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0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handoutMasterIdLst>
    <p:handoutMasterId r:id="rId125"/>
  </p:handoutMasterIdLst>
  <p:sldIdLst>
    <p:sldId id="256" r:id="rId2"/>
    <p:sldId id="403" r:id="rId3"/>
    <p:sldId id="421" r:id="rId4"/>
    <p:sldId id="478" r:id="rId5"/>
    <p:sldId id="481" r:id="rId6"/>
    <p:sldId id="266" r:id="rId7"/>
    <p:sldId id="405" r:id="rId8"/>
    <p:sldId id="270" r:id="rId9"/>
    <p:sldId id="271" r:id="rId10"/>
    <p:sldId id="272" r:id="rId11"/>
    <p:sldId id="482" r:id="rId12"/>
    <p:sldId id="483" r:id="rId13"/>
    <p:sldId id="484" r:id="rId14"/>
    <p:sldId id="485" r:id="rId15"/>
    <p:sldId id="578" r:id="rId16"/>
    <p:sldId id="276" r:id="rId17"/>
    <p:sldId id="277" r:id="rId18"/>
    <p:sldId id="278" r:id="rId19"/>
    <p:sldId id="279" r:id="rId20"/>
    <p:sldId id="280" r:id="rId21"/>
    <p:sldId id="281" r:id="rId22"/>
    <p:sldId id="282" r:id="rId23"/>
    <p:sldId id="287" r:id="rId24"/>
    <p:sldId id="288" r:id="rId25"/>
    <p:sldId id="420" r:id="rId26"/>
    <p:sldId id="301" r:id="rId27"/>
    <p:sldId id="580" r:id="rId28"/>
    <p:sldId id="302" r:id="rId29"/>
    <p:sldId id="304" r:id="rId30"/>
    <p:sldId id="305" r:id="rId31"/>
    <p:sldId id="306" r:id="rId32"/>
    <p:sldId id="307" r:id="rId33"/>
    <p:sldId id="310" r:id="rId34"/>
    <p:sldId id="313" r:id="rId35"/>
    <p:sldId id="579" r:id="rId36"/>
    <p:sldId id="581" r:id="rId37"/>
    <p:sldId id="582" r:id="rId38"/>
    <p:sldId id="583" r:id="rId39"/>
    <p:sldId id="584" r:id="rId40"/>
    <p:sldId id="585" r:id="rId41"/>
    <p:sldId id="586" r:id="rId42"/>
    <p:sldId id="587" r:id="rId43"/>
    <p:sldId id="588" r:id="rId44"/>
    <p:sldId id="589" r:id="rId45"/>
    <p:sldId id="590" r:id="rId46"/>
    <p:sldId id="591" r:id="rId47"/>
    <p:sldId id="592" r:id="rId48"/>
    <p:sldId id="593" r:id="rId49"/>
    <p:sldId id="594" r:id="rId50"/>
    <p:sldId id="595" r:id="rId51"/>
    <p:sldId id="596" r:id="rId52"/>
    <p:sldId id="597" r:id="rId53"/>
    <p:sldId id="598" r:id="rId54"/>
    <p:sldId id="599" r:id="rId55"/>
    <p:sldId id="600" r:id="rId56"/>
    <p:sldId id="601" r:id="rId57"/>
    <p:sldId id="602" r:id="rId58"/>
    <p:sldId id="603" r:id="rId59"/>
    <p:sldId id="604" r:id="rId60"/>
    <p:sldId id="605" r:id="rId61"/>
    <p:sldId id="606" r:id="rId62"/>
    <p:sldId id="607" r:id="rId63"/>
    <p:sldId id="608" r:id="rId64"/>
    <p:sldId id="609" r:id="rId65"/>
    <p:sldId id="610" r:id="rId66"/>
    <p:sldId id="611" r:id="rId67"/>
    <p:sldId id="612" r:id="rId68"/>
    <p:sldId id="613" r:id="rId69"/>
    <p:sldId id="614" r:id="rId70"/>
    <p:sldId id="615" r:id="rId71"/>
    <p:sldId id="616" r:id="rId72"/>
    <p:sldId id="617" r:id="rId73"/>
    <p:sldId id="618" r:id="rId74"/>
    <p:sldId id="619" r:id="rId75"/>
    <p:sldId id="620" r:id="rId76"/>
    <p:sldId id="621" r:id="rId77"/>
    <p:sldId id="622" r:id="rId78"/>
    <p:sldId id="630" r:id="rId79"/>
    <p:sldId id="624" r:id="rId80"/>
    <p:sldId id="625" r:id="rId81"/>
    <p:sldId id="626" r:id="rId82"/>
    <p:sldId id="627" r:id="rId83"/>
    <p:sldId id="628" r:id="rId84"/>
    <p:sldId id="629" r:id="rId85"/>
    <p:sldId id="638" r:id="rId86"/>
    <p:sldId id="631" r:id="rId87"/>
    <p:sldId id="535" r:id="rId88"/>
    <p:sldId id="537" r:id="rId89"/>
    <p:sldId id="539" r:id="rId90"/>
    <p:sldId id="540" r:id="rId91"/>
    <p:sldId id="543" r:id="rId92"/>
    <p:sldId id="542" r:id="rId93"/>
    <p:sldId id="544" r:id="rId94"/>
    <p:sldId id="546" r:id="rId95"/>
    <p:sldId id="551" r:id="rId96"/>
    <p:sldId id="552" r:id="rId97"/>
    <p:sldId id="555" r:id="rId98"/>
    <p:sldId id="556" r:id="rId99"/>
    <p:sldId id="557" r:id="rId100"/>
    <p:sldId id="561" r:id="rId101"/>
    <p:sldId id="558" r:id="rId102"/>
    <p:sldId id="564" r:id="rId103"/>
    <p:sldId id="576" r:id="rId104"/>
    <p:sldId id="566" r:id="rId105"/>
    <p:sldId id="568" r:id="rId106"/>
    <p:sldId id="569" r:id="rId107"/>
    <p:sldId id="570" r:id="rId108"/>
    <p:sldId id="632" r:id="rId109"/>
    <p:sldId id="575" r:id="rId110"/>
    <p:sldId id="577" r:id="rId111"/>
    <p:sldId id="634" r:id="rId112"/>
    <p:sldId id="391" r:id="rId113"/>
    <p:sldId id="429" r:id="rId114"/>
    <p:sldId id="425" r:id="rId115"/>
    <p:sldId id="426" r:id="rId116"/>
    <p:sldId id="445" r:id="rId117"/>
    <p:sldId id="446" r:id="rId118"/>
    <p:sldId id="641" r:id="rId119"/>
    <p:sldId id="640" r:id="rId120"/>
    <p:sldId id="639" r:id="rId121"/>
    <p:sldId id="573" r:id="rId122"/>
    <p:sldId id="574" r:id="rId1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2088541-6DC9-4729-8489-8A3A488BDCBE}">
          <p14:sldIdLst>
            <p14:sldId id="256"/>
            <p14:sldId id="403"/>
            <p14:sldId id="421"/>
            <p14:sldId id="478"/>
            <p14:sldId id="481"/>
            <p14:sldId id="266"/>
            <p14:sldId id="405"/>
            <p14:sldId id="270"/>
            <p14:sldId id="271"/>
            <p14:sldId id="272"/>
            <p14:sldId id="482"/>
            <p14:sldId id="483"/>
            <p14:sldId id="484"/>
            <p14:sldId id="485"/>
          </p14:sldIdLst>
        </p14:section>
        <p14:section name="无标题节" id="{88797E1A-2892-4B96-AA77-D8CBF856098B}">
          <p14:sldIdLst>
            <p14:sldId id="578"/>
            <p14:sldId id="276"/>
            <p14:sldId id="277"/>
            <p14:sldId id="278"/>
            <p14:sldId id="279"/>
            <p14:sldId id="280"/>
            <p14:sldId id="281"/>
            <p14:sldId id="282"/>
            <p14:sldId id="287"/>
            <p14:sldId id="288"/>
            <p14:sldId id="420"/>
            <p14:sldId id="301"/>
            <p14:sldId id="580"/>
            <p14:sldId id="302"/>
            <p14:sldId id="304"/>
            <p14:sldId id="305"/>
            <p14:sldId id="306"/>
            <p14:sldId id="307"/>
            <p14:sldId id="310"/>
            <p14:sldId id="313"/>
            <p14:sldId id="579"/>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30"/>
            <p14:sldId id="624"/>
            <p14:sldId id="625"/>
            <p14:sldId id="626"/>
            <p14:sldId id="627"/>
            <p14:sldId id="628"/>
            <p14:sldId id="629"/>
            <p14:sldId id="638"/>
            <p14:sldId id="631"/>
            <p14:sldId id="535"/>
            <p14:sldId id="537"/>
            <p14:sldId id="539"/>
            <p14:sldId id="540"/>
            <p14:sldId id="543"/>
            <p14:sldId id="542"/>
            <p14:sldId id="544"/>
            <p14:sldId id="546"/>
            <p14:sldId id="551"/>
            <p14:sldId id="552"/>
            <p14:sldId id="555"/>
            <p14:sldId id="556"/>
            <p14:sldId id="557"/>
            <p14:sldId id="561"/>
            <p14:sldId id="558"/>
            <p14:sldId id="564"/>
            <p14:sldId id="576"/>
            <p14:sldId id="566"/>
            <p14:sldId id="568"/>
            <p14:sldId id="569"/>
            <p14:sldId id="570"/>
            <p14:sldId id="632"/>
            <p14:sldId id="575"/>
            <p14:sldId id="577"/>
            <p14:sldId id="634"/>
            <p14:sldId id="391"/>
            <p14:sldId id="429"/>
            <p14:sldId id="425"/>
            <p14:sldId id="426"/>
            <p14:sldId id="445"/>
            <p14:sldId id="446"/>
            <p14:sldId id="641"/>
            <p14:sldId id="640"/>
            <p14:sldId id="639"/>
            <p14:sldId id="573"/>
            <p14:sldId id="5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00FF"/>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0" autoAdjust="0"/>
    <p:restoredTop sz="74554" autoAdjust="0"/>
  </p:normalViewPr>
  <p:slideViewPr>
    <p:cSldViewPr>
      <p:cViewPr varScale="1">
        <p:scale>
          <a:sx n="53" d="100"/>
          <a:sy n="53" d="100"/>
        </p:scale>
        <p:origin x="1920"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wei\Desktop\fig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58443486419401"/>
          <c:y val="6.7577646544181996E-2"/>
          <c:w val="0.80075794824289503"/>
          <c:h val="0.73152515171272403"/>
        </c:manualLayout>
      </c:layout>
      <c:scatterChart>
        <c:scatterStyle val="lineMarker"/>
        <c:varyColors val="0"/>
        <c:ser>
          <c:idx val="0"/>
          <c:order val="0"/>
          <c:tx>
            <c:strRef>
              <c:f>Sheet1!$B$1</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Sheet1!$A$2:$A$5</c:f>
              <c:numCache>
                <c:formatCode>General</c:formatCode>
                <c:ptCount val="4"/>
                <c:pt idx="0">
                  <c:v>0.5</c:v>
                </c:pt>
                <c:pt idx="1">
                  <c:v>0.6</c:v>
                </c:pt>
                <c:pt idx="2">
                  <c:v>0.7</c:v>
                </c:pt>
                <c:pt idx="3">
                  <c:v>0.8</c:v>
                </c:pt>
              </c:numCache>
            </c:numRef>
          </c:xVal>
          <c:yVal>
            <c:numRef>
              <c:f>Sheet1!$B$2:$B$5</c:f>
              <c:numCache>
                <c:formatCode>General</c:formatCode>
                <c:ptCount val="4"/>
                <c:pt idx="0">
                  <c:v>0.59099999999999997</c:v>
                </c:pt>
                <c:pt idx="1">
                  <c:v>0.66200000000000003</c:v>
                </c:pt>
                <c:pt idx="2">
                  <c:v>0.76700000000000002</c:v>
                </c:pt>
                <c:pt idx="3">
                  <c:v>0.93</c:v>
                </c:pt>
              </c:numCache>
            </c:numRef>
          </c:yVal>
          <c:smooth val="0"/>
          <c:extLst>
            <c:ext xmlns:c16="http://schemas.microsoft.com/office/drawing/2014/chart" uri="{C3380CC4-5D6E-409C-BE32-E72D297353CC}">
              <c16:uniqueId val="{00000000-8114-470E-97B0-595501B7678F}"/>
            </c:ext>
          </c:extLst>
        </c:ser>
        <c:ser>
          <c:idx val="1"/>
          <c:order val="1"/>
          <c:tx>
            <c:strRef>
              <c:f>Sheet1!$C$1</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Sheet1!$A$2:$A$5</c:f>
              <c:numCache>
                <c:formatCode>General</c:formatCode>
                <c:ptCount val="4"/>
                <c:pt idx="0">
                  <c:v>0.5</c:v>
                </c:pt>
                <c:pt idx="1">
                  <c:v>0.6</c:v>
                </c:pt>
                <c:pt idx="2">
                  <c:v>0.7</c:v>
                </c:pt>
                <c:pt idx="3">
                  <c:v>0.8</c:v>
                </c:pt>
              </c:numCache>
            </c:numRef>
          </c:xVal>
          <c:yVal>
            <c:numRef>
              <c:f>Sheet1!$C$2:$C$5</c:f>
              <c:numCache>
                <c:formatCode>General</c:formatCode>
                <c:ptCount val="4"/>
                <c:pt idx="0">
                  <c:v>0.83</c:v>
                </c:pt>
                <c:pt idx="1">
                  <c:v>1.004</c:v>
                </c:pt>
                <c:pt idx="2">
                  <c:v>1.2609999999999999</c:v>
                </c:pt>
                <c:pt idx="3">
                  <c:v>1.8240000000000001</c:v>
                </c:pt>
              </c:numCache>
            </c:numRef>
          </c:yVal>
          <c:smooth val="0"/>
          <c:extLst>
            <c:ext xmlns:c16="http://schemas.microsoft.com/office/drawing/2014/chart" uri="{C3380CC4-5D6E-409C-BE32-E72D297353CC}">
              <c16:uniqueId val="{00000001-8114-470E-97B0-595501B7678F}"/>
            </c:ext>
          </c:extLst>
        </c:ser>
        <c:ser>
          <c:idx val="2"/>
          <c:order val="2"/>
          <c:tx>
            <c:strRef>
              <c:f>Sheet1!$D$1</c:f>
              <c:strCache>
                <c:ptCount val="1"/>
                <c:pt idx="0">
                  <c:v>TCP</c:v>
                </c:pt>
              </c:strCache>
            </c:strRef>
          </c:tx>
          <c:spPr>
            <a:ln w="38100" cap="rnd">
              <a:solidFill>
                <a:schemeClr val="tx1"/>
              </a:solidFill>
              <a:round/>
            </a:ln>
            <a:effectLst/>
          </c:spPr>
          <c:marker>
            <c:symbol val="square"/>
            <c:size val="10"/>
            <c:spPr>
              <a:noFill/>
              <a:ln w="25400">
                <a:solidFill>
                  <a:schemeClr val="tx1"/>
                </a:solidFill>
              </a:ln>
              <a:effectLst/>
            </c:spPr>
          </c:marker>
          <c:xVal>
            <c:numRef>
              <c:f>Sheet1!$A$2:$A$5</c:f>
              <c:numCache>
                <c:formatCode>General</c:formatCode>
                <c:ptCount val="4"/>
                <c:pt idx="0">
                  <c:v>0.5</c:v>
                </c:pt>
                <c:pt idx="1">
                  <c:v>0.6</c:v>
                </c:pt>
                <c:pt idx="2">
                  <c:v>0.7</c:v>
                </c:pt>
                <c:pt idx="3">
                  <c:v>0.8</c:v>
                </c:pt>
              </c:numCache>
            </c:numRef>
          </c:xVal>
          <c:yVal>
            <c:numRef>
              <c:f>Sheet1!$D$2:$D$5</c:f>
              <c:numCache>
                <c:formatCode>General</c:formatCode>
                <c:ptCount val="4"/>
                <c:pt idx="0">
                  <c:v>2.5150000000000001</c:v>
                </c:pt>
                <c:pt idx="1">
                  <c:v>3.2509999999999999</c:v>
                </c:pt>
                <c:pt idx="2">
                  <c:v>5.0419999999999998</c:v>
                </c:pt>
                <c:pt idx="3">
                  <c:v>7.29</c:v>
                </c:pt>
              </c:numCache>
            </c:numRef>
          </c:yVal>
          <c:smooth val="0"/>
          <c:extLst>
            <c:ext xmlns:c16="http://schemas.microsoft.com/office/drawing/2014/chart" uri="{C3380CC4-5D6E-409C-BE32-E72D297353CC}">
              <c16:uniqueId val="{00000002-8114-470E-97B0-595501B7678F}"/>
            </c:ext>
          </c:extLst>
        </c:ser>
        <c:dLbls>
          <c:showLegendKey val="0"/>
          <c:showVal val="0"/>
          <c:showCatName val="0"/>
          <c:showSerName val="0"/>
          <c:showPercent val="0"/>
          <c:showBubbleSize val="0"/>
        </c:dLbls>
        <c:axId val="-486294352"/>
        <c:axId val="-432220784"/>
      </c:scatterChart>
      <c:valAx>
        <c:axId val="-486294352"/>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47481500296333901"/>
              <c:y val="0.87885350318471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32220784"/>
        <c:crosses val="autoZero"/>
        <c:crossBetween val="midCat"/>
        <c:majorUnit val="0.1"/>
      </c:valAx>
      <c:valAx>
        <c:axId val="-432220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(ms)</a:t>
                </a:r>
                <a:endParaRPr lang="zh-CN" altLang="en-US" sz="18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86294352"/>
        <c:crosses val="autoZero"/>
        <c:crossBetween val="midCat"/>
        <c:majorUnit val="2"/>
      </c:valAx>
      <c:spPr>
        <a:noFill/>
        <a:ln>
          <a:solidFill>
            <a:schemeClr val="tx1"/>
          </a:solidFill>
        </a:ln>
        <a:effectLst/>
      </c:spPr>
    </c:plotArea>
    <c:legend>
      <c:legendPos val="b"/>
      <c:layout>
        <c:manualLayout>
          <c:xMode val="edge"/>
          <c:yMode val="edge"/>
          <c:x val="0.14116256973254701"/>
          <c:y val="8.0815152882959707E-2"/>
          <c:w val="0.26414864431538798"/>
          <c:h val="0.31774579133022401"/>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28602121279101"/>
          <c:y val="6.7577646544181996E-2"/>
          <c:w val="0.75605630289734305"/>
          <c:h val="0.73152515171272403"/>
        </c:manualLayout>
      </c:layout>
      <c:scatterChart>
        <c:scatterStyle val="lineMarker"/>
        <c:varyColors val="0"/>
        <c:ser>
          <c:idx val="0"/>
          <c:order val="0"/>
          <c:tx>
            <c:strRef>
              <c:f>Sheet3!$B$8</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Sheet3!$A$9:$A$12</c:f>
              <c:numCache>
                <c:formatCode>General</c:formatCode>
                <c:ptCount val="4"/>
                <c:pt idx="0">
                  <c:v>0.5</c:v>
                </c:pt>
                <c:pt idx="1">
                  <c:v>0.6</c:v>
                </c:pt>
                <c:pt idx="2">
                  <c:v>0.7</c:v>
                </c:pt>
                <c:pt idx="3">
                  <c:v>0.8</c:v>
                </c:pt>
              </c:numCache>
            </c:numRef>
          </c:xVal>
          <c:yVal>
            <c:numRef>
              <c:f>Sheet3!$B$9:$B$12</c:f>
              <c:numCache>
                <c:formatCode>General</c:formatCode>
                <c:ptCount val="4"/>
                <c:pt idx="0">
                  <c:v>126.010076801</c:v>
                </c:pt>
                <c:pt idx="1">
                  <c:v>128.232146312</c:v>
                </c:pt>
                <c:pt idx="2">
                  <c:v>132.32228586100001</c:v>
                </c:pt>
                <c:pt idx="3">
                  <c:v>135.55423781900001</c:v>
                </c:pt>
              </c:numCache>
            </c:numRef>
          </c:yVal>
          <c:smooth val="0"/>
          <c:extLst>
            <c:ext xmlns:c16="http://schemas.microsoft.com/office/drawing/2014/chart" uri="{C3380CC4-5D6E-409C-BE32-E72D297353CC}">
              <c16:uniqueId val="{00000000-6519-427F-B128-FF1D526B4D68}"/>
            </c:ext>
          </c:extLst>
        </c:ser>
        <c:ser>
          <c:idx val="1"/>
          <c:order val="1"/>
          <c:tx>
            <c:strRef>
              <c:f>Sheet3!$C$8</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Sheet3!$A$9:$A$12</c:f>
              <c:numCache>
                <c:formatCode>General</c:formatCode>
                <c:ptCount val="4"/>
                <c:pt idx="0">
                  <c:v>0.5</c:v>
                </c:pt>
                <c:pt idx="1">
                  <c:v>0.6</c:v>
                </c:pt>
                <c:pt idx="2">
                  <c:v>0.7</c:v>
                </c:pt>
                <c:pt idx="3">
                  <c:v>0.8</c:v>
                </c:pt>
              </c:numCache>
            </c:numRef>
          </c:xVal>
          <c:yVal>
            <c:numRef>
              <c:f>Sheet3!$C$9:$C$12</c:f>
              <c:numCache>
                <c:formatCode>General</c:formatCode>
                <c:ptCount val="4"/>
                <c:pt idx="0">
                  <c:v>187.40852720199999</c:v>
                </c:pt>
                <c:pt idx="1">
                  <c:v>210.04499564</c:v>
                </c:pt>
                <c:pt idx="2">
                  <c:v>236.75313135900001</c:v>
                </c:pt>
                <c:pt idx="3">
                  <c:v>265.98484323500003</c:v>
                </c:pt>
              </c:numCache>
            </c:numRef>
          </c:yVal>
          <c:smooth val="0"/>
          <c:extLst>
            <c:ext xmlns:c16="http://schemas.microsoft.com/office/drawing/2014/chart" uri="{C3380CC4-5D6E-409C-BE32-E72D297353CC}">
              <c16:uniqueId val="{00000001-6519-427F-B128-FF1D526B4D68}"/>
            </c:ext>
          </c:extLst>
        </c:ser>
        <c:dLbls>
          <c:showLegendKey val="0"/>
          <c:showVal val="0"/>
          <c:showCatName val="0"/>
          <c:showSerName val="0"/>
          <c:showPercent val="0"/>
          <c:showBubbleSize val="0"/>
        </c:dLbls>
        <c:axId val="-399890320"/>
        <c:axId val="-400384544"/>
      </c:scatterChart>
      <c:valAx>
        <c:axId val="-399890320"/>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52377113767906502"/>
              <c:y val="0.8788535692297719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00384544"/>
        <c:crosses val="autoZero"/>
        <c:crossBetween val="midCat"/>
        <c:majorUnit val="0.1"/>
      </c:valAx>
      <c:valAx>
        <c:axId val="-400384544"/>
        <c:scaling>
          <c:orientation val="minMax"/>
          <c:max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dirty="0">
                    <a:solidFill>
                      <a:sysClr val="windowText" lastClr="000000"/>
                    </a:solidFill>
                  </a:rPr>
                  <a:t>FCT (us)</a:t>
                </a:r>
                <a:endParaRPr lang="zh-CN" altLang="en-US" sz="1800" dirty="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399890320"/>
        <c:crosses val="autoZero"/>
        <c:crossBetween val="midCat"/>
        <c:majorUnit val="100"/>
      </c:valAx>
      <c:spPr>
        <a:noFill/>
        <a:ln>
          <a:solidFill>
            <a:schemeClr val="tx1"/>
          </a:solidFill>
        </a:ln>
        <a:effectLst/>
      </c:spPr>
    </c:plotArea>
    <c:legend>
      <c:legendPos val="b"/>
      <c:layout>
        <c:manualLayout>
          <c:xMode val="edge"/>
          <c:yMode val="edge"/>
          <c:x val="0.187238992534141"/>
          <c:y val="6.4354363112018406E-2"/>
          <c:w val="0.26414864431538798"/>
          <c:h val="0.20251936100580001"/>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058443486419401"/>
          <c:y val="6.7577646544181996E-2"/>
          <c:w val="0.80075794824289503"/>
          <c:h val="0.73152515171272403"/>
        </c:manualLayout>
      </c:layout>
      <c:scatterChart>
        <c:scatterStyle val="lineMarker"/>
        <c:varyColors val="0"/>
        <c:ser>
          <c:idx val="0"/>
          <c:order val="0"/>
          <c:tx>
            <c:strRef>
              <c:f>Sheet2!$B$1</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Sheet2!$A$2:$A$5</c:f>
              <c:numCache>
                <c:formatCode>General</c:formatCode>
                <c:ptCount val="4"/>
                <c:pt idx="0">
                  <c:v>0.5</c:v>
                </c:pt>
                <c:pt idx="1">
                  <c:v>0.6</c:v>
                </c:pt>
                <c:pt idx="2">
                  <c:v>0.7</c:v>
                </c:pt>
                <c:pt idx="3">
                  <c:v>0.8</c:v>
                </c:pt>
              </c:numCache>
            </c:numRef>
          </c:xVal>
          <c:yVal>
            <c:numRef>
              <c:f>Sheet2!$B$2:$B$5</c:f>
              <c:numCache>
                <c:formatCode>General</c:formatCode>
                <c:ptCount val="4"/>
                <c:pt idx="0">
                  <c:v>0.28100000000000003</c:v>
                </c:pt>
                <c:pt idx="1">
                  <c:v>0.28199999999999997</c:v>
                </c:pt>
                <c:pt idx="2">
                  <c:v>0.28299999999999997</c:v>
                </c:pt>
                <c:pt idx="3">
                  <c:v>0.28499999999999998</c:v>
                </c:pt>
              </c:numCache>
            </c:numRef>
          </c:yVal>
          <c:smooth val="0"/>
          <c:extLst>
            <c:ext xmlns:c16="http://schemas.microsoft.com/office/drawing/2014/chart" uri="{C3380CC4-5D6E-409C-BE32-E72D297353CC}">
              <c16:uniqueId val="{00000000-F12B-47FE-BB0D-1CDA3D117733}"/>
            </c:ext>
          </c:extLst>
        </c:ser>
        <c:ser>
          <c:idx val="1"/>
          <c:order val="1"/>
          <c:tx>
            <c:strRef>
              <c:f>Sheet2!$C$1</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Sheet2!$A$2:$A$5</c:f>
              <c:numCache>
                <c:formatCode>General</c:formatCode>
                <c:ptCount val="4"/>
                <c:pt idx="0">
                  <c:v>0.5</c:v>
                </c:pt>
                <c:pt idx="1">
                  <c:v>0.6</c:v>
                </c:pt>
                <c:pt idx="2">
                  <c:v>0.7</c:v>
                </c:pt>
                <c:pt idx="3">
                  <c:v>0.8</c:v>
                </c:pt>
              </c:numCache>
            </c:numRef>
          </c:xVal>
          <c:yVal>
            <c:numRef>
              <c:f>Sheet2!$C$2:$C$5</c:f>
              <c:numCache>
                <c:formatCode>General</c:formatCode>
                <c:ptCount val="4"/>
                <c:pt idx="0">
                  <c:v>0.34300000000000003</c:v>
                </c:pt>
                <c:pt idx="1">
                  <c:v>0.36599999999999999</c:v>
                </c:pt>
                <c:pt idx="2">
                  <c:v>0.39400000000000002</c:v>
                </c:pt>
                <c:pt idx="3">
                  <c:v>0.435</c:v>
                </c:pt>
              </c:numCache>
            </c:numRef>
          </c:yVal>
          <c:smooth val="0"/>
          <c:extLst>
            <c:ext xmlns:c16="http://schemas.microsoft.com/office/drawing/2014/chart" uri="{C3380CC4-5D6E-409C-BE32-E72D297353CC}">
              <c16:uniqueId val="{00000001-F12B-47FE-BB0D-1CDA3D117733}"/>
            </c:ext>
          </c:extLst>
        </c:ser>
        <c:ser>
          <c:idx val="2"/>
          <c:order val="2"/>
          <c:tx>
            <c:strRef>
              <c:f>Sheet2!$D$1</c:f>
              <c:strCache>
                <c:ptCount val="1"/>
                <c:pt idx="0">
                  <c:v>TCP</c:v>
                </c:pt>
              </c:strCache>
            </c:strRef>
          </c:tx>
          <c:spPr>
            <a:ln w="38100" cap="rnd">
              <a:solidFill>
                <a:schemeClr val="tx1"/>
              </a:solidFill>
              <a:round/>
            </a:ln>
            <a:effectLst/>
          </c:spPr>
          <c:marker>
            <c:symbol val="square"/>
            <c:size val="10"/>
            <c:spPr>
              <a:noFill/>
              <a:ln w="25400">
                <a:solidFill>
                  <a:schemeClr val="tx1"/>
                </a:solidFill>
              </a:ln>
              <a:effectLst/>
            </c:spPr>
          </c:marker>
          <c:xVal>
            <c:numRef>
              <c:f>Sheet2!$A$2:$A$5</c:f>
              <c:numCache>
                <c:formatCode>General</c:formatCode>
                <c:ptCount val="4"/>
                <c:pt idx="0">
                  <c:v>0.5</c:v>
                </c:pt>
                <c:pt idx="1">
                  <c:v>0.6</c:v>
                </c:pt>
                <c:pt idx="2">
                  <c:v>0.7</c:v>
                </c:pt>
                <c:pt idx="3">
                  <c:v>0.8</c:v>
                </c:pt>
              </c:numCache>
            </c:numRef>
          </c:xVal>
          <c:yVal>
            <c:numRef>
              <c:f>Sheet2!$D$2:$D$5</c:f>
              <c:numCache>
                <c:formatCode>General</c:formatCode>
                <c:ptCount val="4"/>
                <c:pt idx="0">
                  <c:v>2.6640000000000001</c:v>
                </c:pt>
                <c:pt idx="1">
                  <c:v>3.7210000000000001</c:v>
                </c:pt>
                <c:pt idx="2">
                  <c:v>5.0890000000000004</c:v>
                </c:pt>
                <c:pt idx="3">
                  <c:v>6.298</c:v>
                </c:pt>
              </c:numCache>
            </c:numRef>
          </c:yVal>
          <c:smooth val="0"/>
          <c:extLst>
            <c:ext xmlns:c16="http://schemas.microsoft.com/office/drawing/2014/chart" uri="{C3380CC4-5D6E-409C-BE32-E72D297353CC}">
              <c16:uniqueId val="{00000002-F12B-47FE-BB0D-1CDA3D117733}"/>
            </c:ext>
          </c:extLst>
        </c:ser>
        <c:dLbls>
          <c:showLegendKey val="0"/>
          <c:showVal val="0"/>
          <c:showCatName val="0"/>
          <c:showSerName val="0"/>
          <c:showPercent val="0"/>
          <c:showBubbleSize val="0"/>
        </c:dLbls>
        <c:axId val="-483701264"/>
        <c:axId val="-432833728"/>
      </c:scatterChart>
      <c:valAx>
        <c:axId val="-483701264"/>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47481500296333901"/>
              <c:y val="0.87885350318471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32833728"/>
        <c:crosses val="autoZero"/>
        <c:crossBetween val="midCat"/>
        <c:majorUnit val="0.1"/>
      </c:valAx>
      <c:valAx>
        <c:axId val="-432833728"/>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(ms)</a:t>
                </a:r>
                <a:endParaRPr lang="zh-CN" altLang="en-US" sz="18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83701264"/>
        <c:crosses val="autoZero"/>
        <c:crossBetween val="midCat"/>
        <c:majorUnit val="1"/>
      </c:valAx>
      <c:spPr>
        <a:noFill/>
        <a:ln>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28602121279101"/>
          <c:y val="6.7577646544181996E-2"/>
          <c:w val="0.75605630289734305"/>
          <c:h val="0.73152515171272403"/>
        </c:manualLayout>
      </c:layout>
      <c:scatterChart>
        <c:scatterStyle val="lineMarker"/>
        <c:varyColors val="0"/>
        <c:ser>
          <c:idx val="0"/>
          <c:order val="0"/>
          <c:tx>
            <c:strRef>
              <c:f>Sheet8!$B$8</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Sheet8!$A$9:$A$12</c:f>
              <c:numCache>
                <c:formatCode>General</c:formatCode>
                <c:ptCount val="4"/>
                <c:pt idx="0">
                  <c:v>0.5</c:v>
                </c:pt>
                <c:pt idx="1">
                  <c:v>0.6</c:v>
                </c:pt>
                <c:pt idx="2">
                  <c:v>0.7</c:v>
                </c:pt>
                <c:pt idx="3">
                  <c:v>0.8</c:v>
                </c:pt>
              </c:numCache>
            </c:numRef>
          </c:xVal>
          <c:yVal>
            <c:numRef>
              <c:f>Sheet8!$B$9:$B$12</c:f>
              <c:numCache>
                <c:formatCode>General</c:formatCode>
                <c:ptCount val="4"/>
                <c:pt idx="0">
                  <c:v>89.234798251900003</c:v>
                </c:pt>
                <c:pt idx="1">
                  <c:v>89.667831284100004</c:v>
                </c:pt>
                <c:pt idx="2">
                  <c:v>90.063413137499992</c:v>
                </c:pt>
                <c:pt idx="3">
                  <c:v>90.359003810299967</c:v>
                </c:pt>
              </c:numCache>
            </c:numRef>
          </c:yVal>
          <c:smooth val="0"/>
          <c:extLst>
            <c:ext xmlns:c16="http://schemas.microsoft.com/office/drawing/2014/chart" uri="{C3380CC4-5D6E-409C-BE32-E72D297353CC}">
              <c16:uniqueId val="{00000000-C1C3-481B-A7F0-0642F37E713A}"/>
            </c:ext>
          </c:extLst>
        </c:ser>
        <c:ser>
          <c:idx val="1"/>
          <c:order val="1"/>
          <c:tx>
            <c:strRef>
              <c:f>Sheet8!$C$8</c:f>
              <c:strCache>
                <c:ptCount val="1"/>
                <c:pt idx="0">
                  <c:v>pFabric</c:v>
                </c:pt>
              </c:strCache>
            </c:strRef>
          </c:tx>
          <c:spPr>
            <a:ln w="38100" cap="rnd">
              <a:solidFill>
                <a:srgbClr val="FF0000"/>
              </a:solidFill>
              <a:round/>
            </a:ln>
            <a:effectLst/>
          </c:spPr>
          <c:marker>
            <c:symbol val="triangle"/>
            <c:size val="10"/>
            <c:spPr>
              <a:noFill/>
              <a:ln w="25400">
                <a:solidFill>
                  <a:srgbClr val="FF0000"/>
                </a:solidFill>
              </a:ln>
              <a:effectLst/>
            </c:spPr>
          </c:marker>
          <c:xVal>
            <c:numRef>
              <c:f>Sheet8!$A$9:$A$12</c:f>
              <c:numCache>
                <c:formatCode>General</c:formatCode>
                <c:ptCount val="4"/>
                <c:pt idx="0">
                  <c:v>0.5</c:v>
                </c:pt>
                <c:pt idx="1">
                  <c:v>0.6</c:v>
                </c:pt>
                <c:pt idx="2">
                  <c:v>0.7</c:v>
                </c:pt>
                <c:pt idx="3">
                  <c:v>0.8</c:v>
                </c:pt>
              </c:numCache>
            </c:numRef>
          </c:xVal>
          <c:yVal>
            <c:numRef>
              <c:f>Sheet8!$C$9:$C$12</c:f>
              <c:numCache>
                <c:formatCode>General</c:formatCode>
                <c:ptCount val="4"/>
                <c:pt idx="0">
                  <c:v>88.764437971900023</c:v>
                </c:pt>
                <c:pt idx="1">
                  <c:v>89.041919941700002</c:v>
                </c:pt>
                <c:pt idx="2">
                  <c:v>89.278298686799985</c:v>
                </c:pt>
                <c:pt idx="3">
                  <c:v>89.475152764300006</c:v>
                </c:pt>
              </c:numCache>
            </c:numRef>
          </c:yVal>
          <c:smooth val="0"/>
          <c:extLst>
            <c:ext xmlns:c16="http://schemas.microsoft.com/office/drawing/2014/chart" uri="{C3380CC4-5D6E-409C-BE32-E72D297353CC}">
              <c16:uniqueId val="{00000001-C1C3-481B-A7F0-0642F37E713A}"/>
            </c:ext>
          </c:extLst>
        </c:ser>
        <c:dLbls>
          <c:showLegendKey val="0"/>
          <c:showVal val="0"/>
          <c:showCatName val="0"/>
          <c:showSerName val="0"/>
          <c:showPercent val="0"/>
          <c:showBubbleSize val="0"/>
        </c:dLbls>
        <c:axId val="-483576480"/>
        <c:axId val="-483919120"/>
      </c:scatterChart>
      <c:valAx>
        <c:axId val="-483576480"/>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52377113767906502"/>
              <c:y val="0.8788535692297719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83919120"/>
        <c:crosses val="autoZero"/>
        <c:crossBetween val="midCat"/>
        <c:majorUnit val="0.1"/>
      </c:valAx>
      <c:valAx>
        <c:axId val="-483919120"/>
        <c:scaling>
          <c:orientation val="minMax"/>
          <c:max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(us)</a:t>
                </a:r>
                <a:endParaRPr lang="zh-CN" altLang="en-US" sz="18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83576480"/>
        <c:crosses val="autoZero"/>
        <c:crossBetween val="midCat"/>
        <c:majorUnit val="50"/>
      </c:valAx>
      <c:spPr>
        <a:noFill/>
        <a:ln>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28602121279101"/>
          <c:y val="6.7577646544181996E-2"/>
          <c:w val="0.75605630289734305"/>
          <c:h val="0.73152515171272403"/>
        </c:manualLayout>
      </c:layout>
      <c:scatterChart>
        <c:scatterStyle val="lineMarker"/>
        <c:varyColors val="0"/>
        <c:ser>
          <c:idx val="0"/>
          <c:order val="0"/>
          <c:tx>
            <c:strRef>
              <c:f>Sheet7!$B$8</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Sheet7!$A$9:$A$12</c:f>
              <c:numCache>
                <c:formatCode>General</c:formatCode>
                <c:ptCount val="4"/>
                <c:pt idx="0">
                  <c:v>0.5</c:v>
                </c:pt>
                <c:pt idx="1">
                  <c:v>0.6</c:v>
                </c:pt>
                <c:pt idx="2">
                  <c:v>0.7</c:v>
                </c:pt>
                <c:pt idx="3">
                  <c:v>0.8</c:v>
                </c:pt>
              </c:numCache>
            </c:numRef>
          </c:xVal>
          <c:yVal>
            <c:numRef>
              <c:f>Sheet7!$B$9:$B$12</c:f>
              <c:numCache>
                <c:formatCode>General</c:formatCode>
                <c:ptCount val="4"/>
                <c:pt idx="0">
                  <c:v>126.010076801</c:v>
                </c:pt>
                <c:pt idx="1">
                  <c:v>128.232146312</c:v>
                </c:pt>
                <c:pt idx="2">
                  <c:v>132.32228586100001</c:v>
                </c:pt>
                <c:pt idx="3">
                  <c:v>135.55423781900001</c:v>
                </c:pt>
              </c:numCache>
            </c:numRef>
          </c:yVal>
          <c:smooth val="0"/>
          <c:extLst>
            <c:ext xmlns:c16="http://schemas.microsoft.com/office/drawing/2014/chart" uri="{C3380CC4-5D6E-409C-BE32-E72D297353CC}">
              <c16:uniqueId val="{00000000-9451-4000-8C87-64FA70B13E1B}"/>
            </c:ext>
          </c:extLst>
        </c:ser>
        <c:ser>
          <c:idx val="1"/>
          <c:order val="1"/>
          <c:tx>
            <c:strRef>
              <c:f>Sheet7!$C$8</c:f>
              <c:strCache>
                <c:ptCount val="1"/>
                <c:pt idx="0">
                  <c:v>pFabric</c:v>
                </c:pt>
              </c:strCache>
            </c:strRef>
          </c:tx>
          <c:spPr>
            <a:ln w="38100" cap="rnd">
              <a:solidFill>
                <a:srgbClr val="FF0000"/>
              </a:solidFill>
              <a:round/>
            </a:ln>
            <a:effectLst/>
          </c:spPr>
          <c:marker>
            <c:symbol val="triangle"/>
            <c:size val="10"/>
            <c:spPr>
              <a:noFill/>
              <a:ln w="25400">
                <a:solidFill>
                  <a:srgbClr val="FF0000"/>
                </a:solidFill>
              </a:ln>
              <a:effectLst/>
            </c:spPr>
          </c:marker>
          <c:xVal>
            <c:numRef>
              <c:f>Sheet7!$A$9:$A$12</c:f>
              <c:numCache>
                <c:formatCode>General</c:formatCode>
                <c:ptCount val="4"/>
                <c:pt idx="0">
                  <c:v>0.5</c:v>
                </c:pt>
                <c:pt idx="1">
                  <c:v>0.6</c:v>
                </c:pt>
                <c:pt idx="2">
                  <c:v>0.7</c:v>
                </c:pt>
                <c:pt idx="3">
                  <c:v>0.8</c:v>
                </c:pt>
              </c:numCache>
            </c:numRef>
          </c:xVal>
          <c:yVal>
            <c:numRef>
              <c:f>Sheet7!$C$9:$C$12</c:f>
              <c:numCache>
                <c:formatCode>General</c:formatCode>
                <c:ptCount val="4"/>
                <c:pt idx="0">
                  <c:v>114.632968174</c:v>
                </c:pt>
                <c:pt idx="1">
                  <c:v>115.952432039</c:v>
                </c:pt>
                <c:pt idx="2">
                  <c:v>117.395809211</c:v>
                </c:pt>
                <c:pt idx="3">
                  <c:v>119.02299879500001</c:v>
                </c:pt>
              </c:numCache>
            </c:numRef>
          </c:yVal>
          <c:smooth val="0"/>
          <c:extLst>
            <c:ext xmlns:c16="http://schemas.microsoft.com/office/drawing/2014/chart" uri="{C3380CC4-5D6E-409C-BE32-E72D297353CC}">
              <c16:uniqueId val="{00000001-9451-4000-8C87-64FA70B13E1B}"/>
            </c:ext>
          </c:extLst>
        </c:ser>
        <c:dLbls>
          <c:showLegendKey val="0"/>
          <c:showVal val="0"/>
          <c:showCatName val="0"/>
          <c:showSerName val="0"/>
          <c:showPercent val="0"/>
          <c:showBubbleSize val="0"/>
        </c:dLbls>
        <c:axId val="-825116512"/>
        <c:axId val="-825096160"/>
      </c:scatterChart>
      <c:valAx>
        <c:axId val="-825116512"/>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52377113767906502"/>
              <c:y val="0.8788535692297719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825096160"/>
        <c:crosses val="autoZero"/>
        <c:crossBetween val="midCat"/>
        <c:majorUnit val="0.1"/>
      </c:valAx>
      <c:valAx>
        <c:axId val="-825096160"/>
        <c:scaling>
          <c:orientation val="minMax"/>
          <c:max val="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(us)</a:t>
                </a:r>
                <a:endParaRPr lang="zh-CN" altLang="en-US" sz="18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825116512"/>
        <c:crosses val="autoZero"/>
        <c:crossBetween val="midCat"/>
        <c:majorUnit val="50"/>
      </c:valAx>
      <c:spPr>
        <a:noFill/>
        <a:ln>
          <a:solidFill>
            <a:schemeClr val="tx1"/>
          </a:solidFill>
        </a:ln>
        <a:effectLst/>
      </c:spPr>
    </c:plotArea>
    <c:legend>
      <c:legendPos val="b"/>
      <c:layout>
        <c:manualLayout>
          <c:xMode val="edge"/>
          <c:yMode val="edge"/>
          <c:x val="0.201637840626293"/>
          <c:y val="6.8469589449467003E-2"/>
          <c:w val="0.26414864431538798"/>
          <c:h val="0.181943229318557"/>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395929339405301"/>
          <c:y val="3.6144578313252997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0.16325526028508899"/>
          <c:y val="0.108680157326232"/>
          <c:w val="0.79277604420764802"/>
          <c:h val="0.63573624180509503"/>
        </c:manualLayout>
      </c:layout>
      <c:lineChart>
        <c:grouping val="standard"/>
        <c:varyColors val="0"/>
        <c:ser>
          <c:idx val="0"/>
          <c:order val="0"/>
          <c:tx>
            <c:strRef>
              <c:f>Sheet1!$B$9</c:f>
              <c:strCache>
                <c:ptCount val="1"/>
              </c:strCache>
            </c:strRef>
          </c:tx>
          <c:spPr>
            <a:ln w="63500" cap="rnd">
              <a:solidFill>
                <a:srgbClr val="0000CC"/>
              </a:solidFill>
              <a:round/>
            </a:ln>
            <a:effectLst/>
          </c:spPr>
          <c:marker>
            <c:symbol val="square"/>
            <c:size val="14"/>
            <c:spPr>
              <a:solidFill>
                <a:srgbClr val="0000FF"/>
              </a:solidFill>
              <a:ln w="9525">
                <a:noFill/>
              </a:ln>
              <a:effectLst/>
            </c:spPr>
          </c:marker>
          <c:dPt>
            <c:idx val="1"/>
            <c:marker>
              <c:symbol val="square"/>
              <c:size val="14"/>
              <c:spPr>
                <a:solidFill>
                  <a:srgbClr val="0000FF"/>
                </a:solidFill>
                <a:ln w="9525">
                  <a:noFill/>
                </a:ln>
                <a:effectLst/>
              </c:spPr>
            </c:marker>
            <c:bubble3D val="0"/>
            <c:extLst>
              <c:ext xmlns:c16="http://schemas.microsoft.com/office/drawing/2014/chart" uri="{C3380CC4-5D6E-409C-BE32-E72D297353CC}">
                <c16:uniqueId val="{00000000-7D32-4A80-9BD0-8E0203050DC7}"/>
              </c:ext>
            </c:extLst>
          </c:dPt>
          <c:cat>
            <c:numRef>
              <c:f>Sheet1!$A$10:$A$13</c:f>
              <c:numCache>
                <c:formatCode>General</c:formatCode>
                <c:ptCount val="4"/>
                <c:pt idx="0">
                  <c:v>1</c:v>
                </c:pt>
                <c:pt idx="1">
                  <c:v>10</c:v>
                </c:pt>
                <c:pt idx="2">
                  <c:v>40</c:v>
                </c:pt>
                <c:pt idx="3">
                  <c:v>100</c:v>
                </c:pt>
              </c:numCache>
            </c:numRef>
          </c:cat>
          <c:val>
            <c:numRef>
              <c:f>Sheet1!$B$10:$B$13</c:f>
              <c:numCache>
                <c:formatCode>General</c:formatCode>
                <c:ptCount val="4"/>
                <c:pt idx="0">
                  <c:v>80</c:v>
                </c:pt>
                <c:pt idx="1">
                  <c:v>19.2</c:v>
                </c:pt>
                <c:pt idx="2">
                  <c:v>9.6</c:v>
                </c:pt>
                <c:pt idx="3">
                  <c:v>5.1199999999999992</c:v>
                </c:pt>
              </c:numCache>
            </c:numRef>
          </c:val>
          <c:smooth val="0"/>
          <c:extLst>
            <c:ext xmlns:c16="http://schemas.microsoft.com/office/drawing/2014/chart" uri="{C3380CC4-5D6E-409C-BE32-E72D297353CC}">
              <c16:uniqueId val="{00000001-7D32-4A80-9BD0-8E0203050DC7}"/>
            </c:ext>
          </c:extLst>
        </c:ser>
        <c:dLbls>
          <c:showLegendKey val="0"/>
          <c:showVal val="0"/>
          <c:showCatName val="0"/>
          <c:showSerName val="0"/>
          <c:showPercent val="0"/>
          <c:showBubbleSize val="0"/>
        </c:dLbls>
        <c:marker val="1"/>
        <c:smooth val="0"/>
        <c:axId val="-429122560"/>
        <c:axId val="-429304288"/>
      </c:lineChart>
      <c:catAx>
        <c:axId val="-429122560"/>
        <c:scaling>
          <c:orientation val="minMax"/>
        </c:scaling>
        <c:delete val="0"/>
        <c:axPos val="b"/>
        <c:numFmt formatCode="General" sourceLinked="1"/>
        <c:majorTickMark val="none"/>
        <c:minorTickMark val="in"/>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zh-CN"/>
          </a:p>
        </c:txPr>
        <c:crossAx val="-429304288"/>
        <c:crosses val="autoZero"/>
        <c:auto val="1"/>
        <c:lblAlgn val="ctr"/>
        <c:lblOffset val="25"/>
        <c:noMultiLvlLbl val="0"/>
      </c:catAx>
      <c:valAx>
        <c:axId val="-429304288"/>
        <c:scaling>
          <c:orientation val="minMax"/>
          <c:max val="80"/>
        </c:scaling>
        <c:delete val="0"/>
        <c:axPos val="l"/>
        <c:majorGridlines>
          <c:spPr>
            <a:ln w="19050" cap="flat" cmpd="sng" algn="ctr">
              <a:solidFill>
                <a:schemeClr val="tx1">
                  <a:alpha val="50000"/>
                </a:schemeClr>
              </a:solidFill>
              <a:prstDash val="dash"/>
              <a:round/>
            </a:ln>
            <a:effectLst/>
          </c:spPr>
        </c:majorGridlines>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lgn="just">
              <a:defRPr sz="2000" b="1" i="0" u="none" strike="noStrike" kern="1200" baseline="0">
                <a:solidFill>
                  <a:schemeClr val="tx1"/>
                </a:solidFill>
                <a:latin typeface="+mn-lt"/>
                <a:ea typeface="+mn-ea"/>
                <a:cs typeface="+mn-cs"/>
              </a:defRPr>
            </a:pPr>
            <a:endParaRPr lang="zh-CN"/>
          </a:p>
        </c:txPr>
        <c:crossAx val="-429122560"/>
        <c:crossesAt val="1"/>
        <c:crossBetween val="between"/>
        <c:majorUnit val="20"/>
      </c:valAx>
      <c:spPr>
        <a:noFill/>
        <a:ln w="25400">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4395929339405301"/>
          <c:y val="3.6144578313252997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zh-CN"/>
        </a:p>
      </c:txPr>
    </c:title>
    <c:autoTitleDeleted val="0"/>
    <c:plotArea>
      <c:layout>
        <c:manualLayout>
          <c:layoutTarget val="inner"/>
          <c:xMode val="edge"/>
          <c:yMode val="edge"/>
          <c:x val="0.16325526028508899"/>
          <c:y val="0.108680157326232"/>
          <c:w val="0.79277604420764802"/>
          <c:h val="0.63573624180509503"/>
        </c:manualLayout>
      </c:layout>
      <c:lineChart>
        <c:grouping val="standard"/>
        <c:varyColors val="0"/>
        <c:ser>
          <c:idx val="0"/>
          <c:order val="0"/>
          <c:tx>
            <c:strRef>
              <c:f>Sheet1!$B$9</c:f>
              <c:strCache>
                <c:ptCount val="1"/>
              </c:strCache>
            </c:strRef>
          </c:tx>
          <c:spPr>
            <a:ln w="63500" cap="rnd">
              <a:solidFill>
                <a:srgbClr val="0000CC"/>
              </a:solidFill>
              <a:round/>
            </a:ln>
            <a:effectLst/>
          </c:spPr>
          <c:marker>
            <c:symbol val="square"/>
            <c:size val="14"/>
            <c:spPr>
              <a:solidFill>
                <a:srgbClr val="0000FF"/>
              </a:solidFill>
              <a:ln w="9525">
                <a:noFill/>
              </a:ln>
              <a:effectLst/>
            </c:spPr>
          </c:marker>
          <c:dPt>
            <c:idx val="1"/>
            <c:marker>
              <c:symbol val="square"/>
              <c:size val="14"/>
              <c:spPr>
                <a:solidFill>
                  <a:srgbClr val="0000FF"/>
                </a:solidFill>
                <a:ln w="9525">
                  <a:noFill/>
                </a:ln>
                <a:effectLst/>
              </c:spPr>
            </c:marker>
            <c:bubble3D val="0"/>
            <c:extLst>
              <c:ext xmlns:c16="http://schemas.microsoft.com/office/drawing/2014/chart" uri="{C3380CC4-5D6E-409C-BE32-E72D297353CC}">
                <c16:uniqueId val="{00000000-7D32-4A80-9BD0-8E0203050DC7}"/>
              </c:ext>
            </c:extLst>
          </c:dPt>
          <c:cat>
            <c:numRef>
              <c:f>Sheet1!$A$10:$A$13</c:f>
              <c:numCache>
                <c:formatCode>General</c:formatCode>
                <c:ptCount val="4"/>
                <c:pt idx="0">
                  <c:v>1</c:v>
                </c:pt>
                <c:pt idx="1">
                  <c:v>10</c:v>
                </c:pt>
                <c:pt idx="2">
                  <c:v>40</c:v>
                </c:pt>
                <c:pt idx="3">
                  <c:v>100</c:v>
                </c:pt>
              </c:numCache>
            </c:numRef>
          </c:cat>
          <c:val>
            <c:numRef>
              <c:f>Sheet1!$B$10:$B$13</c:f>
              <c:numCache>
                <c:formatCode>General</c:formatCode>
                <c:ptCount val="4"/>
                <c:pt idx="0">
                  <c:v>80</c:v>
                </c:pt>
                <c:pt idx="1">
                  <c:v>19.2</c:v>
                </c:pt>
                <c:pt idx="2">
                  <c:v>9.6</c:v>
                </c:pt>
                <c:pt idx="3">
                  <c:v>5.1199999999999992</c:v>
                </c:pt>
              </c:numCache>
            </c:numRef>
          </c:val>
          <c:smooth val="0"/>
          <c:extLst>
            <c:ext xmlns:c16="http://schemas.microsoft.com/office/drawing/2014/chart" uri="{C3380CC4-5D6E-409C-BE32-E72D297353CC}">
              <c16:uniqueId val="{00000001-7D32-4A80-9BD0-8E0203050DC7}"/>
            </c:ext>
          </c:extLst>
        </c:ser>
        <c:dLbls>
          <c:showLegendKey val="0"/>
          <c:showVal val="0"/>
          <c:showCatName val="0"/>
          <c:showSerName val="0"/>
          <c:showPercent val="0"/>
          <c:showBubbleSize val="0"/>
        </c:dLbls>
        <c:marker val="1"/>
        <c:smooth val="0"/>
        <c:axId val="-395573712"/>
        <c:axId val="-486032592"/>
      </c:lineChart>
      <c:catAx>
        <c:axId val="-395573712"/>
        <c:scaling>
          <c:orientation val="minMax"/>
        </c:scaling>
        <c:delete val="0"/>
        <c:axPos val="b"/>
        <c:numFmt formatCode="General" sourceLinked="1"/>
        <c:majorTickMark val="none"/>
        <c:minorTickMark val="in"/>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zh-CN"/>
          </a:p>
        </c:txPr>
        <c:crossAx val="-486032592"/>
        <c:crosses val="autoZero"/>
        <c:auto val="1"/>
        <c:lblAlgn val="ctr"/>
        <c:lblOffset val="25"/>
        <c:noMultiLvlLbl val="0"/>
      </c:catAx>
      <c:valAx>
        <c:axId val="-486032592"/>
        <c:scaling>
          <c:orientation val="minMax"/>
          <c:max val="80"/>
        </c:scaling>
        <c:delete val="0"/>
        <c:axPos val="l"/>
        <c:majorGridlines>
          <c:spPr>
            <a:ln w="19050" cap="flat" cmpd="sng" algn="ctr">
              <a:solidFill>
                <a:schemeClr val="tx1">
                  <a:alpha val="50000"/>
                </a:schemeClr>
              </a:solidFill>
              <a:prstDash val="dash"/>
              <a:round/>
            </a:ln>
            <a:effectLst/>
          </c:spPr>
        </c:majorGridlines>
        <c:numFmt formatCode="General"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lgn="just">
              <a:defRPr sz="2000" b="1" i="0" u="none" strike="noStrike" kern="1200" baseline="0">
                <a:solidFill>
                  <a:schemeClr val="tx1"/>
                </a:solidFill>
                <a:latin typeface="+mn-lt"/>
                <a:ea typeface="+mn-ea"/>
                <a:cs typeface="+mn-cs"/>
              </a:defRPr>
            </a:pPr>
            <a:endParaRPr lang="zh-CN"/>
          </a:p>
        </c:txPr>
        <c:crossAx val="-395573712"/>
        <c:crossesAt val="1"/>
        <c:crossBetween val="between"/>
        <c:majorUnit val="20"/>
      </c:valAx>
      <c:spPr>
        <a:noFill/>
        <a:ln w="25400">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83982375506"/>
          <c:y val="6.7577646544181996E-2"/>
          <c:w val="0.78265840073158299"/>
          <c:h val="0.73152515171272403"/>
        </c:manualLayout>
      </c:layout>
      <c:scatterChart>
        <c:scatterStyle val="lineMarker"/>
        <c:varyColors val="0"/>
        <c:ser>
          <c:idx val="0"/>
          <c:order val="0"/>
          <c:tx>
            <c:strRef>
              <c:f>Sheet5!$B$1</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Sheet5!$A$2:$A$5</c:f>
              <c:numCache>
                <c:formatCode>General</c:formatCode>
                <c:ptCount val="4"/>
                <c:pt idx="0">
                  <c:v>0.5</c:v>
                </c:pt>
                <c:pt idx="1">
                  <c:v>0.6</c:v>
                </c:pt>
                <c:pt idx="2">
                  <c:v>0.7</c:v>
                </c:pt>
                <c:pt idx="3">
                  <c:v>0.8</c:v>
                </c:pt>
              </c:numCache>
            </c:numRef>
          </c:xVal>
          <c:yVal>
            <c:numRef>
              <c:f>Sheet5!$B$2:$B$5</c:f>
              <c:numCache>
                <c:formatCode>General</c:formatCode>
                <c:ptCount val="4"/>
                <c:pt idx="0">
                  <c:v>6.0509662826600001</c:v>
                </c:pt>
                <c:pt idx="1">
                  <c:v>7.644293940749999</c:v>
                </c:pt>
                <c:pt idx="2">
                  <c:v>10.1790233372</c:v>
                </c:pt>
                <c:pt idx="3">
                  <c:v>14.1520957417</c:v>
                </c:pt>
              </c:numCache>
            </c:numRef>
          </c:yVal>
          <c:smooth val="0"/>
          <c:extLst>
            <c:ext xmlns:c16="http://schemas.microsoft.com/office/drawing/2014/chart" uri="{C3380CC4-5D6E-409C-BE32-E72D297353CC}">
              <c16:uniqueId val="{00000000-DBA9-40DA-9EE1-3172ED16E84A}"/>
            </c:ext>
          </c:extLst>
        </c:ser>
        <c:ser>
          <c:idx val="1"/>
          <c:order val="1"/>
          <c:tx>
            <c:strRef>
              <c:f>Sheet5!$C$1</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Sheet5!$A$2:$A$5</c:f>
              <c:numCache>
                <c:formatCode>General</c:formatCode>
                <c:ptCount val="4"/>
                <c:pt idx="0">
                  <c:v>0.5</c:v>
                </c:pt>
                <c:pt idx="1">
                  <c:v>0.6</c:v>
                </c:pt>
                <c:pt idx="2">
                  <c:v>0.7</c:v>
                </c:pt>
                <c:pt idx="3">
                  <c:v>0.8</c:v>
                </c:pt>
              </c:numCache>
            </c:numRef>
          </c:xVal>
          <c:yVal>
            <c:numRef>
              <c:f>Sheet5!$C$2:$C$5</c:f>
              <c:numCache>
                <c:formatCode>General</c:formatCode>
                <c:ptCount val="4"/>
                <c:pt idx="0">
                  <c:v>6.5795977210399998</c:v>
                </c:pt>
                <c:pt idx="1">
                  <c:v>8.5736348842200005</c:v>
                </c:pt>
                <c:pt idx="2">
                  <c:v>11.767493140499999</c:v>
                </c:pt>
                <c:pt idx="3">
                  <c:v>17.274208455099998</c:v>
                </c:pt>
              </c:numCache>
            </c:numRef>
          </c:yVal>
          <c:smooth val="0"/>
          <c:extLst>
            <c:ext xmlns:c16="http://schemas.microsoft.com/office/drawing/2014/chart" uri="{C3380CC4-5D6E-409C-BE32-E72D297353CC}">
              <c16:uniqueId val="{00000001-DBA9-40DA-9EE1-3172ED16E84A}"/>
            </c:ext>
          </c:extLst>
        </c:ser>
        <c:dLbls>
          <c:showLegendKey val="0"/>
          <c:showVal val="0"/>
          <c:showCatName val="0"/>
          <c:showSerName val="0"/>
          <c:showPercent val="0"/>
          <c:showBubbleSize val="0"/>
        </c:dLbls>
        <c:axId val="-435425840"/>
        <c:axId val="-435422592"/>
      </c:scatterChart>
      <c:valAx>
        <c:axId val="-435425840"/>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47481500296333901"/>
              <c:y val="0.87885350318471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35422592"/>
        <c:crosses val="autoZero"/>
        <c:crossBetween val="midCat"/>
        <c:majorUnit val="0.1"/>
      </c:valAx>
      <c:valAx>
        <c:axId val="-435422592"/>
        <c:scaling>
          <c:orientation val="minMax"/>
          <c:max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(ms)</a:t>
                </a:r>
                <a:endParaRPr lang="zh-CN" altLang="en-US" sz="18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35425840"/>
        <c:crosses val="autoZero"/>
        <c:crossBetween val="midCat"/>
        <c:majorUnit val="5"/>
      </c:valAx>
      <c:spPr>
        <a:noFill/>
        <a:ln>
          <a:solidFill>
            <a:schemeClr val="tx1"/>
          </a:solidFill>
        </a:ln>
        <a:effectLst/>
      </c:spPr>
    </c:plotArea>
    <c:legend>
      <c:legendPos val="b"/>
      <c:layout>
        <c:manualLayout>
          <c:xMode val="edge"/>
          <c:yMode val="edge"/>
          <c:x val="0.15624541276231901"/>
          <c:y val="8.5061437384021193E-2"/>
          <c:w val="0.28224819182670002"/>
          <c:h val="0.19460354079943801"/>
        </c:manualLayout>
      </c:layout>
      <c:overlay val="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8683982375506"/>
          <c:y val="6.7577646544181996E-2"/>
          <c:w val="0.78265840073158299"/>
          <c:h val="0.73152515171272403"/>
        </c:manualLayout>
      </c:layout>
      <c:scatterChart>
        <c:scatterStyle val="lineMarker"/>
        <c:varyColors val="0"/>
        <c:ser>
          <c:idx val="0"/>
          <c:order val="0"/>
          <c:tx>
            <c:strRef>
              <c:f>Sheet6!$B$1</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Sheet6!$A$2:$A$5</c:f>
              <c:numCache>
                <c:formatCode>General</c:formatCode>
                <c:ptCount val="4"/>
                <c:pt idx="0">
                  <c:v>0.5</c:v>
                </c:pt>
                <c:pt idx="1">
                  <c:v>0.6</c:v>
                </c:pt>
                <c:pt idx="2">
                  <c:v>0.7</c:v>
                </c:pt>
                <c:pt idx="3">
                  <c:v>0.8</c:v>
                </c:pt>
              </c:numCache>
            </c:numRef>
          </c:xVal>
          <c:yVal>
            <c:numRef>
              <c:f>Sheet6!$B$2:$B$5</c:f>
              <c:numCache>
                <c:formatCode>General</c:formatCode>
                <c:ptCount val="4"/>
                <c:pt idx="0">
                  <c:v>15.205382562700001</c:v>
                </c:pt>
                <c:pt idx="1">
                  <c:v>17.6471664412</c:v>
                </c:pt>
                <c:pt idx="2">
                  <c:v>20.3888402808</c:v>
                </c:pt>
                <c:pt idx="3">
                  <c:v>23.152339277999989</c:v>
                </c:pt>
              </c:numCache>
            </c:numRef>
          </c:yVal>
          <c:smooth val="0"/>
          <c:extLst>
            <c:ext xmlns:c16="http://schemas.microsoft.com/office/drawing/2014/chart" uri="{C3380CC4-5D6E-409C-BE32-E72D297353CC}">
              <c16:uniqueId val="{00000000-184F-45B0-989D-3FBBECAE8EF2}"/>
            </c:ext>
          </c:extLst>
        </c:ser>
        <c:ser>
          <c:idx val="1"/>
          <c:order val="1"/>
          <c:tx>
            <c:strRef>
              <c:f>Sheet6!$C$1</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Sheet6!$A$2:$A$5</c:f>
              <c:numCache>
                <c:formatCode>General</c:formatCode>
                <c:ptCount val="4"/>
                <c:pt idx="0">
                  <c:v>0.5</c:v>
                </c:pt>
                <c:pt idx="1">
                  <c:v>0.6</c:v>
                </c:pt>
                <c:pt idx="2">
                  <c:v>0.7</c:v>
                </c:pt>
                <c:pt idx="3">
                  <c:v>0.8</c:v>
                </c:pt>
              </c:numCache>
            </c:numRef>
          </c:xVal>
          <c:yVal>
            <c:numRef>
              <c:f>Sheet6!$C$2:$C$5</c:f>
              <c:numCache>
                <c:formatCode>General</c:formatCode>
                <c:ptCount val="4"/>
                <c:pt idx="0">
                  <c:v>16.010595363899998</c:v>
                </c:pt>
                <c:pt idx="1">
                  <c:v>18.792976169799999</c:v>
                </c:pt>
                <c:pt idx="2">
                  <c:v>21.822833134100001</c:v>
                </c:pt>
                <c:pt idx="3">
                  <c:v>24.851933364099999</c:v>
                </c:pt>
              </c:numCache>
            </c:numRef>
          </c:yVal>
          <c:smooth val="0"/>
          <c:extLst>
            <c:ext xmlns:c16="http://schemas.microsoft.com/office/drawing/2014/chart" uri="{C3380CC4-5D6E-409C-BE32-E72D297353CC}">
              <c16:uniqueId val="{00000001-184F-45B0-989D-3FBBECAE8EF2}"/>
            </c:ext>
          </c:extLst>
        </c:ser>
        <c:dLbls>
          <c:showLegendKey val="0"/>
          <c:showVal val="0"/>
          <c:showCatName val="0"/>
          <c:showSerName val="0"/>
          <c:showPercent val="0"/>
          <c:showBubbleSize val="0"/>
        </c:dLbls>
        <c:axId val="-429671232"/>
        <c:axId val="-435389088"/>
      </c:scatterChart>
      <c:valAx>
        <c:axId val="-429671232"/>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47481500296333901"/>
              <c:y val="0.87885350318471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35389088"/>
        <c:crosses val="autoZero"/>
        <c:crossBetween val="midCat"/>
        <c:majorUnit val="0.1"/>
      </c:valAx>
      <c:valAx>
        <c:axId val="-435389088"/>
        <c:scaling>
          <c:orientation val="minMax"/>
          <c:max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(ms)</a:t>
                </a:r>
                <a:endParaRPr lang="zh-CN" altLang="en-US" sz="18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29671232"/>
        <c:crosses val="autoZero"/>
        <c:crossBetween val="midCat"/>
        <c:majorUnit val="10"/>
      </c:valAx>
      <c:spPr>
        <a:noFill/>
        <a:ln>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28602121279101"/>
          <c:y val="6.7577646544181996E-2"/>
          <c:w val="0.75605630289734305"/>
          <c:h val="0.73152515171272403"/>
        </c:manualLayout>
      </c:layout>
      <c:scatterChart>
        <c:scatterStyle val="lineMarker"/>
        <c:varyColors val="0"/>
        <c:ser>
          <c:idx val="0"/>
          <c:order val="0"/>
          <c:tx>
            <c:strRef>
              <c:f>Sheet4!$B$8</c:f>
              <c:strCache>
                <c:ptCount val="1"/>
                <c:pt idx="0">
                  <c:v>PIAS</c:v>
                </c:pt>
              </c:strCache>
            </c:strRef>
          </c:tx>
          <c:spPr>
            <a:ln w="38100" cap="rnd">
              <a:solidFill>
                <a:srgbClr val="0000CC">
                  <a:alpha val="97000"/>
                </a:srgbClr>
              </a:solidFill>
              <a:round/>
            </a:ln>
            <a:effectLst/>
          </c:spPr>
          <c:marker>
            <c:symbol val="diamond"/>
            <c:size val="10"/>
            <c:spPr>
              <a:noFill/>
              <a:ln w="25400">
                <a:solidFill>
                  <a:srgbClr val="0000CC">
                    <a:alpha val="88000"/>
                  </a:srgbClr>
                </a:solidFill>
                <a:round/>
              </a:ln>
              <a:effectLst/>
            </c:spPr>
          </c:marker>
          <c:xVal>
            <c:numRef>
              <c:f>Sheet4!$A$9:$A$12</c:f>
              <c:numCache>
                <c:formatCode>General</c:formatCode>
                <c:ptCount val="4"/>
                <c:pt idx="0">
                  <c:v>0.5</c:v>
                </c:pt>
                <c:pt idx="1">
                  <c:v>0.6</c:v>
                </c:pt>
                <c:pt idx="2">
                  <c:v>0.7</c:v>
                </c:pt>
                <c:pt idx="3">
                  <c:v>0.8</c:v>
                </c:pt>
              </c:numCache>
            </c:numRef>
          </c:xVal>
          <c:yVal>
            <c:numRef>
              <c:f>Sheet4!$B$9:$B$12</c:f>
              <c:numCache>
                <c:formatCode>General</c:formatCode>
                <c:ptCount val="4"/>
                <c:pt idx="0">
                  <c:v>89.234798251900003</c:v>
                </c:pt>
                <c:pt idx="1">
                  <c:v>89.667831284100004</c:v>
                </c:pt>
                <c:pt idx="2">
                  <c:v>90.063413137499992</c:v>
                </c:pt>
                <c:pt idx="3">
                  <c:v>90.359003810299967</c:v>
                </c:pt>
              </c:numCache>
            </c:numRef>
          </c:yVal>
          <c:smooth val="0"/>
          <c:extLst>
            <c:ext xmlns:c16="http://schemas.microsoft.com/office/drawing/2014/chart" uri="{C3380CC4-5D6E-409C-BE32-E72D297353CC}">
              <c16:uniqueId val="{00000000-E0F3-481A-8F0A-1BC73D4BE07F}"/>
            </c:ext>
          </c:extLst>
        </c:ser>
        <c:ser>
          <c:idx val="1"/>
          <c:order val="1"/>
          <c:tx>
            <c:strRef>
              <c:f>Sheet4!$C$8</c:f>
              <c:strCache>
                <c:ptCount val="1"/>
                <c:pt idx="0">
                  <c:v>DCTCP</c:v>
                </c:pt>
              </c:strCache>
            </c:strRef>
          </c:tx>
          <c:spPr>
            <a:ln w="38100" cap="rnd">
              <a:solidFill>
                <a:srgbClr val="FF0000"/>
              </a:solidFill>
              <a:round/>
            </a:ln>
            <a:effectLst/>
          </c:spPr>
          <c:marker>
            <c:symbol val="triangle"/>
            <c:size val="10"/>
            <c:spPr>
              <a:noFill/>
              <a:ln w="25400">
                <a:solidFill>
                  <a:srgbClr val="FF0000"/>
                </a:solidFill>
              </a:ln>
              <a:effectLst/>
            </c:spPr>
          </c:marker>
          <c:xVal>
            <c:numRef>
              <c:f>Sheet4!$A$9:$A$12</c:f>
              <c:numCache>
                <c:formatCode>General</c:formatCode>
                <c:ptCount val="4"/>
                <c:pt idx="0">
                  <c:v>0.5</c:v>
                </c:pt>
                <c:pt idx="1">
                  <c:v>0.6</c:v>
                </c:pt>
                <c:pt idx="2">
                  <c:v>0.7</c:v>
                </c:pt>
                <c:pt idx="3">
                  <c:v>0.8</c:v>
                </c:pt>
              </c:numCache>
            </c:numRef>
          </c:xVal>
          <c:yVal>
            <c:numRef>
              <c:f>Sheet4!$C$9:$C$12</c:f>
              <c:numCache>
                <c:formatCode>General</c:formatCode>
                <c:ptCount val="4"/>
                <c:pt idx="0">
                  <c:v>155.26855985500001</c:v>
                </c:pt>
                <c:pt idx="1">
                  <c:v>167.73771463400001</c:v>
                </c:pt>
                <c:pt idx="2">
                  <c:v>178.57287680799999</c:v>
                </c:pt>
                <c:pt idx="3">
                  <c:v>187.554574479</c:v>
                </c:pt>
              </c:numCache>
            </c:numRef>
          </c:yVal>
          <c:smooth val="0"/>
          <c:extLst>
            <c:ext xmlns:c16="http://schemas.microsoft.com/office/drawing/2014/chart" uri="{C3380CC4-5D6E-409C-BE32-E72D297353CC}">
              <c16:uniqueId val="{00000001-E0F3-481A-8F0A-1BC73D4BE07F}"/>
            </c:ext>
          </c:extLst>
        </c:ser>
        <c:dLbls>
          <c:showLegendKey val="0"/>
          <c:showVal val="0"/>
          <c:showCatName val="0"/>
          <c:showSerName val="0"/>
          <c:showPercent val="0"/>
          <c:showBubbleSize val="0"/>
        </c:dLbls>
        <c:axId val="-483043424"/>
        <c:axId val="-824865296"/>
      </c:scatterChart>
      <c:valAx>
        <c:axId val="-483043424"/>
        <c:scaling>
          <c:orientation val="minMax"/>
          <c:max val="0.8"/>
          <c:min val="0.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Load</a:t>
                </a:r>
                <a:endParaRPr lang="zh-CN" altLang="en-US" sz="1800">
                  <a:solidFill>
                    <a:sysClr val="windowText" lastClr="000000"/>
                  </a:solidFill>
                </a:endParaRPr>
              </a:p>
            </c:rich>
          </c:tx>
          <c:layout>
            <c:manualLayout>
              <c:xMode val="edge"/>
              <c:yMode val="edge"/>
              <c:x val="0.52377113767906502"/>
              <c:y val="0.87885356922977198"/>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824865296"/>
        <c:crosses val="autoZero"/>
        <c:crossBetween val="midCat"/>
        <c:majorUnit val="0.1"/>
      </c:valAx>
      <c:valAx>
        <c:axId val="-824865296"/>
        <c:scaling>
          <c:orientation val="minMax"/>
          <c:max val="3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ltLang="zh-CN" sz="1800">
                    <a:solidFill>
                      <a:sysClr val="windowText" lastClr="000000"/>
                    </a:solidFill>
                  </a:rPr>
                  <a:t>FCT (us)</a:t>
                </a:r>
                <a:endParaRPr lang="zh-CN" altLang="en-US" sz="18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zh-CN"/>
          </a:p>
        </c:txPr>
        <c:crossAx val="-483043424"/>
        <c:crosses val="autoZero"/>
        <c:crossBetween val="midCat"/>
        <c:majorUnit val="100"/>
      </c:valAx>
      <c:spPr>
        <a:noFill/>
        <a:ln>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0.33506</cdr:x>
      <cdr:y>0.84746</cdr:y>
    </cdr:from>
    <cdr:to>
      <cdr:x>0.72859</cdr:x>
      <cdr:y>0.94987</cdr:y>
    </cdr:to>
    <cdr:sp macro="" textlink="">
      <cdr:nvSpPr>
        <cdr:cNvPr id="2" name="文本框 1"/>
        <cdr:cNvSpPr txBox="1"/>
      </cdr:nvSpPr>
      <cdr:spPr>
        <a:xfrm xmlns:a="http://schemas.openxmlformats.org/drawingml/2006/main">
          <a:off x="2219704" y="3279938"/>
          <a:ext cx="2607032" cy="39636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altLang="zh-CN" sz="2200" b="1" dirty="0"/>
            <a:t>Link Speed (</a:t>
          </a:r>
          <a:r>
            <a:rPr lang="en-US" altLang="zh-CN" sz="2200" b="1" dirty="0" err="1"/>
            <a:t>Gbps</a:t>
          </a:r>
          <a:r>
            <a:rPr lang="en-US" altLang="zh-CN" sz="2200" b="1" dirty="0"/>
            <a:t>)</a:t>
          </a:r>
          <a:endParaRPr lang="zh-CN" altLang="en-US" sz="2200" b="1" dirty="0"/>
        </a:p>
      </cdr:txBody>
    </cdr:sp>
  </cdr:relSizeAnchor>
  <cdr:relSizeAnchor xmlns:cdr="http://schemas.openxmlformats.org/drawingml/2006/chartDrawing">
    <cdr:from>
      <cdr:x>0.00357</cdr:x>
      <cdr:y>0</cdr:y>
    </cdr:from>
    <cdr:to>
      <cdr:x>0.06467</cdr:x>
      <cdr:y>0.93374</cdr:y>
    </cdr:to>
    <cdr:sp macro="" textlink="">
      <cdr:nvSpPr>
        <cdr:cNvPr id="3" name="文本框 2"/>
        <cdr:cNvSpPr txBox="1"/>
      </cdr:nvSpPr>
      <cdr:spPr>
        <a:xfrm xmlns:a="http://schemas.openxmlformats.org/drawingml/2006/main" rot="16200000">
          <a:off x="-1647291" y="1670955"/>
          <a:ext cx="3746682" cy="4047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r"/>
          <a:r>
            <a:rPr lang="en-US" altLang="zh-CN" sz="2200" b="1" dirty="0"/>
            <a:t>Buffer / port / </a:t>
          </a:r>
          <a:r>
            <a:rPr lang="en-US" altLang="zh-CN" sz="2200" b="1" dirty="0" err="1"/>
            <a:t>Gbps</a:t>
          </a:r>
          <a:r>
            <a:rPr lang="en-US" altLang="zh-CN" sz="2200" b="1" dirty="0"/>
            <a:t> (KB</a:t>
          </a:r>
          <a:r>
            <a:rPr lang="zh-CN" altLang="en-US" sz="2200" b="1" dirty="0"/>
            <a:t>）</a:t>
          </a:r>
        </a:p>
      </cdr:txBody>
    </cdr:sp>
  </cdr:relSizeAnchor>
</c:userShapes>
</file>

<file path=ppt/drawings/drawing2.xml><?xml version="1.0" encoding="utf-8"?>
<c:userShapes xmlns:c="http://schemas.openxmlformats.org/drawingml/2006/chart">
  <cdr:relSizeAnchor xmlns:cdr="http://schemas.openxmlformats.org/drawingml/2006/chartDrawing">
    <cdr:from>
      <cdr:x>0.33506</cdr:x>
      <cdr:y>0.84746</cdr:y>
    </cdr:from>
    <cdr:to>
      <cdr:x>0.72859</cdr:x>
      <cdr:y>0.94987</cdr:y>
    </cdr:to>
    <cdr:sp macro="" textlink="">
      <cdr:nvSpPr>
        <cdr:cNvPr id="2" name="文本框 1"/>
        <cdr:cNvSpPr txBox="1"/>
      </cdr:nvSpPr>
      <cdr:spPr>
        <a:xfrm xmlns:a="http://schemas.openxmlformats.org/drawingml/2006/main">
          <a:off x="2219704" y="3279938"/>
          <a:ext cx="2607032" cy="39636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altLang="zh-CN" sz="2200" b="1" dirty="0"/>
            <a:t>Link Speed (</a:t>
          </a:r>
          <a:r>
            <a:rPr lang="en-US" altLang="zh-CN" sz="2200" b="1" dirty="0" err="1"/>
            <a:t>Gbps</a:t>
          </a:r>
          <a:r>
            <a:rPr lang="en-US" altLang="zh-CN" sz="2200" b="1" dirty="0"/>
            <a:t>)</a:t>
          </a:r>
          <a:endParaRPr lang="zh-CN" altLang="en-US" sz="2200" b="1" dirty="0"/>
        </a:p>
      </cdr:txBody>
    </cdr:sp>
  </cdr:relSizeAnchor>
  <cdr:relSizeAnchor xmlns:cdr="http://schemas.openxmlformats.org/drawingml/2006/chartDrawing">
    <cdr:from>
      <cdr:x>0.00357</cdr:x>
      <cdr:y>0</cdr:y>
    </cdr:from>
    <cdr:to>
      <cdr:x>0.06467</cdr:x>
      <cdr:y>0.93374</cdr:y>
    </cdr:to>
    <cdr:sp macro="" textlink="">
      <cdr:nvSpPr>
        <cdr:cNvPr id="3" name="文本框 2"/>
        <cdr:cNvSpPr txBox="1"/>
      </cdr:nvSpPr>
      <cdr:spPr>
        <a:xfrm xmlns:a="http://schemas.openxmlformats.org/drawingml/2006/main" rot="16200000">
          <a:off x="-1647291" y="1670955"/>
          <a:ext cx="3746682" cy="4047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r"/>
          <a:r>
            <a:rPr lang="en-US" altLang="zh-CN" sz="2200" b="1" dirty="0"/>
            <a:t>Buffer / port / </a:t>
          </a:r>
          <a:r>
            <a:rPr lang="en-US" altLang="zh-CN" sz="2200" b="1" dirty="0" err="1"/>
            <a:t>Gbps</a:t>
          </a:r>
          <a:r>
            <a:rPr lang="en-US" altLang="zh-CN" sz="2200" b="1" dirty="0"/>
            <a:t> (KB</a:t>
          </a:r>
          <a:r>
            <a:rPr lang="zh-CN" altLang="en-US" sz="2200" b="1" dirty="0"/>
            <a:t>）</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D18846-0DE0-4169-AC49-19EE120C93A1}" type="datetime1">
              <a:rPr lang="zh-CN" altLang="en-US" smtClean="0"/>
              <a:t>2017/5/19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FCDDF9-45C4-433B-AE71-E44470570C85}" type="slidenum">
              <a:rPr lang="zh-CN" altLang="en-US" smtClean="0"/>
              <a:t>‹#›</a:t>
            </a:fld>
            <a:endParaRPr lang="zh-CN" altLang="en-US"/>
          </a:p>
        </p:txBody>
      </p:sp>
    </p:spTree>
    <p:extLst>
      <p:ext uri="{BB962C8B-B14F-4D97-AF65-F5344CB8AC3E}">
        <p14:creationId xmlns:p14="http://schemas.microsoft.com/office/powerpoint/2010/main" val="34356396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E0A28-D9BD-4D92-A8B1-76148C1A076D}" type="datetime1">
              <a:rPr lang="zh-CN" altLang="en-US" smtClean="0"/>
              <a:t>2017/5/19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42FB7C-52DE-47ED-8CFD-C109AC8750F7}" type="slidenum">
              <a:rPr lang="zh-CN" altLang="en-US" smtClean="0"/>
              <a:t>‹#›</a:t>
            </a:fld>
            <a:endParaRPr lang="zh-CN" altLang="en-US"/>
          </a:p>
        </p:txBody>
      </p:sp>
    </p:spTree>
    <p:extLst>
      <p:ext uri="{BB962C8B-B14F-4D97-AF65-F5344CB8AC3E}">
        <p14:creationId xmlns:p14="http://schemas.microsoft.com/office/powerpoint/2010/main" val="32118872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everyone. Welcome to my thesis defense. Today, I would like to talk about my thesis research, congestion control in data center networks.</a:t>
            </a:r>
            <a:endParaRPr lang="en-US" dirty="0"/>
          </a:p>
        </p:txBody>
      </p:sp>
      <p:sp>
        <p:nvSpPr>
          <p:cNvPr id="4" name="Slide Number Placeholder 3"/>
          <p:cNvSpPr>
            <a:spLocks noGrp="1"/>
          </p:cNvSpPr>
          <p:nvPr>
            <p:ph type="sldNum" sz="quarter" idx="10"/>
          </p:nvPr>
        </p:nvSpPr>
        <p:spPr/>
        <p:txBody>
          <a:bodyPr/>
          <a:lstStyle/>
          <a:p>
            <a:fld id="{9026EA2B-EFC1-4DB2-A297-B21C4C7A67B1}" type="slidenum">
              <a:rPr lang="en-US" smtClean="0"/>
              <a:pPr/>
              <a:t>1</a:t>
            </a:fld>
            <a:endParaRPr lang="en-US"/>
          </a:p>
        </p:txBody>
      </p:sp>
    </p:spTree>
    <p:extLst>
      <p:ext uri="{BB962C8B-B14F-4D97-AF65-F5344CB8AC3E}">
        <p14:creationId xmlns:p14="http://schemas.microsoft.com/office/powerpoint/2010/main" val="55759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a:t>
            </a:r>
            <a:r>
              <a:rPr lang="en-US" altLang="zh-CN" baseline="0" dirty="0"/>
              <a:t> the goal of my thesis is to achieve low latency in data center networks.</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10</a:t>
            </a:fld>
            <a:endParaRPr lang="zh-CN" altLang="en-US"/>
          </a:p>
        </p:txBody>
      </p:sp>
    </p:spTree>
    <p:extLst>
      <p:ext uri="{BB962C8B-B14F-4D97-AF65-F5344CB8AC3E}">
        <p14:creationId xmlns:p14="http://schemas.microsoft.com/office/powerpoint/2010/main" val="31210312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figure shows the completion times of small flows.</a:t>
            </a:r>
            <a:r>
              <a:rPr lang="en-US" altLang="zh-CN" baseline="0" dirty="0"/>
              <a:t> We find that, compared to DCTCP, PIAS can achieve 50% lower FCT. So this confirms our testbed experiment results.</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117</a:t>
            </a:fld>
            <a:endParaRPr lang="zh-CN" altLang="en-US"/>
          </a:p>
        </p:txBody>
      </p:sp>
    </p:spTree>
    <p:extLst>
      <p:ext uri="{BB962C8B-B14F-4D97-AF65-F5344CB8AC3E}">
        <p14:creationId xmlns:p14="http://schemas.microsoft.com/office/powerpoint/2010/main" val="340706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a:t>
            </a:r>
            <a:r>
              <a:rPr lang="en-US" altLang="zh-CN" baseline="0" dirty="0"/>
              <a:t> the network, congestion happens at the switch. This figure shows a typical pipeline of the switching chip. </a:t>
            </a:r>
            <a:r>
              <a:rPr lang="zh-CN" altLang="en-US" baseline="0" dirty="0"/>
              <a:t>解释</a:t>
            </a:r>
            <a:r>
              <a:rPr lang="en-US" altLang="zh-CN" baseline="0" dirty="0"/>
              <a:t>three components My thesis centers around these three components.</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11</a:t>
            </a:fld>
            <a:endParaRPr lang="zh-CN" altLang="en-US"/>
          </a:p>
        </p:txBody>
      </p:sp>
    </p:spTree>
    <p:extLst>
      <p:ext uri="{BB962C8B-B14F-4D97-AF65-F5344CB8AC3E}">
        <p14:creationId xmlns:p14="http://schemas.microsoft.com/office/powerpoint/2010/main" val="1491642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a:t>
            </a:r>
            <a:r>
              <a:rPr lang="en-US" altLang="zh-CN" baseline="0" dirty="0"/>
              <a:t> I propose PIAS. PIAS leverages the strict priority queueing at the switch to minimize FCT without prior knowledge</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12</a:t>
            </a:fld>
            <a:endParaRPr lang="zh-CN" altLang="en-US"/>
          </a:p>
        </p:txBody>
      </p:sp>
    </p:spTree>
    <p:extLst>
      <p:ext uri="{BB962C8B-B14F-4D97-AF65-F5344CB8AC3E}">
        <p14:creationId xmlns:p14="http://schemas.microsoft.com/office/powerpoint/2010/main" val="672720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 I identify</a:t>
            </a:r>
            <a:r>
              <a:rPr lang="en-US" altLang="zh-CN" baseline="0" dirty="0"/>
              <a:t> the undesirable interactions between AQM and packet schedulers on existing commodity switching chips. </a:t>
            </a:r>
            <a:r>
              <a:rPr lang="en-US" altLang="zh-CN" baseline="0"/>
              <a:t>Then</a:t>
            </a:r>
            <a:r>
              <a:rPr lang="en-US" altLang="zh-CN"/>
              <a:t> I</a:t>
            </a:r>
            <a:r>
              <a:rPr lang="en-US" altLang="zh-CN" baseline="0"/>
              <a:t> </a:t>
            </a:r>
            <a:r>
              <a:rPr lang="en-US" altLang="zh-CN" baseline="0" dirty="0"/>
              <a:t>propose MQ-ECN and TCN, two ECN/AQM solutions to ……</a:t>
            </a:r>
          </a:p>
          <a:p>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13</a:t>
            </a:fld>
            <a:endParaRPr lang="zh-CN" altLang="en-US"/>
          </a:p>
        </p:txBody>
      </p:sp>
    </p:spTree>
    <p:extLst>
      <p:ext uri="{BB962C8B-B14F-4D97-AF65-F5344CB8AC3E}">
        <p14:creationId xmlns:p14="http://schemas.microsoft.com/office/powerpoint/2010/main" val="2835922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Third, I propose BCC, a …. BCC only requires one more AQM configuration at the switch.</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14</a:t>
            </a:fld>
            <a:endParaRPr lang="zh-CN" altLang="en-US"/>
          </a:p>
        </p:txBody>
      </p:sp>
    </p:spTree>
    <p:extLst>
      <p:ext uri="{BB962C8B-B14F-4D97-AF65-F5344CB8AC3E}">
        <p14:creationId xmlns:p14="http://schemas.microsoft.com/office/powerpoint/2010/main" val="1670230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start from PIAS.</a:t>
            </a:r>
            <a:r>
              <a:rPr lang="en-US" altLang="zh-CN" baseline="0" dirty="0"/>
              <a:t> This work appears in USENIX NSDI 2015 and </a:t>
            </a:r>
            <a:r>
              <a:rPr lang="en-US" altLang="zh-CN" baseline="0" dirty="0" err="1"/>
              <a:t>ToN</a:t>
            </a:r>
            <a:r>
              <a:rPr lang="en-US" altLang="zh-CN" baseline="0" dirty="0"/>
              <a:t> 2017.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15</a:t>
            </a:fld>
            <a:endParaRPr lang="zh-CN" altLang="en-US"/>
          </a:p>
        </p:txBody>
      </p:sp>
    </p:spTree>
    <p:extLst>
      <p:ext uri="{BB962C8B-B14F-4D97-AF65-F5344CB8AC3E}">
        <p14:creationId xmlns:p14="http://schemas.microsoft.com/office/powerpoint/2010/main" val="1128660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Many data center applications, such as Web search, machine learning, database and cache, desire ultra low latency for these short messages. The reason is that the completion times of these short messages directly determine the user experience. Therefore, to improve the application performance, one of the most important design goal for data center transport is to minimize flow completion times, especially for short flows. To address this challenge, there are many flow scheduling proposals, [click]   </a:t>
            </a:r>
          </a:p>
          <a:p>
            <a:endParaRPr lang="en-US" altLang="zh-CN" baseline="0" dirty="0"/>
          </a:p>
          <a:p>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16</a:t>
            </a:fld>
            <a:endParaRPr lang="zh-CN" altLang="en-US"/>
          </a:p>
        </p:txBody>
      </p:sp>
    </p:spTree>
    <p:extLst>
      <p:ext uri="{BB962C8B-B14F-4D97-AF65-F5344CB8AC3E}">
        <p14:creationId xmlns:p14="http://schemas.microsoft.com/office/powerpoint/2010/main" val="4047016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Such as PDQ,</a:t>
            </a:r>
            <a:r>
              <a:rPr lang="en-US" altLang="zh-CN" baseline="0" dirty="0"/>
              <a:t> </a:t>
            </a:r>
            <a:r>
              <a:rPr lang="en-US" altLang="zh-CN" baseline="0" dirty="0" err="1"/>
              <a:t>pFabric</a:t>
            </a:r>
            <a:r>
              <a:rPr lang="en-US" altLang="zh-CN" baseline="0" dirty="0"/>
              <a:t> and PASE. These solutions can potentially provide very good, even near-optimal performance. However, we find that, [click] all of them assume prior knowledge of flow size information to approximate ideal preemptive shortest job first scheduling. In addition to this, all of these solutions leverage customized network elements. For example, </a:t>
            </a:r>
            <a:r>
              <a:rPr lang="en-US" altLang="zh-CN" baseline="0" dirty="0" err="1"/>
              <a:t>pFabric</a:t>
            </a:r>
            <a:r>
              <a:rPr lang="en-US" altLang="zh-CN" baseline="0" dirty="0"/>
              <a:t> introduces non-trivial modifications to switch hardware and PASE requires an separate and complex control plane for arbitration. [click] </a:t>
            </a:r>
            <a:r>
              <a:rPr lang="en-US" altLang="zh-CN" dirty="0"/>
              <a:t>We note that, the assumption of prior knowledge of flow size information does</a:t>
            </a:r>
            <a:r>
              <a:rPr lang="en-US" altLang="zh-CN" baseline="0" dirty="0"/>
              <a:t> not hold for many cases. For many applications, such as database query and response, data is transferred as soon as it is generated without buffering. So we can not get flow size information beforehand. [click] </a:t>
            </a:r>
            <a:r>
              <a:rPr lang="en-US" altLang="zh-CN" dirty="0"/>
              <a:t>And the customized network elements make these solutions very hard to deploy</a:t>
            </a:r>
            <a:r>
              <a:rPr lang="en-US" altLang="zh-CN" baseline="0" dirty="0"/>
              <a:t> in production data centers. So we take one step back [click]</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17</a:t>
            </a:fld>
            <a:endParaRPr lang="zh-CN" altLang="en-US"/>
          </a:p>
        </p:txBody>
      </p:sp>
    </p:spTree>
    <p:extLst>
      <p:ext uri="{BB962C8B-B14F-4D97-AF65-F5344CB8AC3E}">
        <p14:creationId xmlns:p14="http://schemas.microsoft.com/office/powerpoint/2010/main" val="2271956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a:t>
            </a:r>
            <a:r>
              <a:rPr lang="en-US" altLang="zh-CN" baseline="0" dirty="0"/>
              <a:t> ask a fundamental question ……………….. This question transfers to three concrete design goals.</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18</a:t>
            </a:fld>
            <a:endParaRPr lang="zh-CN" altLang="en-US"/>
          </a:p>
        </p:txBody>
      </p:sp>
    </p:spTree>
    <p:extLst>
      <p:ext uri="{BB962C8B-B14F-4D97-AF65-F5344CB8AC3E}">
        <p14:creationId xmlns:p14="http://schemas.microsoft.com/office/powerpoint/2010/main" val="730865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19</a:t>
            </a:fld>
            <a:endParaRPr lang="zh-CN" altLang="en-US"/>
          </a:p>
        </p:txBody>
      </p:sp>
    </p:spTree>
    <p:extLst>
      <p:ext uri="{BB962C8B-B14F-4D97-AF65-F5344CB8AC3E}">
        <p14:creationId xmlns:p14="http://schemas.microsoft.com/office/powerpoint/2010/main" val="22815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know, </a:t>
            </a:r>
            <a:r>
              <a:rPr lang="en-US" altLang="zh-CN" baseline="0" dirty="0"/>
              <a:t>many big companies, such as Google, Facebook and Microsoft, have built a lot of data centers around the world t</a:t>
            </a:r>
            <a:r>
              <a:rPr lang="en-US" altLang="zh-CN" dirty="0"/>
              <a:t>o provide services to</a:t>
            </a:r>
            <a:r>
              <a:rPr lang="en-US" altLang="zh-CN" baseline="0" dirty="0"/>
              <a:t> global users. </a:t>
            </a:r>
            <a:endParaRPr lang="zh-CN" altLang="en-US" dirty="0"/>
          </a:p>
        </p:txBody>
      </p:sp>
      <p:sp>
        <p:nvSpPr>
          <p:cNvPr id="4" name="灯片编号占位符 3"/>
          <p:cNvSpPr>
            <a:spLocks noGrp="1"/>
          </p:cNvSpPr>
          <p:nvPr>
            <p:ph type="sldNum" sz="quarter" idx="10"/>
          </p:nvPr>
        </p:nvSpPr>
        <p:spPr/>
        <p:txBody>
          <a:bodyPr/>
          <a:lstStyle/>
          <a:p>
            <a:fld id="{D9A9F1B5-A8CD-4FA7-8CE3-E86610C9DC81}" type="slidenum">
              <a:rPr lang="zh-CN" altLang="en-US" smtClean="0"/>
              <a:t>2</a:t>
            </a:fld>
            <a:endParaRPr lang="zh-CN" altLang="en-US"/>
          </a:p>
        </p:txBody>
      </p:sp>
    </p:spTree>
    <p:extLst>
      <p:ext uri="{BB962C8B-B14F-4D97-AF65-F5344CB8AC3E}">
        <p14:creationId xmlns:p14="http://schemas.microsoft.com/office/powerpoint/2010/main" val="3668420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20</a:t>
            </a:fld>
            <a:endParaRPr lang="zh-CN" altLang="en-US"/>
          </a:p>
        </p:txBody>
      </p:sp>
    </p:spTree>
    <p:extLst>
      <p:ext uri="{BB962C8B-B14F-4D97-AF65-F5344CB8AC3E}">
        <p14:creationId xmlns:p14="http://schemas.microsoft.com/office/powerpoint/2010/main" val="2320049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21</a:t>
            </a:fld>
            <a:endParaRPr lang="zh-CN" altLang="en-US"/>
          </a:p>
        </p:txBody>
      </p:sp>
    </p:spTree>
    <p:extLst>
      <p:ext uri="{BB962C8B-B14F-4D97-AF65-F5344CB8AC3E}">
        <p14:creationId xmlns:p14="http://schemas.microsoft.com/office/powerpoint/2010/main" val="336204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22</a:t>
            </a:fld>
            <a:endParaRPr lang="zh-CN" altLang="en-US"/>
          </a:p>
        </p:txBody>
      </p:sp>
    </p:spTree>
    <p:extLst>
      <p:ext uri="{BB962C8B-B14F-4D97-AF65-F5344CB8AC3E}">
        <p14:creationId xmlns:p14="http://schemas.microsoft.com/office/powerpoint/2010/main" val="339958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design rationale of PIAS is performing</a:t>
            </a:r>
            <a:r>
              <a:rPr lang="en-US" altLang="zh-CN" baseline="0" dirty="0"/>
              <a:t> multi-level feedback queue to emulate shortest job first. As we can see, there are K priority queues in MLFQ. 1 is the highest priority while K is the lowest one. During a flow’s life time, its priority is gradually reduced. [click]  </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23</a:t>
            </a:fld>
            <a:endParaRPr lang="zh-CN" altLang="en-US"/>
          </a:p>
        </p:txBody>
      </p:sp>
    </p:spTree>
    <p:extLst>
      <p:ext uri="{BB962C8B-B14F-4D97-AF65-F5344CB8AC3E}">
        <p14:creationId xmlns:p14="http://schemas.microsoft.com/office/powerpoint/2010/main" val="2114095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a:t>
            </a:r>
            <a:r>
              <a:rPr lang="en-US" altLang="zh-CN" baseline="0" dirty="0"/>
              <a:t> for this flow. The first packet is assigned to the priority 1. [click]. The second packet is demoted to priority 2. [click] For the third packet, its priority is further reduced. [click]. Eventually, if this flow is large enough, the last packet is assigned to the lowest priority. You can see that, the key idea of multi-level feedback queue is very simple and it does not require flow size information to do the scheduling. </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24</a:t>
            </a:fld>
            <a:endParaRPr lang="zh-CN" altLang="en-US"/>
          </a:p>
        </p:txBody>
      </p:sp>
    </p:spTree>
    <p:extLst>
      <p:ext uri="{BB962C8B-B14F-4D97-AF65-F5344CB8AC3E}">
        <p14:creationId xmlns:p14="http://schemas.microsoft.com/office/powerpoint/2010/main" val="1653177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MLFQ, small flows are more likely to finish in higher priority queues while large flows are more likely to finish in lower priority queues. Therefore, small flows</a:t>
            </a:r>
            <a:r>
              <a:rPr lang="en-US" altLang="zh-CN" baseline="0" dirty="0"/>
              <a:t> are prioritized over large flows, thus emulating SJF, especially for heavy tailed DCN workloads.</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25</a:t>
            </a:fld>
            <a:endParaRPr lang="zh-CN" altLang="en-US"/>
          </a:p>
        </p:txBody>
      </p:sp>
    </p:spTree>
    <p:extLst>
      <p:ext uri="{BB962C8B-B14F-4D97-AF65-F5344CB8AC3E}">
        <p14:creationId xmlns:p14="http://schemas.microsoft.com/office/powerpoint/2010/main" val="1321195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a:t>
            </a:r>
            <a:r>
              <a:rPr lang="en-US" altLang="zh-CN" baseline="0" dirty="0"/>
              <a:t> MLFQ is not supported on commodity switches because it’s hard to track per-flow state on switches. </a:t>
            </a:r>
            <a:endParaRPr lang="zh-CN" altLang="en-US" dirty="0"/>
          </a:p>
        </p:txBody>
      </p:sp>
      <p:sp>
        <p:nvSpPr>
          <p:cNvPr id="4" name="灯片编号占位符 3"/>
          <p:cNvSpPr>
            <a:spLocks noGrp="1"/>
          </p:cNvSpPr>
          <p:nvPr>
            <p:ph type="sldNum" sz="quarter" idx="10"/>
          </p:nvPr>
        </p:nvSpPr>
        <p:spPr/>
        <p:txBody>
          <a:bodyPr/>
          <a:lstStyle/>
          <a:p>
            <a:fld id="{088202B8-8534-4861-B0F9-5E1132DB0233}" type="slidenum">
              <a:rPr lang="zh-CN" altLang="en-US" smtClean="0"/>
              <a:t>26</a:t>
            </a:fld>
            <a:endParaRPr lang="zh-CN" altLang="en-US"/>
          </a:p>
        </p:txBody>
      </p:sp>
    </p:spTree>
    <p:extLst>
      <p:ext uri="{BB962C8B-B14F-4D97-AF65-F5344CB8AC3E}">
        <p14:creationId xmlns:p14="http://schemas.microsoft.com/office/powerpoint/2010/main" val="2837807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To solve this problem, we decouple multi-level feedback queue. On the switch, we enable strict priority queueing [click]. At end hosts, we have a packet tagging module[click]. The logic of packet tagging module is quite simple. Assuming that they are K priorities and K-1 demotion thresholds correspondingly. Note that the P1 is the highest priority. The packet tagging module just maintains per-flow state and compare the bytes sent information with demotion thresholds. If a flow’s bytes sent value is exactly larger than Alpha[j-1], the following packet of this flow will be marked with </a:t>
            </a:r>
            <a:r>
              <a:rPr lang="en-US" altLang="zh-CN" baseline="0" dirty="0" err="1"/>
              <a:t>Pj</a:t>
            </a:r>
            <a:r>
              <a:rPr lang="en-US" altLang="zh-CN" baseline="0" dirty="0"/>
              <a:t>. For example, [click]</a:t>
            </a:r>
            <a:endParaRPr lang="zh-CN" altLang="en-US" dirty="0"/>
          </a:p>
        </p:txBody>
      </p:sp>
      <p:sp>
        <p:nvSpPr>
          <p:cNvPr id="4" name="灯片编号占位符 3"/>
          <p:cNvSpPr>
            <a:spLocks noGrp="1"/>
          </p:cNvSpPr>
          <p:nvPr>
            <p:ph type="sldNum" sz="quarter" idx="10"/>
          </p:nvPr>
        </p:nvSpPr>
        <p:spPr/>
        <p:txBody>
          <a:bodyPr/>
          <a:lstStyle/>
          <a:p>
            <a:fld id="{088202B8-8534-4861-B0F9-5E1132DB0233}" type="slidenum">
              <a:rPr lang="zh-CN" altLang="en-US" smtClean="0"/>
              <a:t>27</a:t>
            </a:fld>
            <a:endParaRPr lang="zh-CN" altLang="en-US"/>
          </a:p>
        </p:txBody>
      </p:sp>
    </p:spTree>
    <p:extLst>
      <p:ext uri="{BB962C8B-B14F-4D97-AF65-F5344CB8AC3E}">
        <p14:creationId xmlns:p14="http://schemas.microsoft.com/office/powerpoint/2010/main" val="816412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解释例子</a:t>
            </a:r>
          </a:p>
        </p:txBody>
      </p:sp>
      <p:sp>
        <p:nvSpPr>
          <p:cNvPr id="4" name="灯片编号占位符 3"/>
          <p:cNvSpPr>
            <a:spLocks noGrp="1"/>
          </p:cNvSpPr>
          <p:nvPr>
            <p:ph type="sldNum" sz="quarter" idx="10"/>
          </p:nvPr>
        </p:nvSpPr>
        <p:spPr/>
        <p:txBody>
          <a:bodyPr/>
          <a:lstStyle/>
          <a:p>
            <a:fld id="{088202B8-8534-4861-B0F9-5E1132DB0233}" type="slidenum">
              <a:rPr lang="zh-CN" altLang="en-US" smtClean="0"/>
              <a:t>28</a:t>
            </a:fld>
            <a:endParaRPr lang="zh-CN" altLang="en-US"/>
          </a:p>
        </p:txBody>
      </p:sp>
    </p:spTree>
    <p:extLst>
      <p:ext uri="{BB962C8B-B14F-4D97-AF65-F5344CB8AC3E}">
        <p14:creationId xmlns:p14="http://schemas.microsoft.com/office/powerpoint/2010/main" val="2561903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determine </a:t>
            </a:r>
            <a:r>
              <a:rPr lang="en-US" altLang="zh-CN" baseline="0" dirty="0"/>
              <a:t>demotion thresholds for MLFQ, we build a simple queueing theory model to analyze it and derive demotion thresholds based on flow size distributions. However, traffic is highly dynamic in data centers (across both time and space), so the mismatch between traffic and demotion thresholds is unavoidable. We need to handle the mismatch problem in order keep PIAS effective in highly dynamic data center networks? [click] </a:t>
            </a:r>
            <a:r>
              <a:rPr lang="zh-CN" altLang="en-US" baseline="0" dirty="0"/>
              <a:t>解释例子</a:t>
            </a:r>
            <a:endParaRPr lang="en-US" altLang="zh-CN" baseline="0" dirty="0"/>
          </a:p>
          <a:p>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29</a:t>
            </a:fld>
            <a:endParaRPr lang="zh-CN" altLang="en-US"/>
          </a:p>
        </p:txBody>
      </p:sp>
    </p:spTree>
    <p:extLst>
      <p:ext uri="{BB962C8B-B14F-4D97-AF65-F5344CB8AC3E}">
        <p14:creationId xmlns:p14="http://schemas.microsoft.com/office/powerpoint/2010/main" val="5893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Inside the data center, the hundreds of thousands of servers are connected by this</a:t>
            </a:r>
            <a:r>
              <a:rPr lang="en-US" altLang="zh-CN" baseline="0" dirty="0"/>
              <a:t> network,</a:t>
            </a:r>
            <a:r>
              <a:rPr lang="en-US" altLang="zh-CN" dirty="0"/>
              <a:t> data center network, DCN.</a:t>
            </a:r>
            <a:endParaRPr lang="zh-CN" altLang="en-US" dirty="0"/>
          </a:p>
        </p:txBody>
      </p:sp>
      <p:sp>
        <p:nvSpPr>
          <p:cNvPr id="4" name="灯片编号占位符 3"/>
          <p:cNvSpPr>
            <a:spLocks noGrp="1"/>
          </p:cNvSpPr>
          <p:nvPr>
            <p:ph type="sldNum" sz="quarter" idx="10"/>
          </p:nvPr>
        </p:nvSpPr>
        <p:spPr/>
        <p:txBody>
          <a:bodyPr/>
          <a:lstStyle/>
          <a:p>
            <a:fld id="{D9A9F1B5-A8CD-4FA7-8CE3-E86610C9DC81}" type="slidenum">
              <a:rPr lang="zh-CN" altLang="en-US" smtClean="0"/>
              <a:t>3</a:t>
            </a:fld>
            <a:endParaRPr lang="zh-CN" altLang="en-US"/>
          </a:p>
        </p:txBody>
      </p:sp>
    </p:spTree>
    <p:extLst>
      <p:ext uri="{BB962C8B-B14F-4D97-AF65-F5344CB8AC3E}">
        <p14:creationId xmlns:p14="http://schemas.microsoft.com/office/powerpoint/2010/main" val="1106555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we summarize the design of PIAS in 1 slide. PIAS has 3</a:t>
            </a:r>
            <a:r>
              <a:rPr lang="en-US" altLang="zh-CN" baseline="0" dirty="0"/>
              <a:t> components. The first one is packet tagging module at end hosts. It tracks per-flow state and mark packets with priority. At the switch, PIAS only enables strict priority queueing and ECN. Both of these two are basic functionalities of most commodity switches. To react to ECN, PIAS leverage DCTCP as transport layer protocol. All of these three components are very easy to implement and configure in production data centers.  </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30</a:t>
            </a:fld>
            <a:endParaRPr lang="zh-CN" altLang="en-US"/>
          </a:p>
        </p:txBody>
      </p:sp>
    </p:spTree>
    <p:extLst>
      <p:ext uri="{BB962C8B-B14F-4D97-AF65-F5344CB8AC3E}">
        <p14:creationId xmlns:p14="http://schemas.microsoft.com/office/powerpoint/2010/main" val="1267476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a:t>
            </a:r>
            <a:r>
              <a:rPr lang="en-US" altLang="zh-CN" baseline="0" dirty="0"/>
              <a:t> we come to evaluation part. We have already implemented a PIAS prototype. [click] It is open source. In our implementation, the packet tagging module works as a Linux kernel module, which can be installed and removed during the running time of the system. We use 16 servers and 1 Gigabit switch for our evaluation. For the benchmarks, we use web search workload from DCTCP paper, data mining workload from VL2 paper.</a:t>
            </a:r>
            <a:endParaRPr lang="zh-CN" altLang="en-US" dirty="0"/>
          </a:p>
        </p:txBody>
      </p:sp>
      <p:sp>
        <p:nvSpPr>
          <p:cNvPr id="4" name="灯片编号占位符 3"/>
          <p:cNvSpPr>
            <a:spLocks noGrp="1"/>
          </p:cNvSpPr>
          <p:nvPr>
            <p:ph type="sldNum" sz="quarter" idx="10"/>
          </p:nvPr>
        </p:nvSpPr>
        <p:spPr/>
        <p:txBody>
          <a:bodyPr/>
          <a:lstStyle/>
          <a:p>
            <a:fld id="{148406A2-B162-4311-996B-2C71797DB55A}" type="slidenum">
              <a:rPr lang="zh-CN" altLang="en-US" smtClean="0"/>
              <a:t>31</a:t>
            </a:fld>
            <a:endParaRPr lang="zh-CN" altLang="en-US"/>
          </a:p>
        </p:txBody>
      </p:sp>
    </p:spTree>
    <p:extLst>
      <p:ext uri="{BB962C8B-B14F-4D97-AF65-F5344CB8AC3E}">
        <p14:creationId xmlns:p14="http://schemas.microsoft.com/office/powerpoint/2010/main" val="1142931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two figures</a:t>
            </a:r>
            <a:r>
              <a:rPr lang="en-US" altLang="zh-CN" baseline="0" dirty="0"/>
              <a:t> show the average completion times of small flows. Compared to DCTCP, PIAS reduces average FCT of small flows by up to 49% in web search workload and 34% in data mining workload. Even though DCTCP try to reduce buffer occupation to achieve low latency, it still needs moderate buffer occupation to fully utilize link capacity. But with PIAS, we can provide much fewer or even zero queueing delay for packets of short flows because they are finished in higher priority queues.</a:t>
            </a:r>
            <a:endParaRPr lang="zh-CN" altLang="en-US" dirty="0"/>
          </a:p>
        </p:txBody>
      </p:sp>
      <p:sp>
        <p:nvSpPr>
          <p:cNvPr id="4" name="灯片编号占位符 3"/>
          <p:cNvSpPr>
            <a:spLocks noGrp="1"/>
          </p:cNvSpPr>
          <p:nvPr>
            <p:ph type="sldNum" sz="quarter" idx="10"/>
          </p:nvPr>
        </p:nvSpPr>
        <p:spPr/>
        <p:txBody>
          <a:bodyPr/>
          <a:lstStyle/>
          <a:p>
            <a:fld id="{148406A2-B162-4311-996B-2C71797DB55A}" type="slidenum">
              <a:rPr lang="zh-CN" altLang="en-US" smtClean="0"/>
              <a:t>32</a:t>
            </a:fld>
            <a:endParaRPr lang="zh-CN" altLang="en-US"/>
          </a:p>
        </p:txBody>
      </p:sp>
    </p:spTree>
    <p:extLst>
      <p:ext uri="{BB962C8B-B14F-4D97-AF65-F5344CB8AC3E}">
        <p14:creationId xmlns:p14="http://schemas.microsoft.com/office/powerpoint/2010/main" val="488724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compare</a:t>
            </a:r>
            <a:r>
              <a:rPr lang="en-US" altLang="zh-CN" baseline="0" dirty="0"/>
              <a:t> PIAS against </a:t>
            </a:r>
            <a:r>
              <a:rPr lang="en-US" altLang="zh-CN" baseline="0" dirty="0" err="1"/>
              <a:t>pFabric</a:t>
            </a:r>
            <a:r>
              <a:rPr lang="en-US" altLang="zh-CN" baseline="0" dirty="0"/>
              <a:t>. Note that </a:t>
            </a:r>
            <a:r>
              <a:rPr lang="en-US" altLang="zh-CN" baseline="0" dirty="0" err="1"/>
              <a:t>pFabric</a:t>
            </a:r>
            <a:r>
              <a:rPr lang="en-US" altLang="zh-CN" baseline="0" dirty="0"/>
              <a:t> is a information-aware clean-slate design. It assumes prior knowledge of flow size information and introduces changes to switch hardware. For PIAS, we don’t make such assumptions and just use commodity switches. Compared to </a:t>
            </a:r>
            <a:r>
              <a:rPr lang="en-US" altLang="zh-CN" baseline="0" dirty="0" err="1"/>
              <a:t>pFabric</a:t>
            </a:r>
            <a:r>
              <a:rPr lang="en-US" altLang="zh-CN" baseline="0" dirty="0"/>
              <a:t>, PIAS achieves comparable performance in small flows, especially in data mining workload. [click] The performance gap here here is only 1%.</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33</a:t>
            </a:fld>
            <a:endParaRPr lang="zh-CN" altLang="en-US"/>
          </a:p>
        </p:txBody>
      </p:sp>
    </p:spTree>
    <p:extLst>
      <p:ext uri="{BB962C8B-B14F-4D97-AF65-F5344CB8AC3E}">
        <p14:creationId xmlns:p14="http://schemas.microsoft.com/office/powerpoint/2010/main" val="605151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we conclude</a:t>
            </a:r>
            <a:r>
              <a:rPr lang="en-US" altLang="zh-CN" baseline="0" dirty="0"/>
              <a:t> our work. We think that PIAS is a practical and effective solution for data centers. First of all, it is information-agnostic without assuming that flow size information available from applications. Secondly, PIAS performs multi-level feedback queue to emulate shortest job fist, thus achieving FCT minimization. Thirdly, PIAS is readily deployable in commodity data centers. It just uses basic functionalities from commodity switches and is compatible with legacy network stacks.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34</a:t>
            </a:fld>
            <a:endParaRPr lang="zh-CN" altLang="en-US"/>
          </a:p>
        </p:txBody>
      </p:sp>
    </p:spTree>
    <p:extLst>
      <p:ext uri="{BB962C8B-B14F-4D97-AF65-F5344CB8AC3E}">
        <p14:creationId xmlns:p14="http://schemas.microsoft.com/office/powerpoint/2010/main" val="3374822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a:t>
            </a:r>
            <a:r>
              <a:rPr lang="en-US" altLang="zh-CN" baseline="0" dirty="0"/>
              <a:t> let’s move to second piece of work, MQ-ECN and TCN. MQ-ECN is accepted by NSDI 2016. TCN is accepted by </a:t>
            </a:r>
            <a:r>
              <a:rPr lang="en-US" altLang="zh-CN" baseline="0" dirty="0" err="1"/>
              <a:t>CoNEXT</a:t>
            </a:r>
            <a:r>
              <a:rPr lang="en-US" altLang="zh-CN" baseline="0" dirty="0"/>
              <a:t> 2016. Due to the time limitation,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35</a:t>
            </a:fld>
            <a:endParaRPr lang="zh-CN" altLang="en-US"/>
          </a:p>
        </p:txBody>
      </p:sp>
    </p:spTree>
    <p:extLst>
      <p:ext uri="{BB962C8B-B14F-4D97-AF65-F5344CB8AC3E}">
        <p14:creationId xmlns:p14="http://schemas.microsoft.com/office/powerpoint/2010/main" val="3366429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Today’s data centers host many services and applications with diverse network requirements. Some services desire high throughput. Some services desire low latency. Some services desire both high throughput and low latency.</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36</a:t>
            </a:fld>
            <a:endParaRPr lang="zh-CN" altLang="en-US"/>
          </a:p>
        </p:txBody>
      </p:sp>
    </p:spTree>
    <p:extLst>
      <p:ext uri="{BB962C8B-B14F-4D97-AF65-F5344CB8AC3E}">
        <p14:creationId xmlns:p14="http://schemas.microsoft.com/office/powerpoint/2010/main" val="187813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satisfy</a:t>
            </a:r>
            <a:r>
              <a:rPr lang="en-US" altLang="zh-CN" baseline="0" dirty="0"/>
              <a:t> such diverse network requirements, many people have leveraged ECN, explicit congestion notification, to design new transport mechanisms for data center networks.</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37</a:t>
            </a:fld>
            <a:endParaRPr lang="zh-CN" altLang="en-US"/>
          </a:p>
        </p:txBody>
      </p:sp>
    </p:spTree>
    <p:extLst>
      <p:ext uri="{BB962C8B-B14F-4D97-AF65-F5344CB8AC3E}">
        <p14:creationId xmlns:p14="http://schemas.microsoft.com/office/powerpoint/2010/main" val="949034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With ECN</a:t>
            </a:r>
            <a:r>
              <a:rPr lang="en-US" altLang="zh-CN" dirty="0"/>
              <a:t>, we</a:t>
            </a:r>
            <a:r>
              <a:rPr lang="en-US" altLang="zh-CN" baseline="0" dirty="0"/>
              <a:t> can achieve high throughput even with little buffer occupancy. Due to their simplicity and effectiveness, many ECN-based transports, such as DCTCP and DCQCN, are being deployed in production data centers.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38</a:t>
            </a:fld>
            <a:endParaRPr lang="zh-CN" altLang="en-US"/>
          </a:p>
        </p:txBody>
      </p:sp>
    </p:spTree>
    <p:extLst>
      <p:ext uri="{BB962C8B-B14F-4D97-AF65-F5344CB8AC3E}">
        <p14:creationId xmlns:p14="http://schemas.microsoft.com/office/powerpoint/2010/main" val="15584010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ECN-based transports actually</a:t>
            </a:r>
            <a:r>
              <a:rPr lang="en-US" altLang="zh-CN" baseline="0" dirty="0"/>
              <a:t> consist of two parts.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39</a:t>
            </a:fld>
            <a:endParaRPr lang="zh-CN" altLang="en-US"/>
          </a:p>
        </p:txBody>
      </p:sp>
    </p:spTree>
    <p:extLst>
      <p:ext uri="{BB962C8B-B14F-4D97-AF65-F5344CB8AC3E}">
        <p14:creationId xmlns:p14="http://schemas.microsoft.com/office/powerpoint/2010/main" val="2170261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Based on statistics, </a:t>
            </a:r>
            <a:r>
              <a:rPr lang="en-US" altLang="zh-CN" sz="1200" baseline="0" dirty="0"/>
              <a:t>m</a:t>
            </a:r>
            <a:r>
              <a:rPr lang="en-US" altLang="zh-CN" sz="1200" dirty="0"/>
              <a:t>ost global IP traffic originates or terminates in data</a:t>
            </a:r>
            <a:r>
              <a:rPr lang="en-US" altLang="zh-CN" sz="1200" baseline="0" dirty="0"/>
              <a:t> centers. [click] In addition, more than </a:t>
            </a:r>
            <a:r>
              <a:rPr lang="en-US" altLang="zh-CN" baseline="0" dirty="0"/>
              <a:t>75% of data center communication stays within the data center.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Cisco </a:t>
            </a:r>
            <a:r>
              <a:rPr lang="en-US" altLang="zh-CN" dirty="0" err="1"/>
              <a:t>forcasts</a:t>
            </a:r>
            <a:r>
              <a:rPr lang="en-US" altLang="zh-CN" dirty="0"/>
              <a:t>: in 2011:</a:t>
            </a:r>
            <a:r>
              <a:rPr lang="en-US" altLang="zh-CN" baseline="0" dirty="0"/>
              <a:t> </a:t>
            </a:r>
            <a:r>
              <a:rPr lang="en-US" altLang="zh-CN" dirty="0"/>
              <a:t>~300ExaBytes/year in IP WAN networks, ~1.5ZettaBytes/year</a:t>
            </a:r>
            <a:r>
              <a:rPr lang="en-US" altLang="zh-CN" baseline="0" dirty="0"/>
              <a:t> in DC (</a:t>
            </a:r>
            <a:r>
              <a:rPr lang="en-US" altLang="zh-CN" baseline="0" dirty="0" err="1"/>
              <a:t>forcasts</a:t>
            </a:r>
            <a:r>
              <a:rPr lang="en-US" altLang="zh-CN" baseline="0" dirty="0"/>
              <a:t> show similar growth at 32% CAGR until 2015)</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9A9F1B5-A8CD-4FA7-8CE3-E86610C9DC81}" type="slidenum">
              <a:rPr lang="zh-CN" altLang="en-US" smtClean="0"/>
              <a:t>4</a:t>
            </a:fld>
            <a:endParaRPr lang="zh-CN" altLang="en-US"/>
          </a:p>
        </p:txBody>
      </p:sp>
    </p:spTree>
    <p:extLst>
      <p:ext uri="{BB962C8B-B14F-4D97-AF65-F5344CB8AC3E}">
        <p14:creationId xmlns:p14="http://schemas.microsoft.com/office/powerpoint/2010/main" val="4127948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a:t>
            </a:r>
            <a:r>
              <a:rPr lang="en-US" altLang="zh-CN" baseline="0" dirty="0"/>
              <a:t> first </a:t>
            </a:r>
            <a:r>
              <a:rPr lang="en-US" altLang="zh-CN" dirty="0"/>
              <a:t>part</a:t>
            </a:r>
            <a:r>
              <a:rPr lang="en-US" altLang="zh-CN" baseline="0" dirty="0"/>
              <a:t> is ECN-enabled end-hosts. End-hosts reduce their sending rates when they see ECN marks.</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40</a:t>
            </a:fld>
            <a:endParaRPr lang="zh-CN" altLang="en-US"/>
          </a:p>
        </p:txBody>
      </p:sp>
    </p:spTree>
    <p:extLst>
      <p:ext uri="{BB962C8B-B14F-4D97-AF65-F5344CB8AC3E}">
        <p14:creationId xmlns:p14="http://schemas.microsoft.com/office/powerpoint/2010/main" val="4033260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other part</a:t>
            </a:r>
            <a:r>
              <a:rPr lang="en-US" altLang="zh-CN" baseline="0" dirty="0"/>
              <a:t> is ECN-aware switches. Switches need to perform ECN marking based on AQM policies to deliver congestion information.</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41</a:t>
            </a:fld>
            <a:endParaRPr lang="zh-CN" altLang="en-US"/>
          </a:p>
        </p:txBody>
      </p:sp>
    </p:spTree>
    <p:extLst>
      <p:ext uri="{BB962C8B-B14F-4D97-AF65-F5344CB8AC3E}">
        <p14:creationId xmlns:p14="http://schemas.microsoft.com/office/powerpoint/2010/main" val="3767040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work, we focus</a:t>
            </a:r>
            <a:r>
              <a:rPr lang="en-US" altLang="zh-CN" baseline="0" dirty="0"/>
              <a:t> on the </a:t>
            </a:r>
            <a:r>
              <a:rPr lang="en-US" altLang="zh-CN" dirty="0"/>
              <a:t>ECN marking scheme</a:t>
            </a:r>
            <a:r>
              <a:rPr lang="en-US" altLang="zh-CN" baseline="0" dirty="0"/>
              <a:t> at the switch.</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42</a:t>
            </a:fld>
            <a:endParaRPr lang="zh-CN" altLang="en-US"/>
          </a:p>
        </p:txBody>
      </p:sp>
    </p:spTree>
    <p:extLst>
      <p:ext uri="{BB962C8B-B14F-4D97-AF65-F5344CB8AC3E}">
        <p14:creationId xmlns:p14="http://schemas.microsoft.com/office/powerpoint/2010/main" val="20927257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Today’s commodity switches typically adopt RED, random</a:t>
            </a:r>
            <a:r>
              <a:rPr lang="en-US" altLang="zh-CN" baseline="0" dirty="0"/>
              <a:t> early detection, to perform ECN marking.</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43</a:t>
            </a:fld>
            <a:endParaRPr lang="zh-CN" altLang="en-US"/>
          </a:p>
        </p:txBody>
      </p:sp>
    </p:spTree>
    <p:extLst>
      <p:ext uri="{BB962C8B-B14F-4D97-AF65-F5344CB8AC3E}">
        <p14:creationId xmlns:p14="http://schemas.microsoft.com/office/powerpoint/2010/main" val="2401247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More specially, there are several ECN/RED implementation</a:t>
            </a:r>
            <a:r>
              <a:rPr lang="en-US" altLang="zh-CN" baseline="0" dirty="0"/>
              <a:t> on the switch, such as per-queue, per-port and per-service-pool ECN/RED. The key difference among these schemes is that they track buffer occupancy of different egress entities to make ECN marking decisions.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44</a:t>
            </a:fld>
            <a:endParaRPr lang="zh-CN" altLang="en-US"/>
          </a:p>
        </p:txBody>
      </p:sp>
    </p:spTree>
    <p:extLst>
      <p:ext uri="{BB962C8B-B14F-4D97-AF65-F5344CB8AC3E}">
        <p14:creationId xmlns:p14="http://schemas.microsoft.com/office/powerpoint/2010/main" val="7343545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t>
            </a:r>
            <a:r>
              <a:rPr lang="en-US" altLang="zh-CN" baseline="0" dirty="0"/>
              <a:t>per-queue ECN marking, we track the buffer occupancy of each queue to make ECN marking decisions. Each queue has its own ECN marking threshold and performs ECN marking independently to other queues. An arrival packet gets ECN marked if the per-queue buffer occupancy is larger than per-queue ECN marking threshold.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45</a:t>
            </a:fld>
            <a:endParaRPr lang="zh-CN" altLang="en-US"/>
          </a:p>
        </p:txBody>
      </p:sp>
    </p:spTree>
    <p:extLst>
      <p:ext uri="{BB962C8B-B14F-4D97-AF65-F5344CB8AC3E}">
        <p14:creationId xmlns:p14="http://schemas.microsoft.com/office/powerpoint/2010/main" val="3020076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per-port</a:t>
            </a:r>
            <a:r>
              <a:rPr lang="en-US" altLang="zh-CN" baseline="0" dirty="0"/>
              <a:t> ECN marking, we track the total buffer occupancy of a switch port to make ECN marking decisions. Each port has its own ECN marking threshold. An arrival packet gets ECN marked if the per-port buffer occupancy is larger than the per-port ECN marking threshold.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46</a:t>
            </a:fld>
            <a:endParaRPr lang="zh-CN" altLang="en-US"/>
          </a:p>
        </p:txBody>
      </p:sp>
    </p:spTree>
    <p:extLst>
      <p:ext uri="{BB962C8B-B14F-4D97-AF65-F5344CB8AC3E}">
        <p14:creationId xmlns:p14="http://schemas.microsoft.com/office/powerpoint/2010/main" val="2109054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per-service-pool</a:t>
            </a:r>
            <a:r>
              <a:rPr lang="en-US" altLang="zh-CN" baseline="0" dirty="0"/>
              <a:t> ECN marking, we track the total buffer occupancy of a shared buffer pool to make ECN marking decisions.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47</a:t>
            </a:fld>
            <a:endParaRPr lang="zh-CN" altLang="en-US"/>
          </a:p>
        </p:txBody>
      </p:sp>
    </p:spTree>
    <p:extLst>
      <p:ext uri="{BB962C8B-B14F-4D97-AF65-F5344CB8AC3E}">
        <p14:creationId xmlns:p14="http://schemas.microsoft.com/office/powerpoint/2010/main" val="2065257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we have shown,</a:t>
            </a:r>
            <a:r>
              <a:rPr lang="en-US" altLang="zh-CN" baseline="0" dirty="0"/>
              <a:t> commodity switches have provided multiple queues for each egress port. Current operation practice is to leverage multiple queues to isolate traffic from different services/applications.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48</a:t>
            </a:fld>
            <a:endParaRPr lang="zh-CN" altLang="en-US"/>
          </a:p>
        </p:txBody>
      </p:sp>
    </p:spTree>
    <p:extLst>
      <p:ext uri="{BB962C8B-B14F-4D97-AF65-F5344CB8AC3E}">
        <p14:creationId xmlns:p14="http://schemas.microsoft.com/office/powerpoint/2010/main" val="40024368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we can isolate traffic</a:t>
            </a:r>
            <a:r>
              <a:rPr lang="en-US" altLang="zh-CN" baseline="0" dirty="0"/>
              <a:t> from different services based on their protocols.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49</a:t>
            </a:fld>
            <a:endParaRPr lang="zh-CN" altLang="en-US"/>
          </a:p>
        </p:txBody>
      </p:sp>
    </p:spTree>
    <p:extLst>
      <p:ext uri="{BB962C8B-B14F-4D97-AF65-F5344CB8AC3E}">
        <p14:creationId xmlns:p14="http://schemas.microsoft.com/office/powerpoint/2010/main" val="214232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a:t>
            </a:r>
            <a:r>
              <a:rPr lang="en-US" altLang="zh-CN" baseline="0" dirty="0"/>
              <a:t> this purpose, my PhD thesis focuses on congestion control mechanism for traffic staying within the data center. </a:t>
            </a:r>
            <a:endParaRPr lang="zh-CN" altLang="en-US" dirty="0"/>
          </a:p>
        </p:txBody>
      </p:sp>
      <p:sp>
        <p:nvSpPr>
          <p:cNvPr id="4" name="灯片编号占位符 3"/>
          <p:cNvSpPr>
            <a:spLocks noGrp="1"/>
          </p:cNvSpPr>
          <p:nvPr>
            <p:ph type="sldNum" sz="quarter" idx="10"/>
          </p:nvPr>
        </p:nvSpPr>
        <p:spPr/>
        <p:txBody>
          <a:bodyPr/>
          <a:lstStyle/>
          <a:p>
            <a:fld id="{D9A9F1B5-A8CD-4FA7-8CE3-E86610C9DC81}" type="slidenum">
              <a:rPr lang="zh-CN" altLang="en-US" smtClean="0"/>
              <a:t>5</a:t>
            </a:fld>
            <a:endParaRPr lang="zh-CN" altLang="en-US"/>
          </a:p>
        </p:txBody>
      </p:sp>
    </p:spTree>
    <p:extLst>
      <p:ext uri="{BB962C8B-B14F-4D97-AF65-F5344CB8AC3E}">
        <p14:creationId xmlns:p14="http://schemas.microsoft.com/office/powerpoint/2010/main" val="918640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 also isolate services</a:t>
            </a:r>
            <a:r>
              <a:rPr lang="en-US" altLang="zh-CN" baseline="0" dirty="0"/>
              <a:t> based on their importance.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50</a:t>
            </a:fld>
            <a:endParaRPr lang="zh-CN" altLang="en-US"/>
          </a:p>
        </p:txBody>
      </p:sp>
    </p:spTree>
    <p:extLst>
      <p:ext uri="{BB962C8B-B14F-4D97-AF65-F5344CB8AC3E}">
        <p14:creationId xmlns:p14="http://schemas.microsoft.com/office/powerpoint/2010/main" val="1894774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Among the queues, operators</a:t>
            </a:r>
            <a:r>
              <a:rPr lang="en-US" altLang="zh-CN" baseline="0" dirty="0"/>
              <a:t> typically enforce weighted max-min fair sharing policy since they don’t want to persistently starve a whole service for long time. For example, we can assign a high weight to more important real-time services and a low weight to less important background services.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51</a:t>
            </a:fld>
            <a:endParaRPr lang="zh-CN" altLang="en-US"/>
          </a:p>
        </p:txBody>
      </p:sp>
    </p:spTree>
    <p:extLst>
      <p:ext uri="{BB962C8B-B14F-4D97-AF65-F5344CB8AC3E}">
        <p14:creationId xmlns:p14="http://schemas.microsoft.com/office/powerpoint/2010/main" val="23161166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en-US" altLang="zh-CN" baseline="0" dirty="0"/>
              <a:t> summary, in production data centers with multiple services, we need to perform ECN marking in multi-queue context. This is the problem we want to explore.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52</a:t>
            </a:fld>
            <a:endParaRPr lang="zh-CN" altLang="en-US"/>
          </a:p>
        </p:txBody>
      </p:sp>
    </p:spTree>
    <p:extLst>
      <p:ext uri="{BB962C8B-B14F-4D97-AF65-F5344CB8AC3E}">
        <p14:creationId xmlns:p14="http://schemas.microsoft.com/office/powerpoint/2010/main" val="26478704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understand</a:t>
            </a:r>
            <a:r>
              <a:rPr lang="en-US" altLang="zh-CN" baseline="0" dirty="0"/>
              <a:t> this problem, we start from the simplest scenario, ECN marking with single queue.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53</a:t>
            </a:fld>
            <a:endParaRPr lang="zh-CN" altLang="en-US"/>
          </a:p>
        </p:txBody>
      </p:sp>
    </p:spTree>
    <p:extLst>
      <p:ext uri="{BB962C8B-B14F-4D97-AF65-F5344CB8AC3E}">
        <p14:creationId xmlns:p14="http://schemas.microsoft.com/office/powerpoint/2010/main" val="4268786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figure</a:t>
            </a:r>
            <a:r>
              <a:rPr lang="en-US" altLang="zh-CN" baseline="0" dirty="0"/>
              <a:t> shows that how RED calculates marking probability based on buffer occupancy. It has at least three parameters: </a:t>
            </a:r>
            <a:r>
              <a:rPr lang="en-US" altLang="zh-CN" baseline="0" dirty="0" err="1"/>
              <a:t>Kmin</a:t>
            </a:r>
            <a:r>
              <a:rPr lang="en-US" altLang="zh-CN" baseline="0" dirty="0"/>
              <a:t>, </a:t>
            </a:r>
            <a:r>
              <a:rPr lang="en-US" altLang="zh-CN" baseline="0" dirty="0" err="1"/>
              <a:t>Kmax</a:t>
            </a:r>
            <a:r>
              <a:rPr lang="en-US" altLang="zh-CN" baseline="0" dirty="0"/>
              <a:t> and </a:t>
            </a:r>
            <a:r>
              <a:rPr lang="en-US" altLang="zh-CN" baseline="0" dirty="0" err="1"/>
              <a:t>Pamx</a:t>
            </a:r>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54</a:t>
            </a:fld>
            <a:endParaRPr lang="zh-CN" altLang="en-US"/>
          </a:p>
        </p:txBody>
      </p:sp>
    </p:spTree>
    <p:extLst>
      <p:ext uri="{BB962C8B-B14F-4D97-AF65-F5344CB8AC3E}">
        <p14:creationId xmlns:p14="http://schemas.microsoft.com/office/powerpoint/2010/main" val="14641069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practice,</a:t>
            </a:r>
            <a:r>
              <a:rPr lang="en-US" altLang="zh-CN" baseline="0" dirty="0"/>
              <a:t> operators typically set </a:t>
            </a:r>
            <a:r>
              <a:rPr lang="en-US" altLang="zh-CN" baseline="0" dirty="0" err="1"/>
              <a:t>Kmin</a:t>
            </a:r>
            <a:r>
              <a:rPr lang="en-US" altLang="zh-CN" baseline="0" dirty="0"/>
              <a:t> and </a:t>
            </a:r>
            <a:r>
              <a:rPr lang="en-US" altLang="zh-CN" baseline="0" dirty="0" err="1"/>
              <a:t>Kmax</a:t>
            </a:r>
            <a:r>
              <a:rPr lang="en-US" altLang="zh-CN" baseline="0" dirty="0"/>
              <a:t> to the same value. In this way, there is only one ECN marking threshold, K, that we need to configure. A packet gets marked if the buffer occupancy is larger than K.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55</a:t>
            </a:fld>
            <a:endParaRPr lang="zh-CN" altLang="en-US"/>
          </a:p>
        </p:txBody>
      </p:sp>
    </p:spTree>
    <p:extLst>
      <p:ext uri="{BB962C8B-B14F-4D97-AF65-F5344CB8AC3E}">
        <p14:creationId xmlns:p14="http://schemas.microsoft.com/office/powerpoint/2010/main" val="1834197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achieve</a:t>
            </a:r>
            <a:r>
              <a:rPr lang="en-US" altLang="zh-CN" baseline="0" dirty="0"/>
              <a:t> 100% throughput for TCP flows, K should be no smaller than C times RTT times lambda.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56</a:t>
            </a:fld>
            <a:endParaRPr lang="zh-CN" altLang="en-US"/>
          </a:p>
        </p:txBody>
      </p:sp>
    </p:spTree>
    <p:extLst>
      <p:ext uri="{BB962C8B-B14F-4D97-AF65-F5344CB8AC3E}">
        <p14:creationId xmlns:p14="http://schemas.microsoft.com/office/powerpoint/2010/main" val="621781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 times RTT is bandwidth</a:t>
            </a:r>
            <a:r>
              <a:rPr lang="en-US" altLang="zh-CN" baseline="0" dirty="0"/>
              <a:t> delay product. Lambda is a fixed parameter determined by congestion control algorithms at end hosts. For example, lambda is 1 for regular ECN-enabled TCP which simply cuts window by half in the presence of ECN.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57</a:t>
            </a:fld>
            <a:endParaRPr lang="zh-CN" altLang="en-US"/>
          </a:p>
        </p:txBody>
      </p:sp>
    </p:spTree>
    <p:extLst>
      <p:ext uri="{BB962C8B-B14F-4D97-AF65-F5344CB8AC3E}">
        <p14:creationId xmlns:p14="http://schemas.microsoft.com/office/powerpoint/2010/main" val="3103243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we call C times RTT times lambda as the standard ECN marking threshold since it is the value we can use to fully utilize link capacity while delivering low latency.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58</a:t>
            </a:fld>
            <a:endParaRPr lang="zh-CN" altLang="en-US"/>
          </a:p>
        </p:txBody>
      </p:sp>
    </p:spTree>
    <p:extLst>
      <p:ext uri="{BB962C8B-B14F-4D97-AF65-F5344CB8AC3E}">
        <p14:creationId xmlns:p14="http://schemas.microsoft.com/office/powerpoint/2010/main" val="13098641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homogeneous data center networks, RTT is relatively stable. And</a:t>
            </a:r>
            <a:r>
              <a:rPr lang="en-US" altLang="zh-CN" baseline="0" dirty="0"/>
              <a:t> C is given, lambda is given. </a:t>
            </a:r>
            <a:r>
              <a:rPr lang="en-US" altLang="zh-CN" dirty="0"/>
              <a:t>So</a:t>
            </a:r>
            <a:r>
              <a:rPr lang="en-US" altLang="zh-CN" baseline="0" dirty="0"/>
              <a:t> it is feasible for us to compute a static value as the standard ECN marking threshold. For example, in DCTCP paper, the authors recommend using 65 packets as the marking threshold for 10G network. </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59</a:t>
            </a:fld>
            <a:endParaRPr lang="zh-CN" altLang="en-US"/>
          </a:p>
        </p:txBody>
      </p:sp>
    </p:spTree>
    <p:extLst>
      <p:ext uri="{BB962C8B-B14F-4D97-AF65-F5344CB8AC3E}">
        <p14:creationId xmlns:p14="http://schemas.microsoft.com/office/powerpoint/2010/main" val="296390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TCP is the dominant protocol in</a:t>
            </a:r>
            <a:r>
              <a:rPr lang="en-US" altLang="zh-CN" baseline="0" dirty="0"/>
              <a:t> data centers to control the congestion. However, due to its Internet origin, TCP cannot satisfy all requirements of data center networks.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6</a:t>
            </a:fld>
            <a:endParaRPr lang="zh-CN" altLang="en-US"/>
          </a:p>
        </p:txBody>
      </p:sp>
    </p:spTree>
    <p:extLst>
      <p:ext uri="{BB962C8B-B14F-4D97-AF65-F5344CB8AC3E}">
        <p14:creationId xmlns:p14="http://schemas.microsoft.com/office/powerpoint/2010/main" val="18476165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a:t>
            </a:r>
            <a:r>
              <a:rPr lang="en-US" altLang="zh-CN" baseline="0" dirty="0"/>
              <a:t> we move to ECN marking in multi-queue context.</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60</a:t>
            </a:fld>
            <a:endParaRPr lang="zh-CN" altLang="en-US"/>
          </a:p>
        </p:txBody>
      </p:sp>
    </p:spTree>
    <p:extLst>
      <p:ext uri="{BB962C8B-B14F-4D97-AF65-F5344CB8AC3E}">
        <p14:creationId xmlns:p14="http://schemas.microsoft.com/office/powerpoint/2010/main" val="22547372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multi-queue context, per-queue ECN making is widely employed by operators</a:t>
            </a:r>
            <a:r>
              <a:rPr lang="en-US" altLang="zh-CN" baseline="0" dirty="0"/>
              <a:t> due to its good isolation among different queues. To fully utilize the link capacity in any condition, many operators configure the standard ECN marking threshold for each queue. In this way, any queue can independently fully utilize the link capacity regardless of traffic dynamics. To the best of our knowledge, this is current </a:t>
            </a:r>
            <a:r>
              <a:rPr lang="en-US" altLang="zh-CN" baseline="0"/>
              <a:t>operation practice </a:t>
            </a:r>
            <a:r>
              <a:rPr lang="en-US" altLang="zh-CN" baseline="0" dirty="0"/>
              <a:t>in industry.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61</a:t>
            </a:fld>
            <a:endParaRPr lang="zh-CN" altLang="en-US"/>
          </a:p>
        </p:txBody>
      </p:sp>
    </p:spTree>
    <p:extLst>
      <p:ext uri="{BB962C8B-B14F-4D97-AF65-F5344CB8AC3E}">
        <p14:creationId xmlns:p14="http://schemas.microsoft.com/office/powerpoint/2010/main" val="3873272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such configuration will increase packet latency when many queues are concurrently active.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62</a:t>
            </a:fld>
            <a:endParaRPr lang="zh-CN" altLang="en-US"/>
          </a:p>
        </p:txBody>
      </p:sp>
    </p:spTree>
    <p:extLst>
      <p:ext uri="{BB962C8B-B14F-4D97-AF65-F5344CB8AC3E}">
        <p14:creationId xmlns:p14="http://schemas.microsoft.com/office/powerpoint/2010/main" val="13292267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confirm this, we even</a:t>
            </a:r>
            <a:r>
              <a:rPr lang="en-US" altLang="zh-CN" baseline="0" dirty="0"/>
              <a:t> classify 8 long-lived flows into a varying number of queues. </a:t>
            </a:r>
            <a:r>
              <a:rPr lang="en-US" altLang="zh-CN" dirty="0"/>
              <a:t>As</a:t>
            </a:r>
            <a:r>
              <a:rPr lang="en-US" altLang="zh-CN" baseline="0" dirty="0"/>
              <a:t> we can see from this figure, more queues lead to worse latency.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63</a:t>
            </a:fld>
            <a:endParaRPr lang="zh-CN" altLang="en-US"/>
          </a:p>
        </p:txBody>
      </p:sp>
    </p:spTree>
    <p:extLst>
      <p:ext uri="{BB962C8B-B14F-4D97-AF65-F5344CB8AC3E}">
        <p14:creationId xmlns:p14="http://schemas.microsoft.com/office/powerpoint/2010/main" val="4016598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Realizing</a:t>
            </a:r>
            <a:r>
              <a:rPr lang="en-US" altLang="zh-CN" baseline="0" dirty="0"/>
              <a:t> above limitation, an alternative approach is to divide the standard ECN marking threshold into different queues based on queue weights. In this formula, Wi is the weight of queue </a:t>
            </a:r>
            <a:r>
              <a:rPr lang="en-US" altLang="zh-CN" baseline="0" dirty="0" err="1"/>
              <a:t>i</a:t>
            </a:r>
            <a:r>
              <a:rPr lang="en-US" altLang="zh-CN" baseline="0" dirty="0"/>
              <a:t>. So Wi over the sum of </a:t>
            </a:r>
            <a:r>
              <a:rPr lang="en-US" altLang="zh-CN" baseline="0" dirty="0" err="1"/>
              <a:t>Wj</a:t>
            </a:r>
            <a:r>
              <a:rPr lang="en-US" altLang="zh-CN" baseline="0" dirty="0"/>
              <a:t> is the normalized weight of queue </a:t>
            </a:r>
            <a:r>
              <a:rPr lang="en-US" altLang="zh-CN" baseline="0" dirty="0" err="1"/>
              <a:t>i</a:t>
            </a:r>
            <a:r>
              <a:rPr lang="en-US" altLang="zh-CN" baseline="0" dirty="0"/>
              <a:t>. Such configuration can achieve good latency even when all the queues are concurrently active.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64</a:t>
            </a:fld>
            <a:endParaRPr lang="zh-CN" altLang="en-US"/>
          </a:p>
        </p:txBody>
      </p:sp>
    </p:spTree>
    <p:extLst>
      <p:ext uri="{BB962C8B-B14F-4D97-AF65-F5344CB8AC3E}">
        <p14:creationId xmlns:p14="http://schemas.microsoft.com/office/powerpoint/2010/main" val="19085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it will degrade throughput when very</a:t>
            </a:r>
            <a:r>
              <a:rPr lang="en-US" altLang="zh-CN" baseline="0" dirty="0"/>
              <a:t> few queues are active simultaneously.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65</a:t>
            </a:fld>
            <a:endParaRPr lang="zh-CN" altLang="en-US"/>
          </a:p>
        </p:txBody>
      </p:sp>
    </p:spTree>
    <p:extLst>
      <p:ext uri="{BB962C8B-B14F-4D97-AF65-F5344CB8AC3E}">
        <p14:creationId xmlns:p14="http://schemas.microsoft.com/office/powerpoint/2010/main" val="2004709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confirm this, we consider</a:t>
            </a:r>
            <a:r>
              <a:rPr lang="en-US" altLang="zh-CN" baseline="0" dirty="0"/>
              <a:t> an extreme case</a:t>
            </a:r>
            <a:r>
              <a:rPr lang="en-US" altLang="zh-CN" dirty="0"/>
              <a:t> where only</a:t>
            </a:r>
            <a:r>
              <a:rPr lang="en-US" altLang="zh-CN" baseline="0" dirty="0"/>
              <a:t> one queue is active. As we can see from these figures, the threshold of 16 packets can achieve better performance compared to the threshold of 2 packets.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66</a:t>
            </a:fld>
            <a:endParaRPr lang="zh-CN" altLang="en-US"/>
          </a:p>
        </p:txBody>
      </p:sp>
    </p:spTree>
    <p:extLst>
      <p:ext uri="{BB962C8B-B14F-4D97-AF65-F5344CB8AC3E}">
        <p14:creationId xmlns:p14="http://schemas.microsoft.com/office/powerpoint/2010/main" val="15619616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Unlike previous two per-queue-based approaches,</a:t>
            </a:r>
            <a:r>
              <a:rPr lang="en-US" altLang="zh-CN" baseline="0" dirty="0"/>
              <a:t> we can use per-port ECN/RED to achieve both high throughput and low latency by setting the per-port marking threshold to the standard ECN marking threshold.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67</a:t>
            </a:fld>
            <a:endParaRPr lang="zh-CN" altLang="en-US"/>
          </a:p>
        </p:txBody>
      </p:sp>
    </p:spTree>
    <p:extLst>
      <p:ext uri="{BB962C8B-B14F-4D97-AF65-F5344CB8AC3E}">
        <p14:creationId xmlns:p14="http://schemas.microsoft.com/office/powerpoint/2010/main" val="9778413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per-port ECN/RED cannot ensure isolation</a:t>
            </a:r>
            <a:r>
              <a:rPr lang="en-US" altLang="zh-CN" baseline="0" dirty="0"/>
              <a:t> among different queues. Packets from one queue can get ECN marked due to the buffer occupancy of other queues. As a result, per-port ECN/RED can seriously violate the weighted fair sharing policy among queues. We believe this problem will be more serious if we use per-service-pool ECN/RED as queues from different ports can interfere with each other.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68</a:t>
            </a:fld>
            <a:endParaRPr lang="zh-CN" altLang="en-US"/>
          </a:p>
        </p:txBody>
      </p:sp>
    </p:spTree>
    <p:extLst>
      <p:ext uri="{BB962C8B-B14F-4D97-AF65-F5344CB8AC3E}">
        <p14:creationId xmlns:p14="http://schemas.microsoft.com/office/powerpoint/2010/main" val="37545299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confirm this impairment, we classify traffic into two services. Both services have</a:t>
            </a:r>
            <a:r>
              <a:rPr lang="en-US" altLang="zh-CN" baseline="0" dirty="0"/>
              <a:t> a equal-weight dedicated queue on the switch. According to scheduling policy, both services should always fairly share the link capacity. However, as we can see, with per-port ECN/RED, service 2 can get more bandwidth when we increase its number of flows.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69</a:t>
            </a:fld>
            <a:endParaRPr lang="zh-CN" altLang="en-US"/>
          </a:p>
        </p:txBody>
      </p:sp>
    </p:spTree>
    <p:extLst>
      <p:ext uri="{BB962C8B-B14F-4D97-AF65-F5344CB8AC3E}">
        <p14:creationId xmlns:p14="http://schemas.microsoft.com/office/powerpoint/2010/main" val="3285089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This figure shows the switch queue length achieved by two long-lived TCP flows to the same receiver.</a:t>
            </a:r>
          </a:p>
          <a:p>
            <a:r>
              <a:rPr lang="en-US" altLang="zh-CN" baseline="0"/>
              <a:t>The </a:t>
            </a:r>
            <a:r>
              <a:rPr lang="en-US" altLang="zh-CN" baseline="0" dirty="0"/>
              <a:t>maximum switch buffer size is around 600KB. So we can see, TCP is very aggressive …. </a:t>
            </a:r>
          </a:p>
          <a:p>
            <a:r>
              <a:rPr lang="en-US" altLang="zh-CN" baseline="0" dirty="0"/>
              <a:t>[click] large queueing delay</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7</a:t>
            </a:fld>
            <a:endParaRPr lang="zh-CN" altLang="en-US"/>
          </a:p>
        </p:txBody>
      </p:sp>
    </p:spTree>
    <p:extLst>
      <p:ext uri="{BB962C8B-B14F-4D97-AF65-F5344CB8AC3E}">
        <p14:creationId xmlns:p14="http://schemas.microsoft.com/office/powerpoint/2010/main" val="29140392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a:t>
            </a:r>
            <a:r>
              <a:rPr lang="en-US" altLang="zh-CN" baseline="0" dirty="0"/>
              <a:t> we take one step back and ask a question, can we design an ECN marking scheme that achieve low latency and high throughput while strictly preserving weighted fair sharing policy? In addition, for hardware implementation friendliness, we also require the scheme should perform RED like </a:t>
            </a:r>
            <a:r>
              <a:rPr lang="en-US" altLang="zh-CN" baseline="0" dirty="0" err="1"/>
              <a:t>enqueue</a:t>
            </a:r>
            <a:r>
              <a:rPr lang="en-US" altLang="zh-CN" baseline="0" dirty="0"/>
              <a:t> ECN marking. More specially, our solution should compare buffer occupancy against a threshold at the </a:t>
            </a:r>
            <a:r>
              <a:rPr lang="en-US" altLang="zh-CN" baseline="0" dirty="0" err="1"/>
              <a:t>enqueue</a:t>
            </a:r>
            <a:r>
              <a:rPr lang="en-US" altLang="zh-CN" baseline="0" dirty="0"/>
              <a:t> side to make marking decisions.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70</a:t>
            </a:fld>
            <a:endParaRPr lang="zh-CN" altLang="en-US"/>
          </a:p>
        </p:txBody>
      </p:sp>
    </p:spTree>
    <p:extLst>
      <p:ext uri="{BB962C8B-B14F-4D97-AF65-F5344CB8AC3E}">
        <p14:creationId xmlns:p14="http://schemas.microsoft.com/office/powerpoint/2010/main" val="23331918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answer is MQ-ECN</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71</a:t>
            </a:fld>
            <a:endParaRPr lang="zh-CN" altLang="en-US"/>
          </a:p>
        </p:txBody>
      </p:sp>
    </p:spTree>
    <p:extLst>
      <p:ext uri="{BB962C8B-B14F-4D97-AF65-F5344CB8AC3E}">
        <p14:creationId xmlns:p14="http://schemas.microsoft.com/office/powerpoint/2010/main" val="7544526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formula shows</a:t>
            </a:r>
            <a:r>
              <a:rPr lang="en-US" altLang="zh-CN" baseline="0" dirty="0"/>
              <a:t> how MQ-ECN calculates the per-queue queue length threshold. Note that MQ-ECN is designed for round robin schedulers which are widely used in today’s production data centers. </a:t>
            </a:r>
            <a:r>
              <a:rPr lang="zh-CN" altLang="en-US" baseline="0" dirty="0"/>
              <a:t>解释</a:t>
            </a:r>
            <a:r>
              <a:rPr lang="en-US" altLang="zh-CN" baseline="0" dirty="0"/>
              <a:t>formula</a:t>
            </a:r>
            <a:r>
              <a:rPr lang="zh-CN" altLang="en-US" baseline="0" dirty="0"/>
              <a:t>含义</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72</a:t>
            </a:fld>
            <a:endParaRPr lang="zh-CN" altLang="en-US"/>
          </a:p>
        </p:txBody>
      </p:sp>
    </p:spTree>
    <p:extLst>
      <p:ext uri="{BB962C8B-B14F-4D97-AF65-F5344CB8AC3E}">
        <p14:creationId xmlns:p14="http://schemas.microsoft.com/office/powerpoint/2010/main" val="11576762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of all, we find that, T round reflects</a:t>
            </a:r>
            <a:r>
              <a:rPr lang="en-US" altLang="zh-CN" baseline="0" dirty="0"/>
              <a:t> traffic dynamics. When many queues are active, T round becomes very large. MQ-ECN reduces per-queue marking thresholds to achieve low latency. When few queues are active, T round is small. MQ-ECN increases per-queue thresholds to achieve high throughput.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73</a:t>
            </a:fld>
            <a:endParaRPr lang="zh-CN" altLang="en-US"/>
          </a:p>
        </p:txBody>
      </p:sp>
    </p:spTree>
    <p:extLst>
      <p:ext uri="{BB962C8B-B14F-4D97-AF65-F5344CB8AC3E}">
        <p14:creationId xmlns:p14="http://schemas.microsoft.com/office/powerpoint/2010/main" val="15594923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Second, quantum</a:t>
            </a:r>
            <a:r>
              <a:rPr lang="en-US" altLang="zh-CN" baseline="0" dirty="0"/>
              <a:t> </a:t>
            </a:r>
            <a:r>
              <a:rPr lang="en-US" altLang="zh-CN" baseline="0" dirty="0" err="1"/>
              <a:t>i</a:t>
            </a:r>
            <a:r>
              <a:rPr lang="en-US" altLang="zh-CN" baseline="0" dirty="0"/>
              <a:t> ensures that marking thresholds of different queues are in proportional to their weights. Therefore, MQ-ECN can strictly preserve weighted fair sharing policy.   </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74</a:t>
            </a:fld>
            <a:endParaRPr lang="zh-CN" altLang="en-US"/>
          </a:p>
        </p:txBody>
      </p:sp>
    </p:spTree>
    <p:extLst>
      <p:ext uri="{BB962C8B-B14F-4D97-AF65-F5344CB8AC3E}">
        <p14:creationId xmlns:p14="http://schemas.microsoft.com/office/powerpoint/2010/main" val="14662076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Third,</a:t>
            </a:r>
            <a:r>
              <a:rPr lang="en-US" altLang="zh-CN" baseline="0" dirty="0"/>
              <a:t> in this formula, quantum </a:t>
            </a:r>
            <a:r>
              <a:rPr lang="en-US" altLang="zh-CN" baseline="0" dirty="0" err="1"/>
              <a:t>i</a:t>
            </a:r>
            <a:r>
              <a:rPr lang="en-US" altLang="zh-CN" baseline="0" dirty="0"/>
              <a:t>, RTT and lambda are all given. T round is varying according to traffic dynamics. So, MQ-ECN is essentially a per-queue ECN/RED scheme with dynamic thresholds.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75</a:t>
            </a:fld>
            <a:endParaRPr lang="zh-CN" altLang="en-US"/>
          </a:p>
        </p:txBody>
      </p:sp>
    </p:spTree>
    <p:extLst>
      <p:ext uri="{BB962C8B-B14F-4D97-AF65-F5344CB8AC3E}">
        <p14:creationId xmlns:p14="http://schemas.microsoft.com/office/powerpoint/2010/main" val="2091536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implemented a MQ-ECN software prototype as a Linux </a:t>
            </a:r>
            <a:r>
              <a:rPr lang="en-US" altLang="zh-CN" dirty="0" err="1"/>
              <a:t>qdisc</a:t>
            </a:r>
            <a:r>
              <a:rPr lang="en-US" altLang="zh-CN" dirty="0"/>
              <a:t> kernel module. We</a:t>
            </a:r>
            <a:r>
              <a:rPr lang="en-US" altLang="zh-CN" baseline="0" dirty="0"/>
              <a:t> build a testbed with 9 servers connected to a server-emulated software switch. At end-host, we use DCTCP as the transport protocol. We generate realistic traffic according to the web search workload in DCTCP paper. We also conduct large-scale simulations to complement our testbed experiments. Here, we just show testbed experiment results.</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76</a:t>
            </a:fld>
            <a:endParaRPr lang="zh-CN" altLang="en-US"/>
          </a:p>
        </p:txBody>
      </p:sp>
    </p:spTree>
    <p:extLst>
      <p:ext uri="{BB962C8B-B14F-4D97-AF65-F5344CB8AC3E}">
        <p14:creationId xmlns:p14="http://schemas.microsoft.com/office/powerpoint/2010/main" val="3310563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start</a:t>
            </a:r>
            <a:r>
              <a:rPr lang="en-US" altLang="zh-CN" baseline="0" dirty="0"/>
              <a:t> from a simple static flow experiment. In this experiment, service 1 has 1 flow while service 2 has 4 flows. Both services have a equal-weight queue on the switch.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77</a:t>
            </a:fld>
            <a:endParaRPr lang="zh-CN" altLang="en-US"/>
          </a:p>
        </p:txBody>
      </p:sp>
    </p:spTree>
    <p:extLst>
      <p:ext uri="{BB962C8B-B14F-4D97-AF65-F5344CB8AC3E}">
        <p14:creationId xmlns:p14="http://schemas.microsoft.com/office/powerpoint/2010/main" val="37386620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figure</a:t>
            </a:r>
            <a:r>
              <a:rPr lang="en-US" altLang="zh-CN" baseline="0" dirty="0"/>
              <a:t> gives aggregate </a:t>
            </a:r>
            <a:r>
              <a:rPr lang="en-US" altLang="zh-CN" baseline="0" dirty="0" err="1"/>
              <a:t>goodputs</a:t>
            </a:r>
            <a:r>
              <a:rPr lang="en-US" altLang="zh-CN" baseline="0" dirty="0"/>
              <a:t> of two services achieved by MQ-ECN. In contrast to results achieved by per-port ECN/RED, both services fairly share the link capacity regardless of the number of flows.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78</a:t>
            </a:fld>
            <a:endParaRPr lang="zh-CN" altLang="en-US"/>
          </a:p>
        </p:txBody>
      </p:sp>
    </p:spTree>
    <p:extLst>
      <p:ext uri="{BB962C8B-B14F-4D97-AF65-F5344CB8AC3E}">
        <p14:creationId xmlns:p14="http://schemas.microsoft.com/office/powerpoint/2010/main" val="37410869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indicates that MQ-ECN can strictly preserve weighted fair sharing policy.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79</a:t>
            </a:fld>
            <a:endParaRPr lang="zh-CN" altLang="en-US"/>
          </a:p>
        </p:txBody>
      </p:sp>
    </p:spTree>
    <p:extLst>
      <p:ext uri="{BB962C8B-B14F-4D97-AF65-F5344CB8AC3E}">
        <p14:creationId xmlns:p14="http://schemas.microsoft.com/office/powerpoint/2010/main" val="3723701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But unfortunately, applications in data centers really care about latency.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8</a:t>
            </a:fld>
            <a:endParaRPr lang="zh-CN" altLang="en-US"/>
          </a:p>
        </p:txBody>
      </p:sp>
    </p:spTree>
    <p:extLst>
      <p:ext uri="{BB962C8B-B14F-4D97-AF65-F5344CB8AC3E}">
        <p14:creationId xmlns:p14="http://schemas.microsoft.com/office/powerpoint/2010/main" val="28947279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figures</a:t>
            </a:r>
            <a:r>
              <a:rPr lang="en-US" altLang="zh-CN" baseline="0" dirty="0"/>
              <a:t> show FCT results of small flows in realistic traffic workload. MQ-ECN achieves comparable performance as the minimum threshold while greatly outperforming the standard threshold. Compared to per-queue ECN/RED with the standard threshold, MQ-ECN can achieve up to 60% and 40% lower average FCT for small flows, respectively.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80</a:t>
            </a:fld>
            <a:endParaRPr lang="zh-CN" altLang="en-US"/>
          </a:p>
        </p:txBody>
      </p:sp>
    </p:spTree>
    <p:extLst>
      <p:ext uri="{BB962C8B-B14F-4D97-AF65-F5344CB8AC3E}">
        <p14:creationId xmlns:p14="http://schemas.microsoft.com/office/powerpoint/2010/main" val="20719439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indicates that MQ-ECN can</a:t>
            </a:r>
            <a:r>
              <a:rPr lang="en-US" altLang="zh-CN" baseline="0" dirty="0"/>
              <a:t> achieve low latency.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81</a:t>
            </a:fld>
            <a:endParaRPr lang="zh-CN" altLang="en-US"/>
          </a:p>
        </p:txBody>
      </p:sp>
    </p:spTree>
    <p:extLst>
      <p:ext uri="{BB962C8B-B14F-4D97-AF65-F5344CB8AC3E}">
        <p14:creationId xmlns:p14="http://schemas.microsoft.com/office/powerpoint/2010/main" val="6395566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These figures gives the results of large flows. As we can see, MQ-ECN performs</a:t>
            </a:r>
            <a:r>
              <a:rPr lang="en-US" altLang="zh-CN" baseline="0" dirty="0"/>
              <a:t> very similar as the standard threshold while obviously outperforming the minimum threshold. </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82</a:t>
            </a:fld>
            <a:endParaRPr lang="zh-CN" altLang="en-US"/>
          </a:p>
        </p:txBody>
      </p:sp>
    </p:spTree>
    <p:extLst>
      <p:ext uri="{BB962C8B-B14F-4D97-AF65-F5344CB8AC3E}">
        <p14:creationId xmlns:p14="http://schemas.microsoft.com/office/powerpoint/2010/main" val="30687355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indicates that MQ-ECN can</a:t>
            </a:r>
            <a:r>
              <a:rPr lang="en-US" altLang="zh-CN" baseline="0" dirty="0"/>
              <a:t> achieve high throughput.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83</a:t>
            </a:fld>
            <a:endParaRPr lang="zh-CN" altLang="en-US"/>
          </a:p>
        </p:txBody>
      </p:sp>
    </p:spTree>
    <p:extLst>
      <p:ext uri="{BB962C8B-B14F-4D97-AF65-F5344CB8AC3E}">
        <p14:creationId xmlns:p14="http://schemas.microsoft.com/office/powerpoint/2010/main" val="34059455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In</a:t>
            </a:r>
            <a:r>
              <a:rPr lang="en-US" altLang="zh-CN" baseline="0" dirty="0"/>
              <a:t> this work, we i</a:t>
            </a:r>
            <a:r>
              <a:rPr lang="en-US" altLang="zh-CN" dirty="0"/>
              <a:t>dentify performance impairments of existing ECN/RED schemes in multi-queue context. Then we propose MQ-ECN, a simple yet effective ECN/RED scheme for round-robin packet schedulers. MQ-ECN can achieve high throughput and low latency while preserving</a:t>
            </a:r>
            <a:r>
              <a:rPr lang="en-US" altLang="zh-CN" baseline="0" dirty="0"/>
              <a:t> weighted fair sharing policy. </a:t>
            </a:r>
            <a:endParaRPr lang="zh-CN" altLang="en-US" dirty="0"/>
          </a:p>
        </p:txBody>
      </p:sp>
      <p:sp>
        <p:nvSpPr>
          <p:cNvPr id="4" name="灯片编号占位符 3"/>
          <p:cNvSpPr>
            <a:spLocks noGrp="1"/>
          </p:cNvSpPr>
          <p:nvPr>
            <p:ph type="sldNum" sz="quarter" idx="10"/>
          </p:nvPr>
        </p:nvSpPr>
        <p:spPr/>
        <p:txBody>
          <a:bodyPr/>
          <a:lstStyle/>
          <a:p>
            <a:fld id="{3E4A30A2-42C8-4F62-A8B3-BC0D9E874E81}" type="slidenum">
              <a:rPr lang="zh-CN" altLang="en-US" smtClean="0"/>
              <a:t>84</a:t>
            </a:fld>
            <a:endParaRPr lang="zh-CN" altLang="en-US"/>
          </a:p>
        </p:txBody>
      </p:sp>
    </p:spTree>
    <p:extLst>
      <p:ext uri="{BB962C8B-B14F-4D97-AF65-F5344CB8AC3E}">
        <p14:creationId xmlns:p14="http://schemas.microsoft.com/office/powerpoint/2010/main" val="26631171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Third,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86</a:t>
            </a:fld>
            <a:endParaRPr lang="zh-CN" altLang="en-US"/>
          </a:p>
        </p:txBody>
      </p:sp>
    </p:spTree>
    <p:extLst>
      <p:ext uri="{BB962C8B-B14F-4D97-AF65-F5344CB8AC3E}">
        <p14:creationId xmlns:p14="http://schemas.microsoft.com/office/powerpoint/2010/main" val="20826647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work is about switch buffer. buffer</a:t>
            </a:r>
            <a:r>
              <a:rPr lang="zh-CN" altLang="en-US" dirty="0"/>
              <a:t>对</a:t>
            </a:r>
            <a:r>
              <a:rPr lang="en-US" altLang="zh-CN" dirty="0"/>
              <a:t>TCP</a:t>
            </a:r>
            <a:r>
              <a:rPr lang="zh-CN" altLang="en-US" dirty="0"/>
              <a:t>很重要</a:t>
            </a:r>
          </a:p>
        </p:txBody>
      </p:sp>
      <p:sp>
        <p:nvSpPr>
          <p:cNvPr id="4" name="灯片编号占位符 3"/>
          <p:cNvSpPr>
            <a:spLocks noGrp="1"/>
          </p:cNvSpPr>
          <p:nvPr>
            <p:ph type="sldNum" sz="quarter" idx="10"/>
          </p:nvPr>
        </p:nvSpPr>
        <p:spPr/>
        <p:txBody>
          <a:bodyPr/>
          <a:lstStyle/>
          <a:p>
            <a:fld id="{E042FB7C-52DE-47ED-8CFD-C109AC8750F7}" type="slidenum">
              <a:rPr lang="zh-CN" altLang="en-US" smtClean="0"/>
              <a:t>87</a:t>
            </a:fld>
            <a:endParaRPr lang="zh-CN" altLang="en-US"/>
          </a:p>
        </p:txBody>
      </p:sp>
    </p:spTree>
    <p:extLst>
      <p:ext uri="{BB962C8B-B14F-4D97-AF65-F5344CB8AC3E}">
        <p14:creationId xmlns:p14="http://schemas.microsoft.com/office/powerpoint/2010/main" val="385910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a:t>
            </a:r>
            <a:r>
              <a:rPr lang="en-US" altLang="zh-CN" baseline="0" dirty="0"/>
              <a:t> let’s see the switch buffer demand of TCP</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88</a:t>
            </a:fld>
            <a:endParaRPr lang="zh-CN" altLang="en-US"/>
          </a:p>
        </p:txBody>
      </p:sp>
    </p:spTree>
    <p:extLst>
      <p:ext uri="{BB962C8B-B14F-4D97-AF65-F5344CB8AC3E}">
        <p14:creationId xmlns:p14="http://schemas.microsoft.com/office/powerpoint/2010/main" val="39740090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说完链路带宽增加以后，要说</a:t>
            </a:r>
            <a:r>
              <a:rPr lang="en-US" altLang="zh-CN" dirty="0"/>
              <a:t>TCP</a:t>
            </a:r>
            <a:r>
              <a:rPr lang="zh-CN" altLang="en-US" dirty="0"/>
              <a:t>的</a:t>
            </a:r>
            <a:r>
              <a:rPr lang="en-US" altLang="zh-CN" dirty="0"/>
              <a:t>buffer</a:t>
            </a:r>
            <a:r>
              <a:rPr lang="zh-CN" altLang="en-US" dirty="0"/>
              <a:t>需求也是同比例增加的 </a:t>
            </a:r>
            <a:r>
              <a:rPr lang="en-US" altLang="zh-CN" dirty="0"/>
              <a:t>TCP buffer demand also scales up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89</a:t>
            </a:fld>
            <a:endParaRPr lang="zh-CN" altLang="en-US"/>
          </a:p>
        </p:txBody>
      </p:sp>
    </p:spTree>
    <p:extLst>
      <p:ext uri="{BB962C8B-B14F-4D97-AF65-F5344CB8AC3E}">
        <p14:creationId xmlns:p14="http://schemas.microsoft.com/office/powerpoint/2010/main" val="15789108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current buffer-related operation</a:t>
            </a:r>
            <a:r>
              <a:rPr lang="en-US" altLang="zh-CN" baseline="0" dirty="0"/>
              <a:t> practice in industry. At the switch, operators typically enable dynamic buffer allocation. All switch ports are sharing a buffer pool. Compared to traditional static buffer, dynamic buffer allocation can achieve better burst tolerance.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92</a:t>
            </a:fld>
            <a:endParaRPr lang="zh-CN" altLang="en-US"/>
          </a:p>
        </p:txBody>
      </p:sp>
    </p:spTree>
    <p:extLst>
      <p:ext uri="{BB962C8B-B14F-4D97-AF65-F5344CB8AC3E}">
        <p14:creationId xmlns:p14="http://schemas.microsoft.com/office/powerpoint/2010/main" val="3961089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Google, Amazon and Yahoo report that the slowdown of latency seriously degrade user experience</a:t>
            </a:r>
            <a:r>
              <a:rPr lang="en-US" altLang="zh-CN" baseline="0" dirty="0"/>
              <a:t> and operator revenue.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a:t>
            </a:fld>
            <a:endParaRPr lang="zh-CN" altLang="en-US"/>
          </a:p>
        </p:txBody>
      </p:sp>
    </p:spTree>
    <p:extLst>
      <p:ext uri="{BB962C8B-B14F-4D97-AF65-F5344CB8AC3E}">
        <p14:creationId xmlns:p14="http://schemas.microsoft.com/office/powerpoint/2010/main" val="34809609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93</a:t>
            </a:fld>
            <a:endParaRPr lang="zh-CN" altLang="en-US"/>
          </a:p>
        </p:txBody>
      </p:sp>
    </p:spTree>
    <p:extLst>
      <p:ext uri="{BB962C8B-B14F-4D97-AF65-F5344CB8AC3E}">
        <p14:creationId xmlns:p14="http://schemas.microsoft.com/office/powerpoint/2010/main" val="21873605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problems</a:t>
            </a:r>
            <a:r>
              <a:rPr lang="en-US" altLang="zh-CN" baseline="0" dirty="0"/>
              <a:t> of existing solutions in extremely shallow-buffered DCNs. </a:t>
            </a:r>
          </a:p>
          <a:p>
            <a:r>
              <a:rPr lang="en-US" altLang="zh-CN" baseline="0" dirty="0"/>
              <a:t>To achieve 100% throughput, operators typically make standard ECN configuration for each port. Each port requires C\times RTT\times \lambda buffering for high throughput. </a:t>
            </a:r>
          </a:p>
          <a:p>
            <a:endParaRPr lang="en-US" altLang="zh-CN" baseline="0" dirty="0"/>
          </a:p>
          <a:p>
            <a:r>
              <a:rPr lang="zh-CN" altLang="en-US" baseline="0" dirty="0"/>
              <a:t>要说明</a:t>
            </a:r>
            <a:r>
              <a:rPr lang="en-US" altLang="zh-CN" baseline="0" dirty="0"/>
              <a:t>C\times RTT\times \lambda</a:t>
            </a:r>
            <a:r>
              <a:rPr lang="zh-CN" altLang="en-US" baseline="0" dirty="0"/>
              <a:t>是一个很大的数值</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94</a:t>
            </a:fld>
            <a:endParaRPr lang="zh-CN" altLang="en-US"/>
          </a:p>
        </p:txBody>
      </p:sp>
    </p:spTree>
    <p:extLst>
      <p:ext uri="{BB962C8B-B14F-4D97-AF65-F5344CB8AC3E}">
        <p14:creationId xmlns:p14="http://schemas.microsoft.com/office/powerpoint/2010/main" val="417557366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take Broadcom </a:t>
            </a:r>
            <a:r>
              <a:rPr lang="en-US" altLang="zh-CN" dirty="0" err="1"/>
              <a:t>Tomhawk</a:t>
            </a:r>
            <a:r>
              <a:rPr lang="en-US" altLang="zh-CN" dirty="0"/>
              <a:t> chip as an example</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95</a:t>
            </a:fld>
            <a:endParaRPr lang="zh-CN" altLang="en-US"/>
          </a:p>
        </p:txBody>
      </p:sp>
    </p:spTree>
    <p:extLst>
      <p:ext uri="{BB962C8B-B14F-4D97-AF65-F5344CB8AC3E}">
        <p14:creationId xmlns:p14="http://schemas.microsoft.com/office/powerpoint/2010/main" val="5869775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few ports are active, the switch</a:t>
            </a:r>
            <a:r>
              <a:rPr lang="en-US" altLang="zh-CN" baseline="0" dirty="0"/>
              <a:t> buffer resource is actually very abundant. However, ….</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97</a:t>
            </a:fld>
            <a:endParaRPr lang="zh-CN" altLang="en-US"/>
          </a:p>
        </p:txBody>
      </p:sp>
    </p:spTree>
    <p:extLst>
      <p:ext uri="{BB962C8B-B14F-4D97-AF65-F5344CB8AC3E}">
        <p14:creationId xmlns:p14="http://schemas.microsoft.com/office/powerpoint/2010/main" val="7701569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要强调</a:t>
            </a:r>
            <a:r>
              <a:rPr lang="en-US" altLang="zh-CN" dirty="0"/>
              <a:t>Shared</a:t>
            </a:r>
            <a:r>
              <a:rPr lang="en-US" altLang="zh-CN" baseline="0" dirty="0"/>
              <a:t> buffer ECN/RED is a built-in function, </a:t>
            </a:r>
            <a:r>
              <a:rPr lang="zh-CN" altLang="en-US" baseline="0" dirty="0"/>
              <a:t>但是没人</a:t>
            </a:r>
            <a:r>
              <a:rPr lang="en-US" altLang="zh-CN" baseline="0" dirty="0"/>
              <a:t>explore</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101</a:t>
            </a:fld>
            <a:endParaRPr lang="zh-CN" altLang="en-US"/>
          </a:p>
        </p:txBody>
      </p:sp>
    </p:spTree>
    <p:extLst>
      <p:ext uri="{BB962C8B-B14F-4D97-AF65-F5344CB8AC3E}">
        <p14:creationId xmlns:p14="http://schemas.microsoft.com/office/powerpoint/2010/main" val="25832479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a:t>
            </a:r>
            <a:r>
              <a:rPr lang="en-US" altLang="zh-CN" baseline="0" dirty="0"/>
              <a:t> introducing research background</a:t>
            </a:r>
            <a:r>
              <a:rPr lang="en-US" altLang="zh-CN" dirty="0"/>
              <a:t>,</a:t>
            </a:r>
            <a:r>
              <a:rPr lang="en-US" altLang="zh-CN" baseline="0" dirty="0"/>
              <a:t> let’s move to my thesis work.</a:t>
            </a:r>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108</a:t>
            </a:fld>
            <a:endParaRPr lang="zh-CN" altLang="en-US"/>
          </a:p>
        </p:txBody>
      </p:sp>
    </p:spTree>
    <p:extLst>
      <p:ext uri="{BB962C8B-B14F-4D97-AF65-F5344CB8AC3E}">
        <p14:creationId xmlns:p14="http://schemas.microsoft.com/office/powerpoint/2010/main" val="9482857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042FB7C-52DE-47ED-8CFD-C109AC8750F7}" type="slidenum">
              <a:rPr lang="zh-CN" altLang="en-US" smtClean="0"/>
              <a:t>111</a:t>
            </a:fld>
            <a:endParaRPr lang="zh-CN" altLang="en-US"/>
          </a:p>
        </p:txBody>
      </p:sp>
    </p:spTree>
    <p:extLst>
      <p:ext uri="{BB962C8B-B14F-4D97-AF65-F5344CB8AC3E}">
        <p14:creationId xmlns:p14="http://schemas.microsoft.com/office/powerpoint/2010/main" val="6521639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42FB7C-52DE-47ED-8CFD-C109AC8750F7}" type="slidenum">
              <a:rPr lang="zh-CN" altLang="en-US" smtClean="0"/>
              <a:t>112</a:t>
            </a:fld>
            <a:endParaRPr lang="zh-CN" altLang="en-US"/>
          </a:p>
        </p:txBody>
      </p:sp>
    </p:spTree>
    <p:extLst>
      <p:ext uri="{BB962C8B-B14F-4D97-AF65-F5344CB8AC3E}">
        <p14:creationId xmlns:p14="http://schemas.microsoft.com/office/powerpoint/2010/main" val="16583180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8406A2-B162-4311-996B-2C71797DB55A}" type="slidenum">
              <a:rPr lang="zh-CN" altLang="en-US" smtClean="0"/>
              <a:t>114</a:t>
            </a:fld>
            <a:endParaRPr lang="zh-CN" altLang="en-US"/>
          </a:p>
        </p:txBody>
      </p:sp>
    </p:spTree>
    <p:extLst>
      <p:ext uri="{BB962C8B-B14F-4D97-AF65-F5344CB8AC3E}">
        <p14:creationId xmlns:p14="http://schemas.microsoft.com/office/powerpoint/2010/main" val="3205039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the overall average flow completion times in ns-2.</a:t>
            </a:r>
            <a:r>
              <a:rPr lang="en-US" altLang="zh-CN" baseline="0" dirty="0"/>
              <a:t> We find that PIAS outperforms. DCTCP is a fair sharing scheme. Compare to DCTCP, PIAS enforces multi-level feedback queue scheduling by levering priority queues at switches. It’s more efficient.</a:t>
            </a:r>
            <a:endParaRPr lang="zh-CN" altLang="en-US" dirty="0"/>
          </a:p>
        </p:txBody>
      </p:sp>
      <p:sp>
        <p:nvSpPr>
          <p:cNvPr id="4" name="灯片编号占位符 3"/>
          <p:cNvSpPr>
            <a:spLocks noGrp="1"/>
          </p:cNvSpPr>
          <p:nvPr>
            <p:ph type="sldNum" sz="quarter" idx="10"/>
          </p:nvPr>
        </p:nvSpPr>
        <p:spPr/>
        <p:txBody>
          <a:bodyPr/>
          <a:lstStyle/>
          <a:p>
            <a:fld id="{B3ECE79B-8B33-426A-AE47-81CAECE75146}" type="slidenum">
              <a:rPr lang="zh-CN" altLang="en-US" smtClean="0"/>
              <a:t>116</a:t>
            </a:fld>
            <a:endParaRPr lang="zh-CN" altLang="en-US"/>
          </a:p>
        </p:txBody>
      </p:sp>
    </p:spTree>
    <p:extLst>
      <p:ext uri="{BB962C8B-B14F-4D97-AF65-F5344CB8AC3E}">
        <p14:creationId xmlns:p14="http://schemas.microsoft.com/office/powerpoint/2010/main" val="2080101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53C18DC-5FCA-4AD2-BC31-83F7DBCF8056}" type="datetime1">
              <a:rPr lang="zh-CN" altLang="en-US" smtClean="0"/>
              <a:t>2017/5/19</a:t>
            </a:fld>
            <a:endParaRPr lang="zh-CN" altLang="en-US"/>
          </a:p>
        </p:txBody>
      </p:sp>
      <p:sp>
        <p:nvSpPr>
          <p:cNvPr id="5" name="页脚占位符 4"/>
          <p:cNvSpPr>
            <a:spLocks noGrp="1"/>
          </p:cNvSpPr>
          <p:nvPr>
            <p:ph type="ftr" sz="quarter" idx="11"/>
          </p:nvPr>
        </p:nvSpPr>
        <p:spPr/>
        <p:txBody>
          <a:bodyPr/>
          <a:lstStyle/>
          <a:p>
            <a:r>
              <a:rPr lang="en-US" altLang="zh-CN"/>
              <a:t>PhD Thesis Defense </a:t>
            </a:r>
            <a:endParaRPr lang="zh-CN" altLang="en-US"/>
          </a:p>
        </p:txBody>
      </p:sp>
      <p:sp>
        <p:nvSpPr>
          <p:cNvPr id="6" name="灯片编号占位符 5"/>
          <p:cNvSpPr>
            <a:spLocks noGrp="1"/>
          </p:cNvSpPr>
          <p:nvPr>
            <p:ph type="sldNum" sz="quarter" idx="12"/>
          </p:nvPr>
        </p:nvSpPr>
        <p:spPr/>
        <p:txBody>
          <a:bodyPr/>
          <a:lstStyle>
            <a:lvl1pPr>
              <a:defRPr sz="1600" b="0">
                <a:solidFill>
                  <a:schemeClr val="tx1"/>
                </a:solidFill>
              </a:defRPr>
            </a:lvl1pPr>
          </a:lstStyle>
          <a:p>
            <a:fld id="{0C913308-F349-4B6D-A68A-DD1791B4A57B}"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13A437-B071-4108-BD03-626BA6ABEC0C}" type="datetime1">
              <a:rPr lang="zh-CN" altLang="en-US" smtClean="0"/>
              <a:t>2017/5/19</a:t>
            </a:fld>
            <a:endParaRPr lang="zh-CN" altLang="en-US"/>
          </a:p>
        </p:txBody>
      </p:sp>
      <p:sp>
        <p:nvSpPr>
          <p:cNvPr id="5" name="页脚占位符 4"/>
          <p:cNvSpPr>
            <a:spLocks noGrp="1"/>
          </p:cNvSpPr>
          <p:nvPr>
            <p:ph type="ftr" sz="quarter" idx="11"/>
          </p:nvPr>
        </p:nvSpPr>
        <p:spPr/>
        <p:txBody>
          <a:bodyPr/>
          <a:lstStyle/>
          <a:p>
            <a:r>
              <a:rPr lang="en-US" altLang="zh-CN"/>
              <a:t>PhD Thesis Defense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7172FA-F50B-4DEC-89FB-03DADB8CCC6F}" type="datetime1">
              <a:rPr lang="zh-CN" altLang="en-US" smtClean="0"/>
              <a:t>2017/5/19</a:t>
            </a:fld>
            <a:endParaRPr lang="zh-CN" altLang="en-US"/>
          </a:p>
        </p:txBody>
      </p:sp>
      <p:sp>
        <p:nvSpPr>
          <p:cNvPr id="5" name="页脚占位符 4"/>
          <p:cNvSpPr>
            <a:spLocks noGrp="1"/>
          </p:cNvSpPr>
          <p:nvPr>
            <p:ph type="ftr" sz="quarter" idx="11"/>
          </p:nvPr>
        </p:nvSpPr>
        <p:spPr/>
        <p:txBody>
          <a:bodyPr/>
          <a:lstStyle/>
          <a:p>
            <a:r>
              <a:rPr lang="en-US" altLang="zh-CN"/>
              <a:t>PhD Thesis Defense </a:t>
            </a: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D293F9-9BC3-431C-B0FC-F438FD7E0085}" type="datetime1">
              <a:rPr lang="zh-CN" altLang="en-US" smtClean="0"/>
              <a:t>2017/5/19</a:t>
            </a:fld>
            <a:endParaRPr lang="zh-CN" altLang="en-US"/>
          </a:p>
        </p:txBody>
      </p:sp>
      <p:sp>
        <p:nvSpPr>
          <p:cNvPr id="5" name="页脚占位符 4"/>
          <p:cNvSpPr>
            <a:spLocks noGrp="1"/>
          </p:cNvSpPr>
          <p:nvPr>
            <p:ph type="ftr" sz="quarter" idx="11"/>
          </p:nvPr>
        </p:nvSpPr>
        <p:spPr/>
        <p:txBody>
          <a:bodyPr/>
          <a:lstStyle/>
          <a:p>
            <a:r>
              <a:rPr lang="en-US" altLang="zh-CN"/>
              <a:t>PhD Thesis Defense </a:t>
            </a:r>
            <a:endParaRPr lang="zh-CN" altLang="en-US"/>
          </a:p>
        </p:txBody>
      </p:sp>
      <p:sp>
        <p:nvSpPr>
          <p:cNvPr id="6" name="灯片编号占位符 5"/>
          <p:cNvSpPr>
            <a:spLocks noGrp="1"/>
          </p:cNvSpPr>
          <p:nvPr>
            <p:ph type="sldNum" sz="quarter" idx="12"/>
          </p:nvPr>
        </p:nvSpPr>
        <p:spPr>
          <a:xfrm>
            <a:off x="6553200" y="6356350"/>
            <a:ext cx="2133600" cy="365125"/>
          </a:xfrm>
        </p:spPr>
        <p:txBody>
          <a:bodyPr/>
          <a:lstStyle>
            <a:lvl1pPr>
              <a:defRPr sz="1600">
                <a:solidFill>
                  <a:schemeClr val="tx1"/>
                </a:solidFill>
              </a:defRPr>
            </a:lvl1pPr>
          </a:lstStyle>
          <a:p>
            <a:fld id="{0C913308-F349-4B6D-A68A-DD1791B4A57B}" type="slidenum">
              <a:rPr lang="zh-CN" altLang="en-US" smtClean="0"/>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A760437-D2C7-4C59-A3F4-512AB26BAEF3}" type="datetime1">
              <a:rPr lang="zh-CN" altLang="en-US" smtClean="0"/>
              <a:t>2017/5/19</a:t>
            </a:fld>
            <a:endParaRPr lang="zh-CN" altLang="en-US"/>
          </a:p>
        </p:txBody>
      </p:sp>
      <p:sp>
        <p:nvSpPr>
          <p:cNvPr id="5" name="页脚占位符 4"/>
          <p:cNvSpPr>
            <a:spLocks noGrp="1"/>
          </p:cNvSpPr>
          <p:nvPr>
            <p:ph type="ftr" sz="quarter" idx="11"/>
          </p:nvPr>
        </p:nvSpPr>
        <p:spPr/>
        <p:txBody>
          <a:bodyPr/>
          <a:lstStyle/>
          <a:p>
            <a:r>
              <a:rPr lang="en-US" altLang="zh-CN"/>
              <a:t>PhD Thesis Defense </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6A9B432-E236-4686-A236-1DFEE8ACD237}" type="datetime1">
              <a:rPr lang="zh-CN" altLang="en-US" smtClean="0"/>
              <a:t>2017/5/19</a:t>
            </a:fld>
            <a:endParaRPr lang="zh-CN" altLang="en-US"/>
          </a:p>
        </p:txBody>
      </p:sp>
      <p:sp>
        <p:nvSpPr>
          <p:cNvPr id="6" name="页脚占位符 5"/>
          <p:cNvSpPr>
            <a:spLocks noGrp="1"/>
          </p:cNvSpPr>
          <p:nvPr>
            <p:ph type="ftr" sz="quarter" idx="11"/>
          </p:nvPr>
        </p:nvSpPr>
        <p:spPr/>
        <p:txBody>
          <a:bodyPr/>
          <a:lstStyle/>
          <a:p>
            <a:r>
              <a:rPr lang="en-US" altLang="zh-CN"/>
              <a:t>PhD Thesis Defense </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3F25A4C-A6F5-4CF7-B1B9-B145B2CDA7D5}" type="datetime1">
              <a:rPr lang="zh-CN" altLang="en-US" smtClean="0"/>
              <a:t>2017/5/19</a:t>
            </a:fld>
            <a:endParaRPr lang="zh-CN" altLang="en-US"/>
          </a:p>
        </p:txBody>
      </p:sp>
      <p:sp>
        <p:nvSpPr>
          <p:cNvPr id="8" name="页脚占位符 7"/>
          <p:cNvSpPr>
            <a:spLocks noGrp="1"/>
          </p:cNvSpPr>
          <p:nvPr>
            <p:ph type="ftr" sz="quarter" idx="11"/>
          </p:nvPr>
        </p:nvSpPr>
        <p:spPr/>
        <p:txBody>
          <a:bodyPr/>
          <a:lstStyle/>
          <a:p>
            <a:r>
              <a:rPr lang="en-US" altLang="zh-CN"/>
              <a:t>PhD Thesis Defense </a:t>
            </a:r>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A3F9CB7-C38D-484C-90F8-DAB7B685FD61}" type="datetime1">
              <a:rPr lang="zh-CN" altLang="en-US" smtClean="0"/>
              <a:t>2017/5/19</a:t>
            </a:fld>
            <a:endParaRPr lang="zh-CN" altLang="en-US"/>
          </a:p>
        </p:txBody>
      </p:sp>
      <p:sp>
        <p:nvSpPr>
          <p:cNvPr id="4" name="页脚占位符 3"/>
          <p:cNvSpPr>
            <a:spLocks noGrp="1"/>
          </p:cNvSpPr>
          <p:nvPr>
            <p:ph type="ftr" sz="quarter" idx="11"/>
          </p:nvPr>
        </p:nvSpPr>
        <p:spPr/>
        <p:txBody>
          <a:bodyPr/>
          <a:lstStyle/>
          <a:p>
            <a:r>
              <a:rPr lang="en-US" altLang="zh-CN"/>
              <a:t>PhD Thesis Defense </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2EAD43-1982-4155-9381-1D279B39D07E}" type="datetime1">
              <a:rPr lang="zh-CN" altLang="en-US" smtClean="0"/>
              <a:t>2017/5/19</a:t>
            </a:fld>
            <a:endParaRPr lang="zh-CN" altLang="en-US"/>
          </a:p>
        </p:txBody>
      </p:sp>
      <p:sp>
        <p:nvSpPr>
          <p:cNvPr id="3" name="页脚占位符 2"/>
          <p:cNvSpPr>
            <a:spLocks noGrp="1"/>
          </p:cNvSpPr>
          <p:nvPr>
            <p:ph type="ftr" sz="quarter" idx="11"/>
          </p:nvPr>
        </p:nvSpPr>
        <p:spPr/>
        <p:txBody>
          <a:bodyPr/>
          <a:lstStyle/>
          <a:p>
            <a:r>
              <a:rPr lang="en-US" altLang="zh-CN"/>
              <a:t>PhD Thesis Defense </a:t>
            </a: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14CA22A-6126-441A-9609-49B45757E495}" type="datetime1">
              <a:rPr lang="zh-CN" altLang="en-US" smtClean="0"/>
              <a:t>2017/5/19</a:t>
            </a:fld>
            <a:endParaRPr lang="zh-CN" altLang="en-US"/>
          </a:p>
        </p:txBody>
      </p:sp>
      <p:sp>
        <p:nvSpPr>
          <p:cNvPr id="6" name="页脚占位符 5"/>
          <p:cNvSpPr>
            <a:spLocks noGrp="1"/>
          </p:cNvSpPr>
          <p:nvPr>
            <p:ph type="ftr" sz="quarter" idx="11"/>
          </p:nvPr>
        </p:nvSpPr>
        <p:spPr/>
        <p:txBody>
          <a:bodyPr/>
          <a:lstStyle/>
          <a:p>
            <a:r>
              <a:rPr lang="en-US" altLang="zh-CN"/>
              <a:t>PhD Thesis Defense </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DD9D89C-AC7E-4330-8DE1-78D71EBC95A4}" type="datetime1">
              <a:rPr lang="zh-CN" altLang="en-US" smtClean="0"/>
              <a:t>2017/5/19</a:t>
            </a:fld>
            <a:endParaRPr lang="zh-CN" altLang="en-US"/>
          </a:p>
        </p:txBody>
      </p:sp>
      <p:sp>
        <p:nvSpPr>
          <p:cNvPr id="6" name="页脚占位符 5"/>
          <p:cNvSpPr>
            <a:spLocks noGrp="1"/>
          </p:cNvSpPr>
          <p:nvPr>
            <p:ph type="ftr" sz="quarter" idx="11"/>
          </p:nvPr>
        </p:nvSpPr>
        <p:spPr/>
        <p:txBody>
          <a:bodyPr/>
          <a:lstStyle/>
          <a:p>
            <a:r>
              <a:rPr lang="en-US" altLang="zh-CN"/>
              <a:t>PhD Thesis Defense </a:t>
            </a:r>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36E2D2-2B47-43F9-B16B-BEAD9A9A3C2D}" type="datetime1">
              <a:rPr lang="zh-CN" altLang="en-US" smtClean="0"/>
              <a:t>2017/5/19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PhD Thesis Defense </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01.png"/><Relationship Id="rId4" Type="http://schemas.openxmlformats.org/officeDocument/2006/relationships/image" Target="../media/image191.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ing.cse.ust.hk/projects/PIAS" TargetMode="Externa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7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8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8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8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84.xml.rels><?xml version="1.0" encoding="UTF-8" standalone="yes"?>
<Relationships xmlns="http://schemas.openxmlformats.org/package/2006/relationships"><Relationship Id="rId3" Type="http://schemas.openxmlformats.org/officeDocument/2006/relationships/hyperlink" Target="http://sing.cse.ust.hk/projects/MQ-ECN"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20" y="3813909"/>
            <a:ext cx="9144000" cy="3503523"/>
          </a:xfrm>
          <a:prstGeom prst="rect">
            <a:avLst/>
          </a:prstGeom>
          <a:noFill/>
        </p:spPr>
        <p:txBody>
          <a:bodyPr wrap="square" rtlCol="0">
            <a:spAutoFit/>
          </a:bodyPr>
          <a:lstStyle/>
          <a:p>
            <a:pPr algn="ctr">
              <a:lnSpc>
                <a:spcPts val="3840"/>
              </a:lnSpc>
            </a:pPr>
            <a:r>
              <a:rPr lang="en-US" altLang="zh-CN" sz="3400" dirty="0"/>
              <a:t>Wei Bai</a:t>
            </a:r>
          </a:p>
          <a:p>
            <a:pPr algn="ctr">
              <a:lnSpc>
                <a:spcPts val="3840"/>
              </a:lnSpc>
            </a:pPr>
            <a:endParaRPr lang="en-US" altLang="zh-CN" sz="800" dirty="0"/>
          </a:p>
          <a:p>
            <a:pPr algn="ctr">
              <a:lnSpc>
                <a:spcPts val="3840"/>
              </a:lnSpc>
            </a:pPr>
            <a:r>
              <a:rPr lang="en-US" altLang="zh-CN" sz="2800" dirty="0"/>
              <a:t>Committee: Dr. Kai Chen (Supervisor), </a:t>
            </a:r>
          </a:p>
          <a:p>
            <a:pPr algn="ctr">
              <a:lnSpc>
                <a:spcPts val="3840"/>
              </a:lnSpc>
            </a:pPr>
            <a:r>
              <a:rPr lang="en-US" altLang="zh-CN" sz="2800" dirty="0"/>
              <a:t>Prof. Hai Yang (Chair), Prof. Qian Zhang, Dr. Wei Wang, </a:t>
            </a:r>
          </a:p>
          <a:p>
            <a:pPr algn="ctr">
              <a:lnSpc>
                <a:spcPts val="3840"/>
              </a:lnSpc>
            </a:pPr>
            <a:r>
              <a:rPr lang="en-US" altLang="zh-CN" sz="2800" dirty="0"/>
              <a:t>Prof. Jiang Xu, Prof. </a:t>
            </a:r>
            <a:r>
              <a:rPr lang="en-US" altLang="zh-CN" sz="2800" dirty="0" err="1"/>
              <a:t>Fengyuan</a:t>
            </a:r>
            <a:r>
              <a:rPr lang="en-US" altLang="zh-CN" sz="2800" dirty="0"/>
              <a:t> Ren </a:t>
            </a:r>
          </a:p>
          <a:p>
            <a:pPr algn="ctr">
              <a:lnSpc>
                <a:spcPts val="3840"/>
              </a:lnSpc>
            </a:pPr>
            <a:endParaRPr lang="en-US" altLang="zh-CN" sz="3600" dirty="0"/>
          </a:p>
          <a:p>
            <a:pPr algn="ctr">
              <a:lnSpc>
                <a:spcPts val="3840"/>
              </a:lnSpc>
            </a:pPr>
            <a:endParaRPr lang="en-US" sz="2800" dirty="0"/>
          </a:p>
        </p:txBody>
      </p:sp>
      <p:sp>
        <p:nvSpPr>
          <p:cNvPr id="7" name="TextBox 6"/>
          <p:cNvSpPr txBox="1"/>
          <p:nvPr/>
        </p:nvSpPr>
        <p:spPr>
          <a:xfrm>
            <a:off x="-19720" y="1412776"/>
            <a:ext cx="9163719" cy="1569660"/>
          </a:xfrm>
          <a:prstGeom prst="rect">
            <a:avLst/>
          </a:prstGeom>
          <a:noFill/>
        </p:spPr>
        <p:txBody>
          <a:bodyPr wrap="square" rtlCol="0">
            <a:spAutoFit/>
          </a:bodyPr>
          <a:lstStyle/>
          <a:p>
            <a:pPr algn="ctr"/>
            <a:r>
              <a:rPr lang="en-US" sz="4800" dirty="0">
                <a:solidFill>
                  <a:srgbClr val="0000CC"/>
                </a:solidFill>
                <a:latin typeface="+mj-lt"/>
              </a:rPr>
              <a:t>Congestion Control Mechanisms </a:t>
            </a:r>
          </a:p>
          <a:p>
            <a:pPr algn="ctr"/>
            <a:r>
              <a:rPr lang="en-US" sz="4800" dirty="0">
                <a:solidFill>
                  <a:srgbClr val="0000CC"/>
                </a:solidFill>
                <a:latin typeface="+mj-lt"/>
              </a:rPr>
              <a:t>for Data Center Networks</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1</a:t>
            </a:fld>
            <a:endParaRPr lang="zh-CN" altLang="en-US" dirty="0"/>
          </a:p>
        </p:txBody>
      </p:sp>
    </p:spTree>
    <p:extLst>
      <p:ext uri="{BB962C8B-B14F-4D97-AF65-F5344CB8AC3E}">
        <p14:creationId xmlns:p14="http://schemas.microsoft.com/office/powerpoint/2010/main" val="199822420"/>
      </p:ext>
    </p:extLst>
  </p:cSld>
  <p:clrMapOvr>
    <a:masterClrMapping/>
  </p:clrMapOvr>
  <p:transition spd="slow" advTm="1062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927373"/>
            <a:ext cx="8229600" cy="4525963"/>
          </a:xfrm>
        </p:spPr>
        <p:txBody>
          <a:bodyPr/>
          <a:lstStyle/>
          <a:p>
            <a:pPr marL="0" indent="0">
              <a:buNone/>
            </a:pPr>
            <a:endParaRPr lang="en-US" altLang="zh-CN" dirty="0"/>
          </a:p>
          <a:p>
            <a:pPr marL="0" indent="0" algn="ctr">
              <a:buNone/>
            </a:pPr>
            <a:endParaRPr lang="en-US" altLang="zh-CN" sz="4000" dirty="0"/>
          </a:p>
          <a:p>
            <a:pPr marL="0" indent="0" algn="ctr">
              <a:buNone/>
            </a:pPr>
            <a:r>
              <a:rPr lang="en-US" altLang="zh-CN" sz="4000" dirty="0"/>
              <a:t>Low Latency Data Center Networks</a:t>
            </a:r>
            <a:endParaRPr lang="zh-CN" altLang="en-US" sz="4000" dirty="0"/>
          </a:p>
        </p:txBody>
      </p:sp>
      <p:sp>
        <p:nvSpPr>
          <p:cNvPr id="4" name="标题 3"/>
          <p:cNvSpPr>
            <a:spLocks noGrp="1"/>
          </p:cNvSpPr>
          <p:nvPr>
            <p:ph type="title"/>
          </p:nvPr>
        </p:nvSpPr>
        <p:spPr>
          <a:xfrm>
            <a:off x="482336" y="1061864"/>
            <a:ext cx="8229600" cy="1143000"/>
          </a:xfrm>
        </p:spPr>
        <p:txBody>
          <a:bodyPr>
            <a:normAutofit/>
          </a:bodyPr>
          <a:lstStyle/>
          <a:p>
            <a:r>
              <a:rPr lang="en-US" altLang="zh-CN" sz="5400" dirty="0">
                <a:solidFill>
                  <a:srgbClr val="0000CC"/>
                </a:solidFill>
                <a:cs typeface="Times New Roman" panose="02020603050405020304" pitchFamily="18" charset="0"/>
              </a:rPr>
              <a:t>Goal of My Thesis</a:t>
            </a:r>
            <a:endParaRPr lang="zh-CN" altLang="en-US" sz="54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a:t>
            </a:fld>
            <a:endParaRPr lang="zh-CN" altLang="en-US" dirty="0"/>
          </a:p>
        </p:txBody>
      </p:sp>
    </p:spTree>
    <p:extLst>
      <p:ext uri="{BB962C8B-B14F-4D97-AF65-F5344CB8AC3E}">
        <p14:creationId xmlns:p14="http://schemas.microsoft.com/office/powerpoint/2010/main" val="9179580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Our Solution</a:t>
            </a:r>
            <a:endParaRPr lang="zh-CN" altLang="en-US" dirty="0"/>
          </a:p>
        </p:txBody>
      </p:sp>
      <p:sp>
        <p:nvSpPr>
          <p:cNvPr id="3" name="内容占位符 2"/>
          <p:cNvSpPr>
            <a:spLocks noGrp="1"/>
          </p:cNvSpPr>
          <p:nvPr>
            <p:ph idx="1"/>
          </p:nvPr>
        </p:nvSpPr>
        <p:spPr/>
        <p:txBody>
          <a:bodyPr/>
          <a:lstStyle/>
          <a:p>
            <a:r>
              <a:rPr lang="en-US" altLang="zh-CN" dirty="0"/>
              <a:t>High Throughput</a:t>
            </a:r>
            <a:endParaRPr lang="en-US" altLang="zh-CN" sz="800" dirty="0"/>
          </a:p>
          <a:p>
            <a:r>
              <a:rPr lang="en-US" altLang="zh-CN" dirty="0"/>
              <a:t>Low Packet Loss Rate</a:t>
            </a:r>
            <a:endParaRPr lang="en-US" altLang="zh-CN" sz="1600" dirty="0"/>
          </a:p>
          <a:p>
            <a:r>
              <a:rPr lang="en-US" altLang="zh-CN" dirty="0"/>
              <a:t>When many ports are active?</a:t>
            </a:r>
          </a:p>
          <a:p>
            <a:pPr lvl="1"/>
            <a:r>
              <a:rPr lang="en-US" altLang="zh-CN" dirty="0"/>
              <a:t>Packet loss rate </a:t>
            </a:r>
            <a:r>
              <a:rPr lang="en-US" altLang="zh-CN" dirty="0">
                <a:solidFill>
                  <a:srgbClr val="0000CC"/>
                </a:solidFill>
              </a:rPr>
              <a:t>prioritized</a:t>
            </a:r>
            <a:r>
              <a:rPr lang="en-US" altLang="zh-CN" dirty="0"/>
              <a:t> over throughput</a:t>
            </a:r>
          </a:p>
          <a:p>
            <a:r>
              <a:rPr lang="en-US" altLang="zh-CN" dirty="0"/>
              <a:t>Readily-deployable </a:t>
            </a:r>
          </a:p>
          <a:p>
            <a:pPr lvl="1"/>
            <a:r>
              <a:rPr lang="en-US" altLang="zh-CN" dirty="0"/>
              <a:t>Legacy Network Stacks &amp; Commodity Switch ASIC </a:t>
            </a:r>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100</a:t>
            </a:fld>
            <a:endParaRPr lang="zh-CN" altLang="en-US" dirty="0"/>
          </a:p>
        </p:txBody>
      </p:sp>
      <p:sp useBgFill="1">
        <p:nvSpPr>
          <p:cNvPr id="5" name="Rounded Rectangle 51"/>
          <p:cNvSpPr/>
          <p:nvPr/>
        </p:nvSpPr>
        <p:spPr>
          <a:xfrm>
            <a:off x="1079612" y="5265637"/>
            <a:ext cx="6984776" cy="899667"/>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600" dirty="0">
                <a:solidFill>
                  <a:srgbClr val="0000CC"/>
                </a:solidFill>
              </a:rPr>
              <a:t>B</a:t>
            </a:r>
            <a:r>
              <a:rPr lang="en-US" altLang="zh-CN" sz="3600" dirty="0"/>
              <a:t>uffer-aware </a:t>
            </a:r>
            <a:r>
              <a:rPr lang="en-US" altLang="zh-CN" sz="3600" dirty="0">
                <a:solidFill>
                  <a:srgbClr val="0000CC"/>
                </a:solidFill>
              </a:rPr>
              <a:t>C</a:t>
            </a:r>
            <a:r>
              <a:rPr lang="en-US" altLang="zh-CN" sz="3600" dirty="0"/>
              <a:t>ongestion </a:t>
            </a:r>
            <a:r>
              <a:rPr lang="en-US" altLang="zh-CN" sz="3600" dirty="0">
                <a:solidFill>
                  <a:srgbClr val="0000CC"/>
                </a:solidFill>
              </a:rPr>
              <a:t>C</a:t>
            </a:r>
            <a:r>
              <a:rPr lang="en-US" altLang="zh-CN" sz="3600" dirty="0"/>
              <a:t>ontrol</a:t>
            </a:r>
            <a:endParaRPr lang="zh-CN" altLang="en-US" sz="3600" dirty="0"/>
          </a:p>
        </p:txBody>
      </p:sp>
    </p:spTree>
    <p:extLst>
      <p:ext uri="{BB962C8B-B14F-4D97-AF65-F5344CB8AC3E}">
        <p14:creationId xmlns:p14="http://schemas.microsoft.com/office/powerpoint/2010/main" val="8627059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Mechanisms</a:t>
            </a:r>
            <a:endParaRPr lang="zh-CN" altLang="en-US" dirty="0"/>
          </a:p>
        </p:txBody>
      </p:sp>
      <p:sp>
        <p:nvSpPr>
          <p:cNvPr id="3" name="内容占位符 2"/>
          <p:cNvSpPr>
            <a:spLocks noGrp="1"/>
          </p:cNvSpPr>
          <p:nvPr>
            <p:ph idx="1"/>
          </p:nvPr>
        </p:nvSpPr>
        <p:spPr/>
        <p:txBody>
          <a:bodyPr/>
          <a:lstStyle/>
          <a:p>
            <a:r>
              <a:rPr lang="en-US" altLang="zh-CN" dirty="0"/>
              <a:t>End-host</a:t>
            </a:r>
          </a:p>
          <a:p>
            <a:pPr lvl="1"/>
            <a:r>
              <a:rPr lang="en-US" altLang="zh-CN" dirty="0"/>
              <a:t>Legacy ECN-based transports</a:t>
            </a:r>
          </a:p>
          <a:p>
            <a:pPr marL="457200" lvl="1" indent="0">
              <a:buNone/>
            </a:pPr>
            <a:endParaRPr lang="en-US" altLang="zh-CN" dirty="0"/>
          </a:p>
          <a:p>
            <a:r>
              <a:rPr lang="en-US" altLang="zh-CN" dirty="0"/>
              <a:t>Switch</a:t>
            </a:r>
          </a:p>
          <a:p>
            <a:pPr lvl="1"/>
            <a:r>
              <a:rPr lang="en-US" altLang="zh-CN" dirty="0"/>
              <a:t>Per port standard ECN configuration</a:t>
            </a:r>
          </a:p>
          <a:p>
            <a:pPr lvl="1"/>
            <a:r>
              <a:rPr lang="en-US" altLang="zh-CN" dirty="0">
                <a:solidFill>
                  <a:srgbClr val="0000CC"/>
                </a:solidFill>
              </a:rPr>
              <a:t>Shared buffer ECN/RED</a:t>
            </a:r>
            <a:endParaRPr lang="zh-CN" altLang="en-US" dirty="0">
              <a:solidFill>
                <a:srgbClr val="0000CC"/>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101</a:t>
            </a:fld>
            <a:endParaRPr lang="zh-CN" altLang="en-US" dirty="0"/>
          </a:p>
        </p:txBody>
      </p:sp>
      <p:sp>
        <p:nvSpPr>
          <p:cNvPr id="6" name="右大括号 5"/>
          <p:cNvSpPr/>
          <p:nvPr/>
        </p:nvSpPr>
        <p:spPr>
          <a:xfrm>
            <a:off x="6732240" y="3933056"/>
            <a:ext cx="288032" cy="792088"/>
          </a:xfrm>
          <a:prstGeom prst="rightBrace">
            <a:avLst/>
          </a:prstGeom>
          <a:ln w="38100">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6863640" y="4057908"/>
            <a:ext cx="1053480" cy="523220"/>
          </a:xfrm>
          <a:prstGeom prst="rect">
            <a:avLst/>
          </a:prstGeom>
          <a:noFill/>
        </p:spPr>
        <p:txBody>
          <a:bodyPr wrap="square" rtlCol="0">
            <a:spAutoFit/>
          </a:bodyPr>
          <a:lstStyle/>
          <a:p>
            <a:pPr algn="ctr"/>
            <a:r>
              <a:rPr lang="en-US" altLang="zh-CN" sz="2800" b="1" dirty="0">
                <a:solidFill>
                  <a:srgbClr val="0000CC"/>
                </a:solidFill>
              </a:rPr>
              <a:t>OR</a:t>
            </a:r>
            <a:endParaRPr lang="zh-CN" altLang="en-US" sz="2800" b="1" dirty="0">
              <a:solidFill>
                <a:srgbClr val="0000CC"/>
              </a:solidFill>
            </a:endParaRPr>
          </a:p>
        </p:txBody>
      </p:sp>
    </p:spTree>
    <p:extLst>
      <p:ext uri="{BB962C8B-B14F-4D97-AF65-F5344CB8AC3E}">
        <p14:creationId xmlns:p14="http://schemas.microsoft.com/office/powerpoint/2010/main" val="306381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in 1 Slide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925144"/>
              </a:xfrm>
            </p:spPr>
            <p:txBody>
              <a:bodyPr>
                <a:normAutofit/>
              </a:bodyPr>
              <a:lstStyle/>
              <a:p>
                <a:r>
                  <a:rPr lang="en-US" altLang="zh-CN" dirty="0"/>
                  <a:t>Few Active Ports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Abundant Buffer</a:t>
                </a:r>
              </a:p>
              <a:p>
                <a:pPr lvl="1"/>
                <a:r>
                  <a:rPr lang="en-US" altLang="zh-CN" dirty="0"/>
                  <a:t>Per port standard ECN configuration</a:t>
                </a:r>
              </a:p>
              <a:p>
                <a:pPr lvl="1"/>
                <a:r>
                  <a:rPr lang="en-US" altLang="zh-CN" dirty="0"/>
                  <a:t>Achieve high throughput &amp; low packet loss rate</a:t>
                </a:r>
              </a:p>
              <a:p>
                <a:pPr marL="457200" lvl="1" indent="0">
                  <a:buNone/>
                </a:pPr>
                <a:endParaRPr lang="en-US" altLang="zh-CN" sz="1600" dirty="0"/>
              </a:p>
              <a:p>
                <a:r>
                  <a:rPr lang="en-US" altLang="zh-CN" dirty="0"/>
                  <a:t>Many Active Ports</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Scarce Buffer</a:t>
                </a:r>
              </a:p>
              <a:p>
                <a:pPr lvl="1"/>
                <a:r>
                  <a:rPr lang="en-US" altLang="zh-CN" dirty="0"/>
                  <a:t>Shared buffer ECN/RED</a:t>
                </a:r>
              </a:p>
              <a:p>
                <a:pPr lvl="1"/>
                <a:r>
                  <a:rPr lang="en-US" altLang="zh-CN" dirty="0">
                    <a:solidFill>
                      <a:srgbClr val="0000CC"/>
                    </a:solidFill>
                  </a:rPr>
                  <a:t>Trade a little throughput </a:t>
                </a:r>
                <a:r>
                  <a:rPr lang="en-US" altLang="zh-CN" dirty="0"/>
                  <a:t>for low packet loss rate</a:t>
                </a:r>
              </a:p>
              <a:p>
                <a:pPr marL="457200" lvl="1" indent="0">
                  <a:buNone/>
                </a:pPr>
                <a:endParaRPr lang="en-US" altLang="zh-CN"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925144"/>
              </a:xfrm>
              <a:blipFill>
                <a:blip r:embed="rId2"/>
                <a:stretch>
                  <a:fillRect l="-1704" t="-14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102</a:t>
            </a:fld>
            <a:endParaRPr lang="zh-CN" altLang="en-US" dirty="0"/>
          </a:p>
        </p:txBody>
      </p:sp>
      <p:sp useBgFill="1">
        <p:nvSpPr>
          <p:cNvPr id="5" name="Rounded Rectangle 51"/>
          <p:cNvSpPr/>
          <p:nvPr/>
        </p:nvSpPr>
        <p:spPr>
          <a:xfrm>
            <a:off x="2699792" y="5377357"/>
            <a:ext cx="3744416" cy="830702"/>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Buffer Aware</a:t>
            </a:r>
            <a:endParaRPr lang="zh-CN" altLang="en-US" sz="3200" dirty="0"/>
          </a:p>
        </p:txBody>
      </p:sp>
    </p:spTree>
    <p:extLst>
      <p:ext uri="{BB962C8B-B14F-4D97-AF65-F5344CB8AC3E}">
        <p14:creationId xmlns:p14="http://schemas.microsoft.com/office/powerpoint/2010/main" val="331665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in 1 Slide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925144"/>
              </a:xfrm>
            </p:spPr>
            <p:txBody>
              <a:bodyPr>
                <a:normAutofit/>
              </a:bodyPr>
              <a:lstStyle/>
              <a:p>
                <a:r>
                  <a:rPr lang="en-US" altLang="zh-CN" dirty="0"/>
                  <a:t>Few Active Ports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Abundant Buffer</a:t>
                </a:r>
              </a:p>
              <a:p>
                <a:pPr lvl="1"/>
                <a:r>
                  <a:rPr lang="en-US" altLang="zh-CN" dirty="0"/>
                  <a:t>Per port standard ECN configuration</a:t>
                </a:r>
              </a:p>
              <a:p>
                <a:pPr lvl="1"/>
                <a:r>
                  <a:rPr lang="en-US" altLang="zh-CN" dirty="0"/>
                  <a:t>Achieve high throughput &amp; low packet loss rate</a:t>
                </a:r>
              </a:p>
              <a:p>
                <a:pPr marL="457200" lvl="1" indent="0">
                  <a:buNone/>
                </a:pPr>
                <a:endParaRPr lang="en-US" altLang="zh-CN" sz="1600" dirty="0"/>
              </a:p>
              <a:p>
                <a:r>
                  <a:rPr lang="en-US" altLang="zh-CN" dirty="0"/>
                  <a:t>Many Active Ports</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Scarce Buffer</a:t>
                </a:r>
              </a:p>
              <a:p>
                <a:pPr lvl="1"/>
                <a:r>
                  <a:rPr lang="en-US" altLang="zh-CN" dirty="0"/>
                  <a:t>Shared buffer ECN/RED</a:t>
                </a:r>
              </a:p>
              <a:p>
                <a:pPr lvl="1"/>
                <a:r>
                  <a:rPr lang="en-US" altLang="zh-CN" dirty="0">
                    <a:solidFill>
                      <a:srgbClr val="0000CC"/>
                    </a:solidFill>
                  </a:rPr>
                  <a:t>Trade a little throughput </a:t>
                </a:r>
                <a:r>
                  <a:rPr lang="en-US" altLang="zh-CN" dirty="0"/>
                  <a:t>for low packet loss rate</a:t>
                </a:r>
              </a:p>
              <a:p>
                <a:pPr marL="457200" lvl="1" indent="0">
                  <a:buNone/>
                </a:pPr>
                <a:endParaRPr lang="en-US" altLang="zh-CN" sz="1600" dirty="0"/>
              </a:p>
              <a:p>
                <a:r>
                  <a:rPr lang="en-US" altLang="zh-CN" dirty="0"/>
                  <a:t>One More ECN Configuration at the Switch</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925144"/>
              </a:xfrm>
              <a:blipFill>
                <a:blip r:embed="rId2"/>
                <a:stretch>
                  <a:fillRect l="-1704" t="-14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103</a:t>
            </a:fld>
            <a:endParaRPr lang="zh-CN" altLang="en-US" dirty="0"/>
          </a:p>
        </p:txBody>
      </p:sp>
    </p:spTree>
    <p:extLst>
      <p:ext uri="{BB962C8B-B14F-4D97-AF65-F5344CB8AC3E}">
        <p14:creationId xmlns:p14="http://schemas.microsoft.com/office/powerpoint/2010/main" val="15287407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Evaluation</a:t>
            </a:r>
            <a:endParaRPr lang="zh-CN" altLang="en-US" dirty="0"/>
          </a:p>
        </p:txBody>
      </p:sp>
      <p:sp>
        <p:nvSpPr>
          <p:cNvPr id="3" name="内容占位符 2"/>
          <p:cNvSpPr>
            <a:spLocks noGrp="1"/>
          </p:cNvSpPr>
          <p:nvPr>
            <p:ph idx="1"/>
          </p:nvPr>
        </p:nvSpPr>
        <p:spPr/>
        <p:txBody>
          <a:bodyPr/>
          <a:lstStyle/>
          <a:p>
            <a:r>
              <a:rPr lang="en-US" altLang="zh-CN" dirty="0"/>
              <a:t>Functionality Validation</a:t>
            </a:r>
          </a:p>
          <a:p>
            <a:pPr lvl="1"/>
            <a:r>
              <a:rPr lang="en-US" altLang="zh-CN" dirty="0"/>
              <a:t>Arista 7060CX-32S switch</a:t>
            </a:r>
          </a:p>
          <a:p>
            <a:pPr marL="457200" lvl="1" indent="0">
              <a:buNone/>
            </a:pPr>
            <a:endParaRPr lang="en-US" altLang="zh-CN" sz="2000" dirty="0"/>
          </a:p>
          <a:p>
            <a:r>
              <a:rPr lang="en-US" altLang="zh-CN" dirty="0"/>
              <a:t>Large-scale NS-2 Simulation</a:t>
            </a:r>
          </a:p>
          <a:p>
            <a:pPr lvl="1"/>
            <a:r>
              <a:rPr lang="en-US" altLang="zh-CN" dirty="0"/>
              <a:t>128-host 100Gbps spine-leaf fabric</a:t>
            </a:r>
          </a:p>
          <a:p>
            <a:pPr lvl="1"/>
            <a:r>
              <a:rPr lang="en-US" altLang="zh-CN" dirty="0"/>
              <a:t>Realistic production traffic </a:t>
            </a:r>
          </a:p>
          <a:p>
            <a:pPr lvl="1"/>
            <a:r>
              <a:rPr lang="en-US" altLang="zh-CN" dirty="0"/>
              <a:t>Schemes compares: </a:t>
            </a:r>
          </a:p>
          <a:p>
            <a:pPr lvl="2"/>
            <a:r>
              <a:rPr lang="en-US" altLang="zh-CN" dirty="0"/>
              <a:t>Standard per port ECN/RED (K = 720KB) </a:t>
            </a:r>
          </a:p>
          <a:p>
            <a:pPr lvl="2"/>
            <a:r>
              <a:rPr lang="en-US" altLang="zh-CN" dirty="0"/>
              <a:t>Conservative per port ECN/RED (K = 200KB)</a:t>
            </a:r>
          </a:p>
          <a:p>
            <a:pPr lvl="1"/>
            <a:endParaRPr lang="en-US" altLang="zh-CN" dirty="0"/>
          </a:p>
          <a:p>
            <a:pPr lvl="1"/>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104</a:t>
            </a:fld>
            <a:endParaRPr lang="zh-CN" altLang="en-US" dirty="0"/>
          </a:p>
        </p:txBody>
      </p:sp>
    </p:spTree>
    <p:extLst>
      <p:ext uri="{BB962C8B-B14F-4D97-AF65-F5344CB8AC3E}">
        <p14:creationId xmlns:p14="http://schemas.microsoft.com/office/powerpoint/2010/main" val="17885573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99</a:t>
            </a:r>
            <a:r>
              <a:rPr lang="en-US" altLang="zh-CN" baseline="30000" dirty="0">
                <a:solidFill>
                  <a:srgbClr val="0000CC"/>
                </a:solidFill>
                <a:ea typeface="Corbel" charset="0"/>
                <a:cs typeface="Corbel" charset="0"/>
              </a:rPr>
              <a:t>th</a:t>
            </a:r>
            <a:r>
              <a:rPr lang="en-US" altLang="zh-CN" dirty="0">
                <a:solidFill>
                  <a:srgbClr val="0000CC"/>
                </a:solidFill>
                <a:ea typeface="Corbel" charset="0"/>
                <a:cs typeface="Corbel" charset="0"/>
              </a:rPr>
              <a:t> percentile FCT for Flows &lt;100KB</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3037" y="1417638"/>
            <a:ext cx="6257925" cy="4000500"/>
          </a:xfrm>
        </p:spPr>
      </p:pic>
      <p:sp>
        <p:nvSpPr>
          <p:cNvPr id="4" name="灯片编号占位符 3"/>
          <p:cNvSpPr>
            <a:spLocks noGrp="1"/>
          </p:cNvSpPr>
          <p:nvPr>
            <p:ph type="sldNum" sz="quarter" idx="12"/>
          </p:nvPr>
        </p:nvSpPr>
        <p:spPr/>
        <p:txBody>
          <a:bodyPr/>
          <a:lstStyle/>
          <a:p>
            <a:fld id="{0C913308-F349-4B6D-A68A-DD1791B4A57B}" type="slidenum">
              <a:rPr lang="zh-CN" altLang="en-US" smtClean="0"/>
              <a:t>105</a:t>
            </a:fld>
            <a:endParaRPr lang="zh-CN" altLang="en-US" dirty="0"/>
          </a:p>
        </p:txBody>
      </p:sp>
      <p:cxnSp>
        <p:nvCxnSpPr>
          <p:cNvPr id="8" name="直接箭头连接符 7"/>
          <p:cNvCxnSpPr/>
          <p:nvPr/>
        </p:nvCxnSpPr>
        <p:spPr>
          <a:xfrm>
            <a:off x="6876256" y="2297282"/>
            <a:ext cx="0" cy="2283846"/>
          </a:xfrm>
          <a:prstGeom prst="straightConnector1">
            <a:avLst/>
          </a:prstGeom>
          <a:ln w="38100">
            <a:solidFill>
              <a:srgbClr val="FF0000"/>
            </a:solidFill>
            <a:prstDash val="dash"/>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7158955" y="3254017"/>
            <a:ext cx="1263526" cy="461665"/>
          </a:xfrm>
          <a:prstGeom prst="rect">
            <a:avLst/>
          </a:prstGeom>
          <a:noFill/>
        </p:spPr>
        <p:txBody>
          <a:bodyPr wrap="square" rtlCol="0">
            <a:spAutoFit/>
          </a:bodyPr>
          <a:lstStyle/>
          <a:p>
            <a:r>
              <a:rPr lang="en-US" altLang="zh-CN" sz="2400" b="1" dirty="0">
                <a:solidFill>
                  <a:srgbClr val="FF0000"/>
                </a:solidFill>
              </a:rPr>
              <a:t>TCP RTO</a:t>
            </a:r>
            <a:endParaRPr lang="zh-CN" altLang="en-US" sz="2400" b="1" dirty="0">
              <a:solidFill>
                <a:srgbClr val="FF0000"/>
              </a:solidFill>
            </a:endParaRPr>
          </a:p>
        </p:txBody>
      </p:sp>
      <p:sp useBgFill="1">
        <p:nvSpPr>
          <p:cNvPr id="14" name="Rounded Rectangle 51"/>
          <p:cNvSpPr/>
          <p:nvPr/>
        </p:nvSpPr>
        <p:spPr>
          <a:xfrm>
            <a:off x="1295635" y="5586806"/>
            <a:ext cx="6552728" cy="830702"/>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BCC keeps low packet loss rate</a:t>
            </a:r>
            <a:endParaRPr lang="zh-CN" altLang="en-US" sz="3200" dirty="0"/>
          </a:p>
        </p:txBody>
      </p:sp>
    </p:spTree>
    <p:extLst>
      <p:ext uri="{BB962C8B-B14F-4D97-AF65-F5344CB8AC3E}">
        <p14:creationId xmlns:p14="http://schemas.microsoft.com/office/powerpoint/2010/main" val="11121216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Average FCT for Flows &gt; 10MB </a:t>
            </a:r>
            <a:endParaRPr lang="zh-CN" altLang="en-US" dirty="0"/>
          </a:p>
        </p:txBody>
      </p:sp>
      <p:pic>
        <p:nvPicPr>
          <p:cNvPr id="5" name="内容占位符 4"/>
          <p:cNvPicPr preferRelativeResize="0">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43600" y="1418400"/>
            <a:ext cx="6256800" cy="3999600"/>
          </a:xfrm>
        </p:spPr>
      </p:pic>
      <p:sp>
        <p:nvSpPr>
          <p:cNvPr id="4" name="灯片编号占位符 3"/>
          <p:cNvSpPr>
            <a:spLocks noGrp="1"/>
          </p:cNvSpPr>
          <p:nvPr>
            <p:ph type="sldNum" sz="quarter" idx="12"/>
          </p:nvPr>
        </p:nvSpPr>
        <p:spPr/>
        <p:txBody>
          <a:bodyPr/>
          <a:lstStyle/>
          <a:p>
            <a:fld id="{0C913308-F349-4B6D-A68A-DD1791B4A57B}" type="slidenum">
              <a:rPr lang="zh-CN" altLang="en-US" smtClean="0"/>
              <a:t>106</a:t>
            </a:fld>
            <a:endParaRPr lang="zh-CN" altLang="en-US" dirty="0"/>
          </a:p>
        </p:txBody>
      </p:sp>
      <p:sp useBgFill="1">
        <p:nvSpPr>
          <p:cNvPr id="7" name="Rounded Rectangle 51"/>
          <p:cNvSpPr/>
          <p:nvPr/>
        </p:nvSpPr>
        <p:spPr>
          <a:xfrm>
            <a:off x="1295635" y="5586806"/>
            <a:ext cx="6552728" cy="830702"/>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BCC only trades a little throughput</a:t>
            </a:r>
            <a:endParaRPr lang="zh-CN" altLang="en-US" sz="3200" dirty="0"/>
          </a:p>
        </p:txBody>
      </p:sp>
    </p:spTree>
    <p:extLst>
      <p:ext uri="{BB962C8B-B14F-4D97-AF65-F5344CB8AC3E}">
        <p14:creationId xmlns:p14="http://schemas.microsoft.com/office/powerpoint/2010/main" val="3655757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Recap</a:t>
            </a:r>
            <a:endParaRPr lang="zh-CN" altLang="en-US" dirty="0"/>
          </a:p>
        </p:txBody>
      </p:sp>
      <p:sp>
        <p:nvSpPr>
          <p:cNvPr id="3" name="内容占位符 2"/>
          <p:cNvSpPr>
            <a:spLocks noGrp="1"/>
          </p:cNvSpPr>
          <p:nvPr>
            <p:ph idx="1"/>
          </p:nvPr>
        </p:nvSpPr>
        <p:spPr>
          <a:xfrm>
            <a:off x="457200" y="1600200"/>
            <a:ext cx="8229600" cy="4925144"/>
          </a:xfrm>
        </p:spPr>
        <p:txBody>
          <a:bodyPr>
            <a:normAutofit/>
          </a:bodyPr>
          <a:lstStyle/>
          <a:p>
            <a:r>
              <a:rPr lang="en-US" altLang="zh-CN" dirty="0"/>
              <a:t>Abundant Buffer</a:t>
            </a:r>
          </a:p>
          <a:p>
            <a:pPr lvl="1"/>
            <a:r>
              <a:rPr lang="en-US" altLang="zh-CN" dirty="0"/>
              <a:t>Deliver high throughput &amp; low packet loss rate</a:t>
            </a:r>
          </a:p>
          <a:p>
            <a:endParaRPr lang="en-US" altLang="zh-CN" sz="1600" dirty="0"/>
          </a:p>
          <a:p>
            <a:r>
              <a:rPr lang="en-US" altLang="zh-CN" dirty="0"/>
              <a:t>Scarce Buffer</a:t>
            </a:r>
          </a:p>
          <a:p>
            <a:pPr lvl="1"/>
            <a:r>
              <a:rPr lang="en-US" altLang="zh-CN" dirty="0"/>
              <a:t>Trade a little throughput for low packet loss rate</a:t>
            </a:r>
          </a:p>
          <a:p>
            <a:pPr marL="457200" lvl="1" indent="0">
              <a:buNone/>
            </a:pPr>
            <a:endParaRPr lang="en-US" altLang="zh-CN" sz="1600" dirty="0"/>
          </a:p>
          <a:p>
            <a:r>
              <a:rPr lang="en-US" altLang="zh-CN" dirty="0"/>
              <a:t>Readily-deployable</a:t>
            </a:r>
          </a:p>
          <a:p>
            <a:pPr lvl="1"/>
            <a:r>
              <a:rPr lang="en-US" altLang="zh-CN" dirty="0"/>
              <a:t>One more ECN configuration is enough</a:t>
            </a:r>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107</a:t>
            </a:fld>
            <a:endParaRPr lang="zh-CN" altLang="en-US" dirty="0"/>
          </a:p>
        </p:txBody>
      </p:sp>
    </p:spTree>
    <p:extLst>
      <p:ext uri="{BB962C8B-B14F-4D97-AF65-F5344CB8AC3E}">
        <p14:creationId xmlns:p14="http://schemas.microsoft.com/office/powerpoint/2010/main" val="30969670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64904"/>
            <a:ext cx="8229600" cy="1143000"/>
          </a:xfrm>
        </p:spPr>
        <p:txBody>
          <a:bodyPr>
            <a:normAutofit/>
          </a:bodyPr>
          <a:lstStyle/>
          <a:p>
            <a:r>
              <a:rPr lang="en-US" altLang="zh-CN" sz="5400" b="1" dirty="0">
                <a:solidFill>
                  <a:srgbClr val="0000CC"/>
                </a:solidFill>
                <a:cs typeface="Times New Roman" panose="02020603050405020304" pitchFamily="18" charset="0"/>
              </a:rPr>
              <a:t>Summary</a:t>
            </a:r>
            <a:endParaRPr lang="zh-CN" altLang="en-US" sz="5400" b="1" dirty="0">
              <a:solidFill>
                <a:srgbClr val="0000CC"/>
              </a:solidFill>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108</a:t>
            </a:fld>
            <a:endParaRPr lang="zh-CN" altLang="en-US" dirty="0"/>
          </a:p>
        </p:txBody>
      </p:sp>
    </p:spTree>
    <p:extLst>
      <p:ext uri="{BB962C8B-B14F-4D97-AF65-F5344CB8AC3E}">
        <p14:creationId xmlns:p14="http://schemas.microsoft.com/office/powerpoint/2010/main" val="18815591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Thesis Contributions</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p:txBody>
          <a:bodyPr>
            <a:normAutofit/>
          </a:bodyPr>
          <a:lstStyle/>
          <a:p>
            <a:r>
              <a:rPr lang="en-US" altLang="zh-CN" b="1" dirty="0">
                <a:solidFill>
                  <a:srgbClr val="0000CC"/>
                </a:solidFill>
                <a:cs typeface="Times New Roman" panose="02020603050405020304" pitchFamily="18" charset="0"/>
              </a:rPr>
              <a:t>PIAS</a:t>
            </a:r>
            <a:r>
              <a:rPr lang="en-US" altLang="zh-CN" dirty="0"/>
              <a:t>: a practical information-agnostic flow scheduling to minimize flow completion time</a:t>
            </a:r>
          </a:p>
          <a:p>
            <a:endParaRPr lang="en-US" altLang="zh-CN" sz="400" dirty="0"/>
          </a:p>
          <a:p>
            <a:r>
              <a:rPr lang="en-US" altLang="zh-CN" b="1" dirty="0">
                <a:solidFill>
                  <a:srgbClr val="0000CC"/>
                </a:solidFill>
                <a:cs typeface="Times New Roman" panose="02020603050405020304" pitchFamily="18" charset="0"/>
              </a:rPr>
              <a:t>MQ-ECN &amp; TCN</a:t>
            </a:r>
            <a:r>
              <a:rPr lang="en-US" altLang="zh-CN" dirty="0"/>
              <a:t>: new AQM solutions to enable ECN marking over packet schedulers </a:t>
            </a:r>
          </a:p>
          <a:p>
            <a:endParaRPr lang="en-US" altLang="zh-CN" sz="400" dirty="0"/>
          </a:p>
          <a:p>
            <a:r>
              <a:rPr lang="en-US" altLang="zh-CN" b="1" dirty="0">
                <a:solidFill>
                  <a:srgbClr val="0000CC"/>
                </a:solidFill>
                <a:cs typeface="Times New Roman" panose="02020603050405020304" pitchFamily="18" charset="0"/>
              </a:rPr>
              <a:t>BCC</a:t>
            </a:r>
            <a:r>
              <a:rPr lang="en-US" altLang="zh-CN" dirty="0">
                <a:cs typeface="Times New Roman" panose="02020603050405020304" pitchFamily="18" charset="0"/>
              </a:rPr>
              <a:t>: a simple buffer-aware solution for high speed extremely shallow-buffered DCNs  </a:t>
            </a:r>
            <a:endParaRPr lang="zh-CN" altLang="en-US" b="1" dirty="0">
              <a:solidFill>
                <a:srgbClr val="0000CC"/>
              </a:solidFill>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109</a:t>
            </a:fld>
            <a:endParaRPr lang="zh-CN" altLang="en-US" dirty="0"/>
          </a:p>
        </p:txBody>
      </p:sp>
    </p:spTree>
    <p:extLst>
      <p:ext uri="{BB962C8B-B14F-4D97-AF65-F5344CB8AC3E}">
        <p14:creationId xmlns:p14="http://schemas.microsoft.com/office/powerpoint/2010/main" val="349258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11</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41" name="文本框 40"/>
          <p:cNvSpPr txBox="1"/>
          <p:nvPr/>
        </p:nvSpPr>
        <p:spPr>
          <a:xfrm>
            <a:off x="4592528" y="2152254"/>
            <a:ext cx="4320480" cy="954107"/>
          </a:xfrm>
          <a:prstGeom prst="rect">
            <a:avLst/>
          </a:prstGeom>
          <a:noFill/>
        </p:spPr>
        <p:txBody>
          <a:bodyPr wrap="square" rtlCol="0">
            <a:spAutoFit/>
          </a:bodyPr>
          <a:lstStyle/>
          <a:p>
            <a:pPr algn="ctr"/>
            <a:r>
              <a:rPr lang="en-US" altLang="zh-CN" sz="2800" dirty="0"/>
              <a:t>Accept the packet if there is enough buffer space</a:t>
            </a:r>
            <a:endParaRPr lang="zh-CN" altLang="en-US" sz="2800" dirty="0"/>
          </a:p>
        </p:txBody>
      </p:sp>
      <p:sp>
        <p:nvSpPr>
          <p:cNvPr id="42" name="文本框 41"/>
          <p:cNvSpPr txBox="1"/>
          <p:nvPr/>
        </p:nvSpPr>
        <p:spPr>
          <a:xfrm>
            <a:off x="4572000" y="3521138"/>
            <a:ext cx="4320480" cy="954107"/>
          </a:xfrm>
          <a:prstGeom prst="rect">
            <a:avLst/>
          </a:prstGeom>
          <a:noFill/>
        </p:spPr>
        <p:txBody>
          <a:bodyPr wrap="square" rtlCol="0">
            <a:spAutoFit/>
          </a:bodyPr>
          <a:lstStyle/>
          <a:p>
            <a:pPr algn="ctr"/>
            <a:r>
              <a:rPr lang="en-US" altLang="zh-CN" sz="2800" dirty="0"/>
              <a:t>Mark the packet to reduce switch queueing</a:t>
            </a:r>
            <a:endParaRPr lang="zh-CN" altLang="en-US" sz="2800" dirty="0"/>
          </a:p>
        </p:txBody>
      </p:sp>
      <p:sp>
        <p:nvSpPr>
          <p:cNvPr id="43" name="文本框 42"/>
          <p:cNvSpPr txBox="1"/>
          <p:nvPr/>
        </p:nvSpPr>
        <p:spPr>
          <a:xfrm>
            <a:off x="4392960" y="4890022"/>
            <a:ext cx="4320480" cy="954107"/>
          </a:xfrm>
          <a:prstGeom prst="rect">
            <a:avLst/>
          </a:prstGeom>
          <a:noFill/>
        </p:spPr>
        <p:txBody>
          <a:bodyPr wrap="square" rtlCol="0">
            <a:spAutoFit/>
          </a:bodyPr>
          <a:lstStyle/>
          <a:p>
            <a:pPr algn="ctr"/>
            <a:r>
              <a:rPr lang="en-US" altLang="zh-CN" sz="2800" dirty="0"/>
              <a:t>Decide the sequence of packets to transmit</a:t>
            </a:r>
            <a:endParaRPr lang="zh-CN" altLang="en-US" sz="2800" dirty="0"/>
          </a:p>
        </p:txBody>
      </p:sp>
      <p:sp>
        <p:nvSpPr>
          <p:cNvPr id="3" name="标题 2"/>
          <p:cNvSpPr>
            <a:spLocks noGrp="1"/>
          </p:cNvSpPr>
          <p:nvPr>
            <p:ph type="title"/>
          </p:nvPr>
        </p:nvSpPr>
        <p:spPr/>
        <p:txBody>
          <a:bodyPr/>
          <a:lstStyle/>
          <a:p>
            <a:r>
              <a:rPr lang="en-US" altLang="zh-CN" dirty="0">
                <a:solidFill>
                  <a:srgbClr val="0000CC"/>
                </a:solidFill>
                <a:cs typeface="Times New Roman" panose="02020603050405020304" pitchFamily="18" charset="0"/>
              </a:rPr>
              <a:t> Thesis Components</a:t>
            </a:r>
            <a:endParaRPr lang="zh-CN" altLang="en-US" dirty="0"/>
          </a:p>
        </p:txBody>
      </p:sp>
    </p:spTree>
    <p:extLst>
      <p:ext uri="{BB962C8B-B14F-4D97-AF65-F5344CB8AC3E}">
        <p14:creationId xmlns:p14="http://schemas.microsoft.com/office/powerpoint/2010/main" val="23248139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25760"/>
            <a:ext cx="8964488" cy="1143000"/>
          </a:xfrm>
        </p:spPr>
        <p:txBody>
          <a:bodyPr>
            <a:noAutofit/>
          </a:bodyPr>
          <a:lstStyle/>
          <a:p>
            <a:r>
              <a:rPr lang="en-US" altLang="zh-CN" sz="3600">
                <a:solidFill>
                  <a:srgbClr val="0000CC"/>
                </a:solidFill>
                <a:ea typeface="Corbel" charset="0"/>
                <a:cs typeface="Corbel" charset="0"/>
              </a:rPr>
              <a:t>Future Work: High </a:t>
            </a:r>
            <a:r>
              <a:rPr lang="en-US" altLang="zh-CN" sz="3600" dirty="0">
                <a:solidFill>
                  <a:srgbClr val="0000CC"/>
                </a:solidFill>
                <a:ea typeface="Corbel" charset="0"/>
                <a:cs typeface="Corbel" charset="0"/>
              </a:rPr>
              <a:t>Speed Programmable DCNs</a:t>
            </a:r>
          </a:p>
        </p:txBody>
      </p:sp>
      <p:sp>
        <p:nvSpPr>
          <p:cNvPr id="3" name="内容占位符 2"/>
          <p:cNvSpPr>
            <a:spLocks noGrp="1"/>
          </p:cNvSpPr>
          <p:nvPr>
            <p:ph idx="1"/>
          </p:nvPr>
        </p:nvSpPr>
        <p:spPr/>
        <p:txBody>
          <a:bodyPr/>
          <a:lstStyle/>
          <a:p>
            <a:r>
              <a:rPr lang="en-US" altLang="zh-CN" dirty="0"/>
              <a:t>Many open problems in high speed DCNs</a:t>
            </a:r>
          </a:p>
          <a:p>
            <a:endParaRPr lang="en-US" altLang="zh-CN" sz="400" dirty="0"/>
          </a:p>
          <a:p>
            <a:r>
              <a:rPr lang="en-US" altLang="zh-CN" dirty="0"/>
              <a:t>More and more network stacks &amp; functions offloaded to programmable hardware</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110</a:t>
            </a:fld>
            <a:endParaRPr lang="zh-CN" altLang="en-US" dirty="0"/>
          </a:p>
        </p:txBody>
      </p:sp>
      <p:pic>
        <p:nvPicPr>
          <p:cNvPr id="7" name="图片 6"/>
          <p:cNvPicPr>
            <a:picLocks noChangeAspect="1"/>
          </p:cNvPicPr>
          <p:nvPr/>
        </p:nvPicPr>
        <p:blipFill>
          <a:blip r:embed="rId2"/>
          <a:stretch>
            <a:fillRect/>
          </a:stretch>
        </p:blipFill>
        <p:spPr>
          <a:xfrm>
            <a:off x="596576" y="3592900"/>
            <a:ext cx="4661912" cy="2307826"/>
          </a:xfrm>
          <a:prstGeom prst="rect">
            <a:avLst/>
          </a:prstGeom>
        </p:spPr>
      </p:pic>
      <p:pic>
        <p:nvPicPr>
          <p:cNvPr id="8" name="图片 7"/>
          <p:cNvPicPr>
            <a:picLocks noChangeAspect="1"/>
          </p:cNvPicPr>
          <p:nvPr/>
        </p:nvPicPr>
        <p:blipFill>
          <a:blip r:embed="rId3"/>
          <a:stretch>
            <a:fillRect/>
          </a:stretch>
        </p:blipFill>
        <p:spPr>
          <a:xfrm>
            <a:off x="5562526" y="3589314"/>
            <a:ext cx="3124274" cy="2303644"/>
          </a:xfrm>
          <a:prstGeom prst="rect">
            <a:avLst/>
          </a:prstGeom>
        </p:spPr>
      </p:pic>
      <p:sp>
        <p:nvSpPr>
          <p:cNvPr id="11" name="TextBox 19"/>
          <p:cNvSpPr txBox="1"/>
          <p:nvPr/>
        </p:nvSpPr>
        <p:spPr>
          <a:xfrm>
            <a:off x="5258488" y="5939988"/>
            <a:ext cx="374441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Tofino @ Barefoot Networks</a:t>
            </a:r>
          </a:p>
        </p:txBody>
      </p:sp>
      <p:sp>
        <p:nvSpPr>
          <p:cNvPr id="12" name="TextBox 19"/>
          <p:cNvSpPr txBox="1"/>
          <p:nvPr/>
        </p:nvSpPr>
        <p:spPr>
          <a:xfrm>
            <a:off x="982032" y="5939988"/>
            <a:ext cx="374441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err="1"/>
              <a:t>SmartNIC</a:t>
            </a:r>
            <a:r>
              <a:rPr lang="en-US" b="1" dirty="0"/>
              <a:t> @ Microsoft Azure</a:t>
            </a:r>
          </a:p>
        </p:txBody>
      </p:sp>
    </p:spTree>
    <p:extLst>
      <p:ext uri="{BB962C8B-B14F-4D97-AF65-F5344CB8AC3E}">
        <p14:creationId xmlns:p14="http://schemas.microsoft.com/office/powerpoint/2010/main" val="25489555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856" y="-162272"/>
            <a:ext cx="8229600" cy="1143000"/>
          </a:xfrm>
        </p:spPr>
        <p:txBody>
          <a:bodyPr>
            <a:normAutofit/>
          </a:bodyPr>
          <a:lstStyle/>
          <a:p>
            <a:r>
              <a:rPr lang="en-US" altLang="zh-CN" sz="3600" dirty="0">
                <a:solidFill>
                  <a:srgbClr val="0000CC"/>
                </a:solidFill>
                <a:ea typeface="Corbel" charset="0"/>
                <a:cs typeface="Corbel" charset="0"/>
              </a:rPr>
              <a:t>Publication list in PhD study</a:t>
            </a:r>
            <a:endParaRPr lang="zh-CN" altLang="en-US" sz="3600" dirty="0"/>
          </a:p>
        </p:txBody>
      </p:sp>
      <p:sp>
        <p:nvSpPr>
          <p:cNvPr id="3" name="内容占位符 2"/>
          <p:cNvSpPr>
            <a:spLocks noGrp="1"/>
          </p:cNvSpPr>
          <p:nvPr>
            <p:ph idx="1"/>
          </p:nvPr>
        </p:nvSpPr>
        <p:spPr>
          <a:xfrm>
            <a:off x="457200" y="620688"/>
            <a:ext cx="8229600" cy="6237312"/>
          </a:xfrm>
        </p:spPr>
        <p:txBody>
          <a:bodyPr>
            <a:normAutofit fontScale="70000" lnSpcReduction="20000"/>
          </a:bodyPr>
          <a:lstStyle/>
          <a:p>
            <a:pPr marL="457200" indent="-457200">
              <a:buFont typeface="+mj-lt"/>
              <a:buAutoNum type="arabicPeriod"/>
            </a:pPr>
            <a:endParaRPr lang="en-US" altLang="zh-CN" sz="2000" b="1" dirty="0"/>
          </a:p>
          <a:p>
            <a:pPr marL="457200" indent="-457200">
              <a:buFont typeface="+mj-lt"/>
              <a:buAutoNum type="arabicPeriod"/>
            </a:pPr>
            <a:r>
              <a:rPr lang="en-US" altLang="zh-CN" sz="2000" b="1" dirty="0"/>
              <a:t>Wei Bai</a:t>
            </a:r>
            <a:r>
              <a:rPr lang="en-US" altLang="zh-CN" sz="2000" dirty="0"/>
              <a:t>, Li Chen, Kai Chen, </a:t>
            </a:r>
            <a:r>
              <a:rPr lang="en-US" altLang="zh-CN" sz="2000" dirty="0" err="1"/>
              <a:t>Dongsu</a:t>
            </a:r>
            <a:r>
              <a:rPr lang="en-US" altLang="zh-CN" sz="2000" dirty="0"/>
              <a:t> Han, Chen Tian, </a:t>
            </a:r>
            <a:r>
              <a:rPr lang="en-US" altLang="zh-CN" sz="2000" dirty="0" err="1"/>
              <a:t>Hao</a:t>
            </a:r>
            <a:r>
              <a:rPr lang="en-US" altLang="zh-CN" sz="2000" dirty="0"/>
              <a:t> Wang, “Information-Agnostic Flow Scheduling for Commodity Data Centers”, </a:t>
            </a:r>
            <a:r>
              <a:rPr lang="en-US" altLang="zh-CN" sz="2000" b="1" dirty="0"/>
              <a:t>USENIX NSDI 2015 </a:t>
            </a:r>
            <a:r>
              <a:rPr lang="en-US" altLang="zh-CN" sz="2000" dirty="0"/>
              <a:t>(journal version accepted by </a:t>
            </a:r>
            <a:r>
              <a:rPr lang="en-US" altLang="zh-CN" sz="2000" b="1" dirty="0"/>
              <a:t>IEEE/ACM Transactions on Networking </a:t>
            </a:r>
            <a:r>
              <a:rPr lang="en-US" altLang="zh-CN" sz="2000" dirty="0"/>
              <a:t>in 2017)</a:t>
            </a:r>
          </a:p>
          <a:p>
            <a:pPr marL="457200" indent="-457200">
              <a:buAutoNum type="arabicPeriod"/>
            </a:pPr>
            <a:r>
              <a:rPr lang="it-IT" altLang="zh-CN" sz="2000" b="1" dirty="0" err="1"/>
              <a:t>Wei</a:t>
            </a:r>
            <a:r>
              <a:rPr lang="it-IT" altLang="zh-CN" sz="2000" b="1" dirty="0"/>
              <a:t> Bai</a:t>
            </a:r>
            <a:r>
              <a:rPr lang="it-IT" altLang="zh-CN" sz="2000" dirty="0"/>
              <a:t>, Li Chen, Kai Chen, Haitao Wu, </a:t>
            </a:r>
            <a:r>
              <a:rPr lang="en-US" altLang="zh-CN" sz="2000" dirty="0"/>
              <a:t>“</a:t>
            </a:r>
            <a:r>
              <a:rPr lang="it-IT" altLang="zh-CN" sz="2000" dirty="0"/>
              <a:t>Enabling ECN in Multi-Service Multi-Queue Data Centers</a:t>
            </a:r>
            <a:r>
              <a:rPr lang="en-US" altLang="zh-CN" sz="2000" dirty="0"/>
              <a:t>”, </a:t>
            </a:r>
            <a:r>
              <a:rPr lang="en-US" altLang="zh-CN" sz="2000" b="1" dirty="0"/>
              <a:t>USENIX NSDI 2016</a:t>
            </a:r>
          </a:p>
          <a:p>
            <a:pPr marL="457200" indent="-457200">
              <a:buFont typeface="Arial" pitchFamily="34" charset="0"/>
              <a:buAutoNum type="arabicPeriod"/>
            </a:pPr>
            <a:r>
              <a:rPr lang="en-US" altLang="zh-CN" sz="2000" b="1" dirty="0"/>
              <a:t>Wei Bai</a:t>
            </a:r>
            <a:r>
              <a:rPr lang="en-US" altLang="zh-CN" sz="2000" dirty="0"/>
              <a:t>, Kai Chen, Li Chen, </a:t>
            </a:r>
            <a:r>
              <a:rPr lang="en-US" altLang="zh-CN" sz="2000" dirty="0" err="1"/>
              <a:t>Changhoon</a:t>
            </a:r>
            <a:r>
              <a:rPr lang="en-US" altLang="zh-CN" sz="2000" dirty="0"/>
              <a:t> Kim, </a:t>
            </a:r>
            <a:r>
              <a:rPr lang="en-US" altLang="zh-CN" sz="2000" dirty="0" err="1"/>
              <a:t>Haitao</a:t>
            </a:r>
            <a:r>
              <a:rPr lang="en-US" altLang="zh-CN" sz="2000" dirty="0"/>
              <a:t> Wu, “Enabling ECN over Generic Packet Scheduling”, </a:t>
            </a:r>
            <a:r>
              <a:rPr lang="en-US" altLang="zh-CN" sz="2000" b="1" dirty="0"/>
              <a:t>ACM </a:t>
            </a:r>
            <a:r>
              <a:rPr lang="en-US" altLang="zh-CN" sz="2000" b="1" dirty="0" err="1"/>
              <a:t>CoNEXT</a:t>
            </a:r>
            <a:r>
              <a:rPr lang="en-US" altLang="zh-CN" sz="2000" b="1" dirty="0"/>
              <a:t> 2016</a:t>
            </a:r>
          </a:p>
          <a:p>
            <a:pPr marL="457200" indent="-457200">
              <a:buAutoNum type="arabicPeriod"/>
            </a:pPr>
            <a:r>
              <a:rPr lang="en-US" altLang="zh-CN" sz="2000" b="1" dirty="0"/>
              <a:t>Wei Bai</a:t>
            </a:r>
            <a:r>
              <a:rPr lang="en-US" altLang="zh-CN" sz="2000" dirty="0"/>
              <a:t>, Li Chen, Kai Chen, </a:t>
            </a:r>
            <a:r>
              <a:rPr lang="en-US" altLang="zh-CN" sz="2000" dirty="0" err="1"/>
              <a:t>Dongsu</a:t>
            </a:r>
            <a:r>
              <a:rPr lang="en-US" altLang="zh-CN" sz="2000" dirty="0"/>
              <a:t> Han, Chen Tian, </a:t>
            </a:r>
            <a:r>
              <a:rPr lang="en-US" altLang="zh-CN" sz="2000" dirty="0" err="1"/>
              <a:t>Weicheng</a:t>
            </a:r>
            <a:r>
              <a:rPr lang="en-US" altLang="zh-CN" sz="2000" dirty="0"/>
              <a:t> Sun, “PIAS: Practical Information-Agnostic Flow Scheduling for Data Center Networks”, </a:t>
            </a:r>
            <a:r>
              <a:rPr lang="en-US" altLang="zh-CN" sz="2000" b="1" dirty="0"/>
              <a:t>ACM </a:t>
            </a:r>
            <a:r>
              <a:rPr lang="en-US" altLang="zh-CN" sz="2000" b="1" dirty="0" err="1"/>
              <a:t>HotNets</a:t>
            </a:r>
            <a:r>
              <a:rPr lang="en-US" altLang="zh-CN" sz="2000" b="1" dirty="0"/>
              <a:t> 2014</a:t>
            </a:r>
          </a:p>
          <a:p>
            <a:pPr marL="457200" indent="-457200">
              <a:buAutoNum type="arabicPeriod"/>
            </a:pPr>
            <a:r>
              <a:rPr lang="en-US" altLang="zh-CN" sz="2000" b="1" dirty="0"/>
              <a:t>Wei Bai</a:t>
            </a:r>
            <a:r>
              <a:rPr lang="en-US" altLang="zh-CN" sz="2000" dirty="0"/>
              <a:t>, Kai Chen, </a:t>
            </a:r>
            <a:r>
              <a:rPr lang="en-US" altLang="zh-CN" sz="2000" dirty="0" err="1"/>
              <a:t>Haitao</a:t>
            </a:r>
            <a:r>
              <a:rPr lang="en-US" altLang="zh-CN" sz="2000" dirty="0"/>
              <a:t> Wu, </a:t>
            </a:r>
            <a:r>
              <a:rPr lang="en-US" altLang="zh-CN" sz="2000" dirty="0" err="1"/>
              <a:t>Wuwei</a:t>
            </a:r>
            <a:r>
              <a:rPr lang="en-US" altLang="zh-CN" sz="2000" dirty="0"/>
              <a:t> Lan, </a:t>
            </a:r>
            <a:r>
              <a:rPr lang="en-US" altLang="zh-CN" sz="2000" dirty="0" err="1"/>
              <a:t>Yangming</a:t>
            </a:r>
            <a:r>
              <a:rPr lang="en-US" altLang="zh-CN" sz="2000" dirty="0"/>
              <a:t> Zhao, “PAC: Taming TCP </a:t>
            </a:r>
            <a:r>
              <a:rPr lang="en-US" altLang="zh-CN" sz="2000" dirty="0" err="1"/>
              <a:t>Incast</a:t>
            </a:r>
            <a:r>
              <a:rPr lang="en-US" altLang="zh-CN" sz="2000" dirty="0"/>
              <a:t> Congestion Using Proactive ACK Control”, </a:t>
            </a:r>
            <a:r>
              <a:rPr lang="en-US" altLang="zh-CN" sz="2000" b="1" dirty="0"/>
              <a:t>IEEE ICNP 2014</a:t>
            </a:r>
          </a:p>
          <a:p>
            <a:pPr marL="457200" indent="-457200">
              <a:buFont typeface="+mj-lt"/>
              <a:buAutoNum type="arabicPeriod" startAt="6"/>
            </a:pPr>
            <a:r>
              <a:rPr lang="en-US" altLang="zh-CN" sz="2000" dirty="0"/>
              <a:t>Hong Zhang, </a:t>
            </a:r>
            <a:r>
              <a:rPr lang="en-US" altLang="zh-CN" sz="2000" dirty="0" err="1"/>
              <a:t>Junxue</a:t>
            </a:r>
            <a:r>
              <a:rPr lang="en-US" altLang="zh-CN" sz="2000" dirty="0"/>
              <a:t> Zhang,</a:t>
            </a:r>
            <a:r>
              <a:rPr lang="en-US" altLang="zh-CN" sz="2000" b="1" dirty="0"/>
              <a:t> Wei Bai</a:t>
            </a:r>
            <a:r>
              <a:rPr lang="en-US" altLang="zh-CN" sz="2000" dirty="0"/>
              <a:t>, Kai Chen, </a:t>
            </a:r>
            <a:r>
              <a:rPr lang="en-US" altLang="zh-CN" sz="2000" dirty="0" err="1"/>
              <a:t>Mosharaf</a:t>
            </a:r>
            <a:r>
              <a:rPr lang="en-US" altLang="zh-CN" sz="2000" dirty="0"/>
              <a:t> Chowdhury, “Resilient Datacenter Load Balancing in the Wild”,</a:t>
            </a:r>
            <a:r>
              <a:rPr lang="en-US" altLang="zh-CN" sz="2000" b="1" dirty="0"/>
              <a:t> </a:t>
            </a:r>
            <a:r>
              <a:rPr lang="en-US" altLang="zh-CN" sz="2000" i="1" dirty="0"/>
              <a:t>(to appear) </a:t>
            </a:r>
            <a:r>
              <a:rPr lang="en-US" altLang="zh-CN" sz="2000" b="1" dirty="0"/>
              <a:t>ACM SIGCOMM 2017</a:t>
            </a:r>
            <a:r>
              <a:rPr lang="en-US" altLang="zh-CN" sz="2000" dirty="0"/>
              <a:t>.</a:t>
            </a:r>
          </a:p>
          <a:p>
            <a:pPr marL="457200" indent="-457200">
              <a:buFont typeface="+mj-lt"/>
              <a:buAutoNum type="arabicPeriod" startAt="6"/>
            </a:pPr>
            <a:r>
              <a:rPr lang="en-US" altLang="zh-CN" sz="2000" dirty="0" err="1"/>
              <a:t>Ziyang</a:t>
            </a:r>
            <a:r>
              <a:rPr lang="en-US" altLang="zh-CN" sz="2000" dirty="0"/>
              <a:t> Li, Wei Bai, Kai Chen, </a:t>
            </a:r>
            <a:r>
              <a:rPr lang="en-US" altLang="zh-CN" sz="2000" dirty="0" err="1"/>
              <a:t>Dongsu</a:t>
            </a:r>
            <a:r>
              <a:rPr lang="en-US" altLang="zh-CN" sz="2000" dirty="0"/>
              <a:t> Han, </a:t>
            </a:r>
            <a:r>
              <a:rPr lang="en-US" altLang="zh-CN" sz="2000" dirty="0" err="1"/>
              <a:t>Yiming</a:t>
            </a:r>
            <a:r>
              <a:rPr lang="en-US" altLang="zh-CN" sz="2000" dirty="0"/>
              <a:t> Zhang, </a:t>
            </a:r>
            <a:r>
              <a:rPr lang="en-US" altLang="zh-CN" sz="2000" dirty="0" err="1"/>
              <a:t>Dongsheng</a:t>
            </a:r>
            <a:r>
              <a:rPr lang="en-US" altLang="zh-CN" sz="2000" dirty="0"/>
              <a:t> Li, </a:t>
            </a:r>
            <a:r>
              <a:rPr lang="en-US" altLang="zh-CN" sz="2000" dirty="0" err="1"/>
              <a:t>Hongfang</a:t>
            </a:r>
            <a:r>
              <a:rPr lang="en-US" altLang="zh-CN" sz="2000" dirty="0"/>
              <a:t> Yu, “Rate-Aware Flow Scheduling for Commodity Data Center Networks”, </a:t>
            </a:r>
            <a:r>
              <a:rPr lang="en-US" altLang="zh-CN" sz="2000" b="1" dirty="0"/>
              <a:t>IEEE INFOCOM 2017</a:t>
            </a:r>
          </a:p>
          <a:p>
            <a:pPr marL="457200" indent="-457200">
              <a:buFont typeface="+mj-lt"/>
              <a:buAutoNum type="arabicPeriod" startAt="6"/>
            </a:pPr>
            <a:r>
              <a:rPr lang="it-IT" altLang="zh-CN" sz="2000" dirty="0"/>
              <a:t>Li Chen, </a:t>
            </a:r>
            <a:r>
              <a:rPr lang="it-IT" altLang="zh-CN" sz="2000" dirty="0" err="1"/>
              <a:t>Kai</a:t>
            </a:r>
            <a:r>
              <a:rPr lang="it-IT" altLang="zh-CN" sz="2000" dirty="0"/>
              <a:t> Chen, </a:t>
            </a:r>
            <a:r>
              <a:rPr lang="it-IT" altLang="zh-CN" sz="2000" b="1" dirty="0" err="1"/>
              <a:t>Wei</a:t>
            </a:r>
            <a:r>
              <a:rPr lang="it-IT" altLang="zh-CN" sz="2000" b="1" dirty="0"/>
              <a:t> Bai</a:t>
            </a:r>
            <a:r>
              <a:rPr lang="it-IT" altLang="zh-CN" sz="2000" dirty="0"/>
              <a:t>, Mohammad </a:t>
            </a:r>
            <a:r>
              <a:rPr lang="it-IT" altLang="zh-CN" sz="2000" dirty="0" err="1"/>
              <a:t>Alizadeh</a:t>
            </a:r>
            <a:r>
              <a:rPr lang="it-IT" altLang="zh-CN" sz="2000" dirty="0"/>
              <a:t>, </a:t>
            </a:r>
            <a:r>
              <a:rPr lang="en-US" altLang="zh-CN" sz="2000" dirty="0"/>
              <a:t>“Scheduling Mix-flows in Commodity Datacenters with </a:t>
            </a:r>
            <a:r>
              <a:rPr lang="en-US" altLang="zh-CN" sz="2000" dirty="0" err="1"/>
              <a:t>Karuna</a:t>
            </a:r>
            <a:r>
              <a:rPr lang="en-US" altLang="zh-CN" sz="2000" dirty="0"/>
              <a:t>”, </a:t>
            </a:r>
            <a:r>
              <a:rPr lang="en-US" altLang="zh-CN" sz="2000" b="1" dirty="0"/>
              <a:t>ACM SIGCOMM 2016</a:t>
            </a:r>
          </a:p>
          <a:p>
            <a:pPr marL="457200" indent="-457200">
              <a:buFont typeface="+mj-lt"/>
              <a:buAutoNum type="arabicPeriod" startAt="6"/>
            </a:pPr>
            <a:r>
              <a:rPr lang="en-US" altLang="zh-CN" sz="2000" dirty="0" err="1"/>
              <a:t>Shuihai</a:t>
            </a:r>
            <a:r>
              <a:rPr lang="en-US" altLang="zh-CN" sz="2000" dirty="0"/>
              <a:t> Hu, </a:t>
            </a:r>
            <a:r>
              <a:rPr lang="en-US" altLang="zh-CN" sz="2000" b="1" dirty="0"/>
              <a:t>Wei Bai</a:t>
            </a:r>
            <a:r>
              <a:rPr lang="en-US" altLang="zh-CN" sz="2000" dirty="0"/>
              <a:t>, Kai Chen, Chen Tian, Ying Zhang, </a:t>
            </a:r>
            <a:r>
              <a:rPr lang="en-US" altLang="zh-CN" sz="2000" dirty="0" err="1"/>
              <a:t>Haitao</a:t>
            </a:r>
            <a:r>
              <a:rPr lang="en-US" altLang="zh-CN" sz="2000" dirty="0"/>
              <a:t> Wu, “Providing Bandwidth Guarantees, Work Conservation and Low Latency Simultaneously in the Cloud”, </a:t>
            </a:r>
            <a:r>
              <a:rPr lang="en-US" altLang="zh-CN" sz="2000" b="1" dirty="0"/>
              <a:t>IEEE INFOCOM 2016</a:t>
            </a:r>
          </a:p>
          <a:p>
            <a:pPr marL="457200" indent="-457200">
              <a:buFont typeface="+mj-lt"/>
              <a:buAutoNum type="arabicPeriod" startAt="6"/>
            </a:pPr>
            <a:r>
              <a:rPr lang="en-US" altLang="zh-CN" sz="2000" dirty="0"/>
              <a:t>Hong Zhang, Kai Chen, </a:t>
            </a:r>
            <a:r>
              <a:rPr lang="en-US" altLang="zh-CN" sz="2000" b="1" dirty="0"/>
              <a:t>Wei Bai</a:t>
            </a:r>
            <a:r>
              <a:rPr lang="en-US" altLang="zh-CN" sz="2000" dirty="0"/>
              <a:t>, </a:t>
            </a:r>
            <a:r>
              <a:rPr lang="en-US" altLang="zh-CN" sz="2000" dirty="0" err="1"/>
              <a:t>Dongsu</a:t>
            </a:r>
            <a:r>
              <a:rPr lang="en-US" altLang="zh-CN" sz="2000" dirty="0"/>
              <a:t> Han, Chen Tian, </a:t>
            </a:r>
            <a:r>
              <a:rPr lang="en-US" altLang="zh-CN" sz="2000" dirty="0" err="1"/>
              <a:t>Hao</a:t>
            </a:r>
            <a:r>
              <a:rPr lang="en-US" altLang="zh-CN" sz="2000" dirty="0"/>
              <a:t> Wang, </a:t>
            </a:r>
            <a:r>
              <a:rPr lang="en-US" altLang="zh-CN" sz="2000" dirty="0" err="1"/>
              <a:t>Haibing</a:t>
            </a:r>
            <a:r>
              <a:rPr lang="en-US" altLang="zh-CN" sz="2000" dirty="0"/>
              <a:t> Guan, Ming Zhang, “Guaranteeing Deadlines for Inter-Datacenter Transfers”, </a:t>
            </a:r>
            <a:r>
              <a:rPr lang="en-US" altLang="zh-CN" sz="2000" b="1" dirty="0"/>
              <a:t>ACM </a:t>
            </a:r>
            <a:r>
              <a:rPr lang="en-US" altLang="zh-CN" sz="2000" b="1" dirty="0" err="1"/>
              <a:t>EuroSys</a:t>
            </a:r>
            <a:r>
              <a:rPr lang="en-US" altLang="zh-CN" sz="2000" b="1" dirty="0"/>
              <a:t> 2015 </a:t>
            </a:r>
            <a:r>
              <a:rPr lang="en-US" altLang="zh-CN" sz="2000" dirty="0"/>
              <a:t>(journal version in </a:t>
            </a:r>
            <a:r>
              <a:rPr lang="en-US" altLang="zh-CN" sz="2000" b="1" dirty="0"/>
              <a:t>IEEE/ACM Transactions on Networking</a:t>
            </a:r>
            <a:r>
              <a:rPr lang="en-US" altLang="zh-CN" sz="2000" dirty="0"/>
              <a:t>, 2017)</a:t>
            </a:r>
          </a:p>
          <a:p>
            <a:pPr marL="514350" indent="-514350">
              <a:buFont typeface="+mj-lt"/>
              <a:buAutoNum type="arabicPeriod" startAt="11"/>
            </a:pPr>
            <a:r>
              <a:rPr lang="en-US" altLang="zh-CN" sz="2000" dirty="0" err="1"/>
              <a:t>Shuihai</a:t>
            </a:r>
            <a:r>
              <a:rPr lang="en-US" altLang="zh-CN" sz="2000" dirty="0"/>
              <a:t> Hu, Kai Chen, </a:t>
            </a:r>
            <a:r>
              <a:rPr lang="en-US" altLang="zh-CN" sz="2000" dirty="0" err="1"/>
              <a:t>Haitao</a:t>
            </a:r>
            <a:r>
              <a:rPr lang="en-US" altLang="zh-CN" sz="2000" dirty="0"/>
              <a:t> Wu, </a:t>
            </a:r>
            <a:r>
              <a:rPr lang="en-US" altLang="zh-CN" sz="2000" b="1" dirty="0"/>
              <a:t>Wei Bai</a:t>
            </a:r>
            <a:r>
              <a:rPr lang="en-US" altLang="zh-CN" sz="2000" dirty="0"/>
              <a:t>, Chang Lan, </a:t>
            </a:r>
            <a:r>
              <a:rPr lang="en-US" altLang="zh-CN" sz="2000" dirty="0" err="1"/>
              <a:t>Hao</a:t>
            </a:r>
            <a:r>
              <a:rPr lang="en-US" altLang="zh-CN" sz="2000" dirty="0"/>
              <a:t> Wang, </a:t>
            </a:r>
            <a:r>
              <a:rPr lang="en-US" altLang="zh-CN" sz="2000" dirty="0" err="1"/>
              <a:t>Hongze</a:t>
            </a:r>
            <a:r>
              <a:rPr lang="en-US" altLang="zh-CN" sz="2000" dirty="0"/>
              <a:t> Zhao, Chuanxiong </a:t>
            </a:r>
            <a:r>
              <a:rPr lang="en-US" altLang="zh-CN" sz="2000" dirty="0" err="1"/>
              <a:t>Guo</a:t>
            </a:r>
            <a:r>
              <a:rPr lang="en-US" altLang="zh-CN" sz="2000" dirty="0"/>
              <a:t>, “Explicit Path Control in Commodity Data Centers: Design and Applications”, </a:t>
            </a:r>
            <a:r>
              <a:rPr lang="en-US" altLang="zh-CN" sz="2000" b="1" dirty="0"/>
              <a:t>USENIX NSDI 2015 </a:t>
            </a:r>
            <a:r>
              <a:rPr lang="en-US" altLang="zh-CN" sz="2000" dirty="0"/>
              <a:t>(journal version in </a:t>
            </a:r>
            <a:r>
              <a:rPr lang="en-US" altLang="zh-CN" sz="2000" b="1" dirty="0"/>
              <a:t>IEEE/ACM Transactions on Networking</a:t>
            </a:r>
            <a:r>
              <a:rPr lang="en-US" altLang="zh-CN" sz="2000" dirty="0"/>
              <a:t>, 2016)</a:t>
            </a:r>
          </a:p>
          <a:p>
            <a:pPr marL="514350" indent="-514350">
              <a:buFont typeface="+mj-lt"/>
              <a:buAutoNum type="arabicPeriod" startAt="11"/>
            </a:pPr>
            <a:r>
              <a:rPr lang="en-US" altLang="zh-CN" sz="2000" dirty="0" err="1"/>
              <a:t>Yangming</a:t>
            </a:r>
            <a:r>
              <a:rPr lang="en-US" altLang="zh-CN" sz="2000" dirty="0"/>
              <a:t> Zhao, Kai Chen, </a:t>
            </a:r>
            <a:r>
              <a:rPr lang="en-US" altLang="zh-CN" sz="2000" b="1" dirty="0"/>
              <a:t>Wei Bai</a:t>
            </a:r>
            <a:r>
              <a:rPr lang="en-US" altLang="zh-CN" sz="2000" dirty="0"/>
              <a:t>, </a:t>
            </a:r>
            <a:r>
              <a:rPr lang="en-US" altLang="zh-CN" sz="2000" dirty="0" err="1"/>
              <a:t>Minlan</a:t>
            </a:r>
            <a:r>
              <a:rPr lang="en-US" altLang="zh-CN" sz="2000" dirty="0"/>
              <a:t> Yu, Chen Tian, </a:t>
            </a:r>
            <a:r>
              <a:rPr lang="en-US" altLang="zh-CN" sz="2000" dirty="0" err="1"/>
              <a:t>Yanhui</a:t>
            </a:r>
            <a:r>
              <a:rPr lang="en-US" altLang="zh-CN" sz="2000" dirty="0"/>
              <a:t> </a:t>
            </a:r>
            <a:r>
              <a:rPr lang="en-US" altLang="zh-CN" sz="2000" dirty="0" err="1"/>
              <a:t>Geng</a:t>
            </a:r>
            <a:r>
              <a:rPr lang="en-US" altLang="zh-CN" sz="2000" dirty="0"/>
              <a:t>, </a:t>
            </a:r>
            <a:r>
              <a:rPr lang="en-US" altLang="zh-CN" sz="2000" dirty="0" err="1"/>
              <a:t>Yiming</a:t>
            </a:r>
            <a:r>
              <a:rPr lang="en-US" altLang="zh-CN" sz="2000" dirty="0"/>
              <a:t> Zhang, Dan Li, Sheng Wang, “RAPIER: Integrating Routing and Scheduling for </a:t>
            </a:r>
            <a:r>
              <a:rPr lang="en-US" altLang="zh-CN" sz="2000" dirty="0" err="1"/>
              <a:t>Coflow</a:t>
            </a:r>
            <a:r>
              <a:rPr lang="en-US" altLang="zh-CN" sz="2000" dirty="0"/>
              <a:t>-aware Data Center Networks”, </a:t>
            </a:r>
            <a:r>
              <a:rPr lang="en-US" altLang="zh-CN" sz="2000" b="1" dirty="0"/>
              <a:t>IEEE INFOCOM 2015</a:t>
            </a:r>
          </a:p>
          <a:p>
            <a:pPr marL="514350" indent="-514350">
              <a:buFont typeface="+mj-lt"/>
              <a:buAutoNum type="arabicPeriod" startAt="11"/>
            </a:pPr>
            <a:r>
              <a:rPr lang="en-US" altLang="zh-CN" sz="2000" dirty="0"/>
              <a:t>Yang Peng, Kai Chen, </a:t>
            </a:r>
            <a:r>
              <a:rPr lang="en-US" altLang="zh-CN" sz="2000" dirty="0" err="1"/>
              <a:t>Guohui</a:t>
            </a:r>
            <a:r>
              <a:rPr lang="en-US" altLang="zh-CN" sz="2000" dirty="0"/>
              <a:t> Wang, </a:t>
            </a:r>
            <a:r>
              <a:rPr lang="en-US" altLang="zh-CN" sz="2000" b="1" dirty="0"/>
              <a:t>Wei Bai</a:t>
            </a:r>
            <a:r>
              <a:rPr lang="en-US" altLang="zh-CN" sz="2000" dirty="0"/>
              <a:t>, </a:t>
            </a:r>
            <a:r>
              <a:rPr lang="en-US" altLang="zh-CN" sz="2000" dirty="0" err="1"/>
              <a:t>Zhiqiang</a:t>
            </a:r>
            <a:r>
              <a:rPr lang="en-US" altLang="zh-CN" sz="2000" dirty="0"/>
              <a:t> Ma, Lin </a:t>
            </a:r>
            <a:r>
              <a:rPr lang="en-US" altLang="zh-CN" sz="2000" dirty="0" err="1"/>
              <a:t>Gu</a:t>
            </a:r>
            <a:r>
              <a:rPr lang="en-US" altLang="zh-CN" sz="2000" dirty="0"/>
              <a:t>, “</a:t>
            </a:r>
            <a:r>
              <a:rPr lang="en-US" altLang="zh-CN" sz="2000" dirty="0" err="1"/>
              <a:t>HadoopWatch</a:t>
            </a:r>
            <a:r>
              <a:rPr lang="en-US" altLang="zh-CN" sz="2000" dirty="0"/>
              <a:t>: A First Step Towards Comprehensive Traffic Forecasting in Cloud Computing”, </a:t>
            </a:r>
            <a:r>
              <a:rPr lang="en-US" altLang="zh-CN" sz="2000" b="1" dirty="0"/>
              <a:t>IEEE INFOCOM 2014 </a:t>
            </a:r>
            <a:r>
              <a:rPr lang="en-US" altLang="zh-CN" sz="2000" dirty="0"/>
              <a:t>(journal version in </a:t>
            </a:r>
            <a:r>
              <a:rPr lang="en-US" altLang="zh-CN" sz="2000" b="1" dirty="0"/>
              <a:t>IEEE/ACM Transactions on Networking</a:t>
            </a:r>
            <a:r>
              <a:rPr lang="en-US" altLang="zh-CN" sz="2000" dirty="0"/>
              <a:t>, 2016)</a:t>
            </a:r>
          </a:p>
          <a:p>
            <a:pPr marL="457200" indent="-457200">
              <a:buAutoNum type="arabicPeriod"/>
            </a:pPr>
            <a:endParaRPr lang="en-US" altLang="zh-CN" sz="2000" b="1" dirty="0"/>
          </a:p>
          <a:p>
            <a:pPr marL="457200" indent="-457200">
              <a:buAutoNum type="arabicPeriod"/>
            </a:pP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111</a:t>
            </a:fld>
            <a:endParaRPr lang="zh-CN" altLang="en-US" dirty="0"/>
          </a:p>
        </p:txBody>
      </p:sp>
    </p:spTree>
    <p:extLst>
      <p:ext uri="{BB962C8B-B14F-4D97-AF65-F5344CB8AC3E}">
        <p14:creationId xmlns:p14="http://schemas.microsoft.com/office/powerpoint/2010/main" val="16703477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46040"/>
            <a:ext cx="8229600" cy="1143000"/>
          </a:xfrm>
        </p:spPr>
        <p:txBody>
          <a:bodyPr>
            <a:normAutofit/>
          </a:bodyPr>
          <a:lstStyle/>
          <a:p>
            <a:r>
              <a:rPr lang="en-US" sz="5400" dirty="0">
                <a:solidFill>
                  <a:srgbClr val="0000CC"/>
                </a:solidFill>
                <a:cs typeface="Times New Roman" panose="02020603050405020304" pitchFamily="18" charset="0"/>
              </a:rPr>
              <a:t>Thanks! </a:t>
            </a:r>
            <a:endParaRPr lang="en-US" sz="5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112</a:t>
            </a:fld>
            <a:endParaRPr lang="zh-CN" altLang="en-US" dirty="0"/>
          </a:p>
        </p:txBody>
      </p:sp>
    </p:spTree>
    <p:extLst>
      <p:ext uri="{BB962C8B-B14F-4D97-AF65-F5344CB8AC3E}">
        <p14:creationId xmlns:p14="http://schemas.microsoft.com/office/powerpoint/2010/main" val="27615055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46040"/>
            <a:ext cx="8229600" cy="1143000"/>
          </a:xfrm>
        </p:spPr>
        <p:txBody>
          <a:bodyPr>
            <a:normAutofit/>
          </a:bodyPr>
          <a:lstStyle/>
          <a:p>
            <a:r>
              <a:rPr lang="en-US" sz="5400" dirty="0">
                <a:solidFill>
                  <a:srgbClr val="0000CC"/>
                </a:solidFill>
                <a:cs typeface="Times New Roman" panose="02020603050405020304" pitchFamily="18" charset="0"/>
              </a:rPr>
              <a:t>Backup Slides</a:t>
            </a:r>
            <a:endParaRPr lang="en-US" sz="5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113</a:t>
            </a:fld>
            <a:endParaRPr lang="zh-CN" altLang="en-US" dirty="0"/>
          </a:p>
        </p:txBody>
      </p:sp>
    </p:spTree>
    <p:extLst>
      <p:ext uri="{BB962C8B-B14F-4D97-AF65-F5344CB8AC3E}">
        <p14:creationId xmlns:p14="http://schemas.microsoft.com/office/powerpoint/2010/main" val="30401474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Does PIAS lead to Starvation?</a:t>
            </a:r>
            <a:endParaRPr lang="zh-CN" altLang="en-US" dirty="0">
              <a:ea typeface="Corbel" charset="0"/>
              <a:cs typeface="Corbel" charset="0"/>
            </a:endParaRPr>
          </a:p>
        </p:txBody>
      </p:sp>
      <p:sp>
        <p:nvSpPr>
          <p:cNvPr id="3" name="内容占位符 2"/>
          <p:cNvSpPr>
            <a:spLocks noGrp="1"/>
          </p:cNvSpPr>
          <p:nvPr>
            <p:ph idx="1"/>
          </p:nvPr>
        </p:nvSpPr>
        <p:spPr>
          <a:xfrm>
            <a:off x="457200" y="1493837"/>
            <a:ext cx="8229600" cy="4525963"/>
          </a:xfrm>
        </p:spPr>
        <p:txBody>
          <a:bodyPr/>
          <a:lstStyle/>
          <a:p>
            <a:r>
              <a:rPr lang="en-US" altLang="zh-CN" dirty="0">
                <a:ea typeface="Corbel" charset="0"/>
                <a:cs typeface="Corbel" charset="0"/>
              </a:rPr>
              <a:t>Root cause </a:t>
            </a:r>
            <a:r>
              <a:rPr lang="en-US" altLang="zh-CN" i="1" dirty="0">
                <a:ea typeface="Corbel" charset="0"/>
                <a:cs typeface="Corbel" charset="0"/>
              </a:rPr>
              <a:t>of</a:t>
            </a:r>
            <a:r>
              <a:rPr lang="en-US" altLang="zh-CN" dirty="0">
                <a:ea typeface="Corbel" charset="0"/>
                <a:cs typeface="Corbel" charset="0"/>
              </a:rPr>
              <a:t> priority queueing</a:t>
            </a:r>
          </a:p>
          <a:p>
            <a:pPr lvl="1"/>
            <a:r>
              <a:rPr lang="en-US" altLang="zh-CN" dirty="0">
                <a:ea typeface="Corbel" charset="0"/>
                <a:cs typeface="Corbel" charset="0"/>
              </a:rPr>
              <a:t>Flows in low priority queues get stuck if high priority traffic fully utilizes the link capacity</a:t>
            </a:r>
          </a:p>
          <a:p>
            <a:r>
              <a:rPr lang="en-US" altLang="zh-CN" dirty="0">
                <a:ea typeface="Corbel" charset="0"/>
                <a:cs typeface="Corbel" charset="0"/>
              </a:rPr>
              <a:t>Undesirable result</a:t>
            </a:r>
          </a:p>
          <a:p>
            <a:pPr lvl="1"/>
            <a:r>
              <a:rPr lang="en-US" altLang="zh-CN" dirty="0">
                <a:ea typeface="Corbel" charset="0"/>
                <a:cs typeface="Corbel" charset="0"/>
              </a:rPr>
              <a:t>Connections get terminated unexpectedly</a:t>
            </a:r>
          </a:p>
          <a:p>
            <a:pPr lvl="1"/>
            <a:endParaRPr lang="en-US" altLang="zh-CN" dirty="0">
              <a:latin typeface="Corbel" charset="0"/>
              <a:ea typeface="Corbel" charset="0"/>
              <a:cs typeface="Corbel" charset="0"/>
            </a:endParaRPr>
          </a:p>
        </p:txBody>
      </p:sp>
      <p:grpSp>
        <p:nvGrpSpPr>
          <p:cNvPr id="14" name="Group 13"/>
          <p:cNvGrpSpPr/>
          <p:nvPr/>
        </p:nvGrpSpPr>
        <p:grpSpPr>
          <a:xfrm>
            <a:off x="2286000" y="4114800"/>
            <a:ext cx="3771528" cy="2438400"/>
            <a:chOff x="2744688" y="3161420"/>
            <a:chExt cx="3771528" cy="2802247"/>
          </a:xfrm>
        </p:grpSpPr>
        <p:sp>
          <p:nvSpPr>
            <p:cNvPr id="6" name="Rectangle 23"/>
            <p:cNvSpPr>
              <a:spLocks noChangeArrowheads="1"/>
            </p:cNvSpPr>
            <p:nvPr/>
          </p:nvSpPr>
          <p:spPr bwMode="auto">
            <a:xfrm>
              <a:off x="2744688" y="3161420"/>
              <a:ext cx="3771528" cy="280224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latin typeface="Corbel" charset="0"/>
                <a:ea typeface="Corbel" charset="0"/>
                <a:cs typeface="Corbel" charset="0"/>
              </a:endParaRPr>
            </a:p>
          </p:txBody>
        </p:sp>
        <p:sp>
          <p:nvSpPr>
            <p:cNvPr id="7" name="矩形 30"/>
            <p:cNvSpPr/>
            <p:nvPr/>
          </p:nvSpPr>
          <p:spPr>
            <a:xfrm>
              <a:off x="3413466" y="3371642"/>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1</a:t>
              </a:r>
              <a:endParaRPr lang="zh-CN" altLang="en-US" sz="2400" dirty="0">
                <a:solidFill>
                  <a:schemeClr val="tx1"/>
                </a:solidFill>
                <a:latin typeface="Corbel" charset="0"/>
                <a:ea typeface="Corbel" charset="0"/>
                <a:cs typeface="Corbel" charset="0"/>
              </a:endParaRPr>
            </a:p>
          </p:txBody>
        </p:sp>
        <p:sp>
          <p:nvSpPr>
            <p:cNvPr id="8" name="矩形 34"/>
            <p:cNvSpPr/>
            <p:nvPr/>
          </p:nvSpPr>
          <p:spPr>
            <a:xfrm>
              <a:off x="3413466" y="3965163"/>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2</a:t>
              </a:r>
              <a:endParaRPr lang="zh-CN" altLang="en-US" sz="2400" dirty="0">
                <a:solidFill>
                  <a:schemeClr val="tx1"/>
                </a:solidFill>
                <a:latin typeface="Corbel" charset="0"/>
                <a:ea typeface="Corbel" charset="0"/>
                <a:cs typeface="Corbel" charset="0"/>
              </a:endParaRPr>
            </a:p>
          </p:txBody>
        </p:sp>
        <p:sp>
          <p:nvSpPr>
            <p:cNvPr id="9" name="矩形 35"/>
            <p:cNvSpPr/>
            <p:nvPr/>
          </p:nvSpPr>
          <p:spPr>
            <a:xfrm>
              <a:off x="3413466" y="5261307"/>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K</a:t>
              </a:r>
              <a:endParaRPr lang="zh-CN" altLang="en-US" sz="2400" dirty="0">
                <a:solidFill>
                  <a:schemeClr val="tx1"/>
                </a:solidFill>
                <a:latin typeface="Corbel" charset="0"/>
                <a:ea typeface="Corbel" charset="0"/>
                <a:cs typeface="Corbel" charset="0"/>
              </a:endParaRPr>
            </a:p>
          </p:txBody>
        </p:sp>
        <p:sp>
          <p:nvSpPr>
            <p:cNvPr id="10" name="TextBox 9"/>
            <p:cNvSpPr txBox="1"/>
            <p:nvPr/>
          </p:nvSpPr>
          <p:spPr>
            <a:xfrm>
              <a:off x="4355976" y="4613235"/>
              <a:ext cx="591829" cy="400110"/>
            </a:xfrm>
            <a:prstGeom prst="rect">
              <a:avLst/>
            </a:prstGeom>
            <a:noFill/>
          </p:spPr>
          <p:txBody>
            <a:bodyPr wrap="none" rtlCol="0">
              <a:spAutoFit/>
            </a:bodyPr>
            <a:lstStyle/>
            <a:p>
              <a:r>
                <a:rPr lang="en-US" altLang="zh-CN" sz="2000" dirty="0">
                  <a:latin typeface="Corbel" charset="0"/>
                  <a:ea typeface="Corbel" charset="0"/>
                  <a:cs typeface="Corbel" charset="0"/>
                </a:rPr>
                <a:t>……</a:t>
              </a:r>
              <a:endParaRPr lang="zh-CN" altLang="en-US" sz="2000" dirty="0">
                <a:latin typeface="Corbel" charset="0"/>
                <a:ea typeface="Corbel" charset="0"/>
                <a:cs typeface="Corbel" charset="0"/>
              </a:endParaRPr>
            </a:p>
          </p:txBody>
        </p:sp>
        <p:cxnSp>
          <p:nvCxnSpPr>
            <p:cNvPr id="11" name="直接箭头连接符 45"/>
            <p:cNvCxnSpPr/>
            <p:nvPr/>
          </p:nvCxnSpPr>
          <p:spPr>
            <a:xfrm>
              <a:off x="5796136" y="3515658"/>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直接箭头连接符 46"/>
            <p:cNvCxnSpPr/>
            <p:nvPr/>
          </p:nvCxnSpPr>
          <p:spPr>
            <a:xfrm>
              <a:off x="5796136" y="4091722"/>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接箭头连接符 47"/>
            <p:cNvCxnSpPr/>
            <p:nvPr/>
          </p:nvCxnSpPr>
          <p:spPr>
            <a:xfrm>
              <a:off x="5783197" y="5459874"/>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5" name="Rectangle 25"/>
          <p:cNvSpPr/>
          <p:nvPr/>
        </p:nvSpPr>
        <p:spPr>
          <a:xfrm>
            <a:off x="4724400" y="5937296"/>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6" name="Rectangle 25"/>
          <p:cNvSpPr/>
          <p:nvPr/>
        </p:nvSpPr>
        <p:spPr>
          <a:xfrm>
            <a:off x="4876800" y="5940638"/>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7" name="Rectangle 25"/>
          <p:cNvSpPr/>
          <p:nvPr/>
        </p:nvSpPr>
        <p:spPr>
          <a:xfrm>
            <a:off x="5029200" y="5947579"/>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8" name="Rectangle 25"/>
          <p:cNvSpPr/>
          <p:nvPr/>
        </p:nvSpPr>
        <p:spPr>
          <a:xfrm>
            <a:off x="5181600" y="5950921"/>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9" name="Rectangle 25"/>
          <p:cNvSpPr/>
          <p:nvPr/>
        </p:nvSpPr>
        <p:spPr>
          <a:xfrm>
            <a:off x="4123787" y="5930355"/>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0" name="Rectangle 25"/>
          <p:cNvSpPr/>
          <p:nvPr/>
        </p:nvSpPr>
        <p:spPr>
          <a:xfrm>
            <a:off x="4276187" y="5933697"/>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1" name="Rectangle 25"/>
          <p:cNvSpPr/>
          <p:nvPr/>
        </p:nvSpPr>
        <p:spPr>
          <a:xfrm>
            <a:off x="4428587" y="5940638"/>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2" name="Rectangle 25"/>
          <p:cNvSpPr/>
          <p:nvPr/>
        </p:nvSpPr>
        <p:spPr>
          <a:xfrm>
            <a:off x="4580987" y="5943980"/>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3" name="Rectangle 25"/>
          <p:cNvSpPr/>
          <p:nvPr/>
        </p:nvSpPr>
        <p:spPr>
          <a:xfrm>
            <a:off x="3514187" y="5925068"/>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4" name="Rectangle 25"/>
          <p:cNvSpPr/>
          <p:nvPr/>
        </p:nvSpPr>
        <p:spPr>
          <a:xfrm>
            <a:off x="3666587" y="5928410"/>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5" name="Rectangle 25"/>
          <p:cNvSpPr/>
          <p:nvPr/>
        </p:nvSpPr>
        <p:spPr>
          <a:xfrm>
            <a:off x="3818987" y="5935351"/>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6" name="Rectangle 25"/>
          <p:cNvSpPr/>
          <p:nvPr/>
        </p:nvSpPr>
        <p:spPr>
          <a:xfrm>
            <a:off x="3971387" y="5938693"/>
            <a:ext cx="152400" cy="37367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8" name="Rectangle 25"/>
          <p:cNvSpPr/>
          <p:nvPr/>
        </p:nvSpPr>
        <p:spPr>
          <a:xfrm>
            <a:off x="4951276" y="4305543"/>
            <a:ext cx="152400" cy="373679"/>
          </a:xfrm>
          <a:prstGeom prst="rect">
            <a:avLst/>
          </a:prstGeom>
          <a:ln/>
        </p:spPr>
        <p:style>
          <a:lnRef idx="0">
            <a:schemeClr val="accent1"/>
          </a:lnRef>
          <a:fillRef idx="3">
            <a:schemeClr val="accent1"/>
          </a:fillRef>
          <a:effectRef idx="3">
            <a:schemeClr val="accent1"/>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solidFill>
                <a:srgbClr val="00B050"/>
              </a:solidFill>
              <a:latin typeface="Corbel" charset="0"/>
              <a:ea typeface="Corbel" charset="0"/>
              <a:cs typeface="Corbel" charset="0"/>
            </a:endParaRPr>
          </a:p>
        </p:txBody>
      </p:sp>
      <p:sp>
        <p:nvSpPr>
          <p:cNvPr id="29" name="Rectangle 25"/>
          <p:cNvSpPr/>
          <p:nvPr/>
        </p:nvSpPr>
        <p:spPr>
          <a:xfrm>
            <a:off x="5038818" y="4819334"/>
            <a:ext cx="152400" cy="373679"/>
          </a:xfrm>
          <a:prstGeom prst="rect">
            <a:avLst/>
          </a:prstGeom>
          <a:ln/>
        </p:spPr>
        <p:style>
          <a:lnRef idx="0">
            <a:schemeClr val="accent3"/>
          </a:lnRef>
          <a:fillRef idx="3">
            <a:schemeClr val="accent3"/>
          </a:fillRef>
          <a:effectRef idx="3">
            <a:schemeClr val="accent3"/>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solidFill>
                <a:srgbClr val="00B050"/>
              </a:solidFill>
              <a:latin typeface="Corbel" charset="0"/>
              <a:ea typeface="Corbel" charset="0"/>
              <a:cs typeface="Corbel" charset="0"/>
            </a:endParaRPr>
          </a:p>
        </p:txBody>
      </p:sp>
      <p:sp>
        <p:nvSpPr>
          <p:cNvPr id="30" name="Rectangle 25"/>
          <p:cNvSpPr/>
          <p:nvPr/>
        </p:nvSpPr>
        <p:spPr>
          <a:xfrm>
            <a:off x="4733387" y="4814184"/>
            <a:ext cx="152400" cy="373679"/>
          </a:xfrm>
          <a:prstGeom prst="rect">
            <a:avLst/>
          </a:prstGeom>
          <a:ln/>
        </p:spPr>
        <p:style>
          <a:lnRef idx="0">
            <a:schemeClr val="accent3"/>
          </a:lnRef>
          <a:fillRef idx="3">
            <a:schemeClr val="accent3"/>
          </a:fillRef>
          <a:effectRef idx="3">
            <a:schemeClr val="accent3"/>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solidFill>
                <a:srgbClr val="00B050"/>
              </a:solidFill>
              <a:latin typeface="Corbel" charset="0"/>
              <a:ea typeface="Corbel" charset="0"/>
              <a:cs typeface="Corbel"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114</a:t>
            </a:fld>
            <a:endParaRPr lang="zh-CN" altLang="en-US" dirty="0"/>
          </a:p>
        </p:txBody>
      </p:sp>
    </p:spTree>
    <p:extLst>
      <p:ext uri="{BB962C8B-B14F-4D97-AF65-F5344CB8AC3E}">
        <p14:creationId xmlns:p14="http://schemas.microsoft.com/office/powerpoint/2010/main" val="18912618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Inspecting Starvation in Practice</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a:xfrm>
            <a:off x="457200" y="1447800"/>
            <a:ext cx="8458200" cy="4908550"/>
          </a:xfrm>
        </p:spPr>
        <p:txBody>
          <a:bodyPr>
            <a:normAutofit fontScale="47500" lnSpcReduction="20000"/>
          </a:bodyPr>
          <a:lstStyle/>
          <a:p>
            <a:r>
              <a:rPr lang="en-US" altLang="zh-CN" sz="5900" dirty="0">
                <a:ea typeface="Corbel" charset="0"/>
                <a:cs typeface="Corbel" charset="0"/>
              </a:rPr>
              <a:t>Testbed Benchmark traffic</a:t>
            </a:r>
            <a:r>
              <a:rPr lang="zh-CN" altLang="en-US" sz="5900" dirty="0">
                <a:ea typeface="Corbel" charset="0"/>
                <a:cs typeface="Corbel" charset="0"/>
              </a:rPr>
              <a:t> </a:t>
            </a:r>
            <a:r>
              <a:rPr lang="en-US" altLang="zh-CN" sz="5900" dirty="0">
                <a:ea typeface="Corbel" charset="0"/>
                <a:cs typeface="Corbel" charset="0"/>
              </a:rPr>
              <a:t>(from Web search trace)</a:t>
            </a:r>
          </a:p>
          <a:p>
            <a:pPr lvl="1"/>
            <a:r>
              <a:rPr lang="en-US" altLang="zh-CN" sz="5100" dirty="0">
                <a:solidFill>
                  <a:srgbClr val="0000CC"/>
                </a:solidFill>
                <a:ea typeface="Corbel" charset="0"/>
                <a:cs typeface="Corbel" charset="0"/>
              </a:rPr>
              <a:t>5000</a:t>
            </a:r>
            <a:r>
              <a:rPr lang="en-US" altLang="zh-CN" sz="5100" dirty="0">
                <a:solidFill>
                  <a:srgbClr val="C00000"/>
                </a:solidFill>
                <a:ea typeface="Corbel" charset="0"/>
                <a:cs typeface="Corbel" charset="0"/>
              </a:rPr>
              <a:t> </a:t>
            </a:r>
            <a:r>
              <a:rPr lang="en-US" altLang="zh-CN" sz="5100" dirty="0">
                <a:ea typeface="Corbel" charset="0"/>
                <a:cs typeface="Corbel" charset="0"/>
              </a:rPr>
              <a:t>flows (~</a:t>
            </a:r>
            <a:r>
              <a:rPr lang="en-US" sz="5100" dirty="0">
                <a:ea typeface="Corbel" charset="0"/>
                <a:cs typeface="Corbel" charset="0"/>
              </a:rPr>
              <a:t>5.7 million MTU-sized packets</a:t>
            </a:r>
            <a:r>
              <a:rPr lang="en-US" altLang="zh-CN" sz="5100" dirty="0">
                <a:ea typeface="Corbel" charset="0"/>
                <a:cs typeface="Corbel" charset="0"/>
              </a:rPr>
              <a:t>) , </a:t>
            </a:r>
            <a:r>
              <a:rPr lang="en-US" altLang="zh-CN" sz="5100" dirty="0">
                <a:solidFill>
                  <a:srgbClr val="0000CC"/>
                </a:solidFill>
                <a:ea typeface="Corbel" charset="0"/>
                <a:cs typeface="Corbel" charset="0"/>
              </a:rPr>
              <a:t>80%</a:t>
            </a:r>
            <a:r>
              <a:rPr lang="en-US" altLang="zh-CN" sz="5100" b="1" dirty="0">
                <a:solidFill>
                  <a:srgbClr val="FF0000"/>
                </a:solidFill>
                <a:ea typeface="Corbel" charset="0"/>
                <a:cs typeface="Corbel" charset="0"/>
              </a:rPr>
              <a:t> </a:t>
            </a:r>
            <a:r>
              <a:rPr lang="en-US" altLang="zh-CN" sz="5100" dirty="0">
                <a:ea typeface="Corbel" charset="0"/>
                <a:cs typeface="Corbel" charset="0"/>
              </a:rPr>
              <a:t>utilization </a:t>
            </a:r>
          </a:p>
          <a:p>
            <a:pPr lvl="1"/>
            <a:r>
              <a:rPr lang="en-US" altLang="zh-CN" sz="5100" dirty="0">
                <a:solidFill>
                  <a:srgbClr val="0000CC"/>
                </a:solidFill>
                <a:ea typeface="Corbel" charset="0"/>
                <a:cs typeface="Corbel" charset="0"/>
              </a:rPr>
              <a:t>10ms</a:t>
            </a:r>
            <a:r>
              <a:rPr lang="en-US" altLang="zh-CN" sz="5100" dirty="0">
                <a:ea typeface="Corbel" charset="0"/>
                <a:cs typeface="Corbel" charset="0"/>
              </a:rPr>
              <a:t> TCP </a:t>
            </a:r>
            <a:r>
              <a:rPr lang="en-US" altLang="zh-CN" sz="5100" dirty="0" err="1">
                <a:ea typeface="Corbel" charset="0"/>
                <a:cs typeface="Corbel" charset="0"/>
              </a:rPr>
              <a:t>RTOmin</a:t>
            </a:r>
            <a:r>
              <a:rPr lang="en-US" altLang="zh-CN" sz="5100" dirty="0">
                <a:ea typeface="Corbel" charset="0"/>
                <a:cs typeface="Corbel" charset="0"/>
              </a:rPr>
              <a:t> </a:t>
            </a:r>
          </a:p>
          <a:p>
            <a:pPr lvl="1"/>
            <a:endParaRPr lang="en-US" altLang="zh-CN" sz="2400" dirty="0">
              <a:ea typeface="Corbel" charset="0"/>
              <a:cs typeface="Corbel" charset="0"/>
            </a:endParaRPr>
          </a:p>
          <a:p>
            <a:r>
              <a:rPr lang="en-US" altLang="zh-CN" sz="5900" dirty="0">
                <a:ea typeface="Corbel" charset="0"/>
                <a:cs typeface="Corbel" charset="0"/>
              </a:rPr>
              <a:t>Measurement results</a:t>
            </a:r>
          </a:p>
          <a:p>
            <a:pPr lvl="1"/>
            <a:r>
              <a:rPr lang="en-US" altLang="zh-CN" sz="5100" dirty="0">
                <a:solidFill>
                  <a:srgbClr val="0000CC"/>
                </a:solidFill>
                <a:ea typeface="Corbel" charset="0"/>
                <a:cs typeface="Corbel" charset="0"/>
              </a:rPr>
              <a:t>200</a:t>
            </a:r>
            <a:r>
              <a:rPr lang="en-US" altLang="zh-CN" sz="5100" dirty="0">
                <a:solidFill>
                  <a:srgbClr val="C00000"/>
                </a:solidFill>
                <a:ea typeface="Corbel" charset="0"/>
                <a:cs typeface="Corbel" charset="0"/>
              </a:rPr>
              <a:t> </a:t>
            </a:r>
            <a:r>
              <a:rPr lang="en-US" altLang="zh-CN" sz="5100" dirty="0">
                <a:ea typeface="Corbel" charset="0"/>
                <a:cs typeface="Corbel" charset="0"/>
              </a:rPr>
              <a:t>TCP timeouts, </a:t>
            </a:r>
            <a:r>
              <a:rPr lang="en-US" altLang="zh-CN" sz="5100" dirty="0">
                <a:solidFill>
                  <a:srgbClr val="0000CC"/>
                </a:solidFill>
                <a:ea typeface="Corbel" charset="0"/>
                <a:cs typeface="Corbel" charset="0"/>
              </a:rPr>
              <a:t>31</a:t>
            </a:r>
            <a:r>
              <a:rPr lang="en-US" altLang="zh-CN" sz="5100" dirty="0">
                <a:solidFill>
                  <a:srgbClr val="C00000"/>
                </a:solidFill>
                <a:ea typeface="Corbel" charset="0"/>
                <a:cs typeface="Corbel" charset="0"/>
              </a:rPr>
              <a:t> </a:t>
            </a:r>
            <a:r>
              <a:rPr lang="en-US" altLang="zh-CN" sz="5100" dirty="0">
                <a:ea typeface="Corbel" charset="0"/>
                <a:cs typeface="Corbel" charset="0"/>
              </a:rPr>
              <a:t>two consecutive TCP timeouts</a:t>
            </a:r>
          </a:p>
          <a:p>
            <a:pPr lvl="1"/>
            <a:r>
              <a:rPr lang="en-US" altLang="zh-CN" sz="5100" dirty="0">
                <a:solidFill>
                  <a:srgbClr val="0000CC"/>
                </a:solidFill>
                <a:ea typeface="Corbel" charset="0"/>
                <a:cs typeface="Corbel" charset="0"/>
              </a:rPr>
              <a:t>No connection </a:t>
            </a:r>
            <a:r>
              <a:rPr lang="en-US" altLang="zh-CN" sz="5100" dirty="0">
                <a:ea typeface="Corbel" charset="0"/>
                <a:cs typeface="Corbel" charset="0"/>
              </a:rPr>
              <a:t>gets terminated unexpectedly</a:t>
            </a:r>
          </a:p>
          <a:p>
            <a:pPr lvl="1"/>
            <a:endParaRPr lang="en-US" altLang="zh-CN" sz="2400" dirty="0">
              <a:ea typeface="Corbel" charset="0"/>
              <a:cs typeface="Corbel" charset="0"/>
            </a:endParaRPr>
          </a:p>
          <a:p>
            <a:r>
              <a:rPr lang="en-US" altLang="zh-CN" sz="5900" dirty="0">
                <a:ea typeface="Corbel" charset="0"/>
                <a:cs typeface="Corbel" charset="0"/>
              </a:rPr>
              <a:t>Why no starvation?</a:t>
            </a:r>
          </a:p>
          <a:p>
            <a:pPr lvl="1"/>
            <a:r>
              <a:rPr lang="en-US" altLang="zh-CN" sz="5100" dirty="0">
                <a:ea typeface="Corbel" charset="0"/>
                <a:cs typeface="Corbel" charset="0"/>
              </a:rPr>
              <a:t>DCN traffic is </a:t>
            </a:r>
            <a:r>
              <a:rPr lang="en-US" altLang="zh-CN" sz="5100" dirty="0">
                <a:solidFill>
                  <a:srgbClr val="0000CC"/>
                </a:solidFill>
                <a:ea typeface="Corbel" charset="0"/>
                <a:cs typeface="Corbel" charset="0"/>
              </a:rPr>
              <a:t>heavy-tailed</a:t>
            </a:r>
          </a:p>
          <a:p>
            <a:pPr lvl="1"/>
            <a:r>
              <a:rPr lang="en-US" altLang="zh-CN" sz="5100" dirty="0">
                <a:ea typeface="Corbel" charset="0"/>
                <a:cs typeface="Corbel" charset="0"/>
              </a:rPr>
              <a:t>Per-port ECN/RED pushes back high priority traffic</a:t>
            </a:r>
          </a:p>
          <a:p>
            <a:pPr lvl="1"/>
            <a:endParaRPr lang="en-US" altLang="zh-CN" dirty="0">
              <a:ea typeface="Corbel" charset="0"/>
              <a:cs typeface="Corbel" charset="0"/>
            </a:endParaRPr>
          </a:p>
          <a:p>
            <a:r>
              <a:rPr lang="en-US" altLang="zh-CN" sz="5900" dirty="0">
                <a:ea typeface="Corbel" charset="0"/>
                <a:cs typeface="Corbel" charset="0"/>
              </a:rPr>
              <a:t>What if starvation really occurs?</a:t>
            </a:r>
          </a:p>
          <a:p>
            <a:pPr lvl="1"/>
            <a:r>
              <a:rPr lang="en-US" altLang="zh-CN" sz="5100" dirty="0">
                <a:solidFill>
                  <a:srgbClr val="0000CC"/>
                </a:solidFill>
                <a:ea typeface="Corbel" charset="0"/>
                <a:cs typeface="Corbel" charset="0"/>
              </a:rPr>
              <a:t>Aging</a:t>
            </a:r>
            <a:r>
              <a:rPr lang="en-US" altLang="zh-CN" sz="4400" dirty="0">
                <a:ea typeface="Corbel" charset="0"/>
                <a:cs typeface="Corbel" charset="0"/>
              </a:rPr>
              <a:t> or </a:t>
            </a:r>
            <a:r>
              <a:rPr lang="en-US" altLang="zh-CN" sz="5100" dirty="0">
                <a:solidFill>
                  <a:srgbClr val="0000CC"/>
                </a:solidFill>
                <a:ea typeface="Corbel" charset="0"/>
                <a:cs typeface="Corbel" charset="0"/>
              </a:rPr>
              <a:t>Weighted Fair Queueing (WFQ)</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115</a:t>
            </a:fld>
            <a:endParaRPr lang="zh-CN" altLang="en-US" dirty="0"/>
          </a:p>
        </p:txBody>
      </p:sp>
    </p:spTree>
    <p:extLst>
      <p:ext uri="{BB962C8B-B14F-4D97-AF65-F5344CB8AC3E}">
        <p14:creationId xmlns:p14="http://schemas.microsoft.com/office/powerpoint/2010/main" val="316453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NS-2: Overall Performance</a:t>
            </a:r>
            <a:endParaRPr lang="zh-CN" altLang="en-US" dirty="0">
              <a:solidFill>
                <a:srgbClr val="0000CC"/>
              </a:solidFill>
              <a:ea typeface="Corbel" charset="0"/>
              <a:cs typeface="Corbel" charset="0"/>
            </a:endParaRPr>
          </a:p>
        </p:txBody>
      </p:sp>
      <p:sp>
        <p:nvSpPr>
          <p:cNvPr id="5" name="TextBox 4"/>
          <p:cNvSpPr txBox="1"/>
          <p:nvPr/>
        </p:nvSpPr>
        <p:spPr>
          <a:xfrm>
            <a:off x="1691680" y="4695527"/>
            <a:ext cx="1800200"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Web Search </a:t>
            </a:r>
            <a:endParaRPr lang="zh-CN" altLang="en-US" sz="2400" dirty="0">
              <a:latin typeface="Corbel" charset="0"/>
              <a:ea typeface="Corbel" charset="0"/>
              <a:cs typeface="Corbel" charset="0"/>
            </a:endParaRPr>
          </a:p>
        </p:txBody>
      </p:sp>
      <p:sp>
        <p:nvSpPr>
          <p:cNvPr id="9" name="TextBox 8"/>
          <p:cNvSpPr txBox="1"/>
          <p:nvPr/>
        </p:nvSpPr>
        <p:spPr>
          <a:xfrm>
            <a:off x="5940152" y="4695527"/>
            <a:ext cx="1872208"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Data Mining</a:t>
            </a:r>
            <a:endParaRPr lang="zh-CN" altLang="en-US" sz="2400" dirty="0">
              <a:latin typeface="Corbel" charset="0"/>
              <a:ea typeface="Corbel" charset="0"/>
              <a:cs typeface="Corbel" charset="0"/>
            </a:endParaRPr>
          </a:p>
        </p:txBody>
      </p:sp>
      <p:sp>
        <p:nvSpPr>
          <p:cNvPr id="7" name="圆角矩形 6"/>
          <p:cNvSpPr/>
          <p:nvPr/>
        </p:nvSpPr>
        <p:spPr>
          <a:xfrm>
            <a:off x="914400" y="5271864"/>
            <a:ext cx="7334200" cy="10527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zh-CN" sz="2800" dirty="0">
              <a:solidFill>
                <a:schemeClr val="bg1"/>
              </a:solidFill>
              <a:ea typeface="Corbel" charset="0"/>
              <a:cs typeface="Corbel" charset="0"/>
            </a:endParaRPr>
          </a:p>
          <a:p>
            <a:pPr algn="just"/>
            <a:r>
              <a:rPr lang="en-US" altLang="zh-CN" sz="2800" dirty="0">
                <a:solidFill>
                  <a:schemeClr val="bg1"/>
                </a:solidFill>
                <a:ea typeface="Corbel" charset="0"/>
                <a:cs typeface="Corbel" charset="0"/>
              </a:rPr>
              <a:t>PIAS has an obvious advantage over DCTCP in both workloads.</a:t>
            </a:r>
          </a:p>
          <a:p>
            <a:pPr algn="just"/>
            <a:endParaRPr lang="zh-CN" altLang="en-US" sz="2800" dirty="0">
              <a:solidFill>
                <a:schemeClr val="bg1"/>
              </a:solidFill>
              <a:ea typeface="Corbel" charset="0"/>
              <a:cs typeface="Corbel" charset="0"/>
            </a:endParaRPr>
          </a:p>
        </p:txBody>
      </p:sp>
      <p:graphicFrame>
        <p:nvGraphicFramePr>
          <p:cNvPr id="11" name="图表 10"/>
          <p:cNvGraphicFramePr>
            <a:graphicFrameLocks/>
          </p:cNvGraphicFramePr>
          <p:nvPr>
            <p:extLst/>
          </p:nvPr>
        </p:nvGraphicFramePr>
        <p:xfrm>
          <a:off x="251520" y="1590005"/>
          <a:ext cx="4210050" cy="29908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p:cNvGraphicFramePr>
            <a:graphicFrameLocks/>
          </p:cNvGraphicFramePr>
          <p:nvPr>
            <p:extLst/>
          </p:nvPr>
        </p:nvGraphicFramePr>
        <p:xfrm>
          <a:off x="4402955" y="1590005"/>
          <a:ext cx="4210050" cy="2990850"/>
        </p:xfrm>
        <a:graphic>
          <a:graphicData uri="http://schemas.openxmlformats.org/drawingml/2006/chart">
            <c:chart xmlns:c="http://schemas.openxmlformats.org/drawingml/2006/chart" xmlns:r="http://schemas.openxmlformats.org/officeDocument/2006/relationships" r:id="rId4"/>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116</a:t>
            </a:fld>
            <a:endParaRPr lang="zh-CN" altLang="en-US" dirty="0"/>
          </a:p>
        </p:txBody>
      </p:sp>
    </p:spTree>
    <p:extLst>
      <p:ext uri="{BB962C8B-B14F-4D97-AF65-F5344CB8AC3E}">
        <p14:creationId xmlns:p14="http://schemas.microsoft.com/office/powerpoint/2010/main" val="28077162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表 12"/>
          <p:cNvGraphicFramePr>
            <a:graphicFrameLocks/>
          </p:cNvGraphicFramePr>
          <p:nvPr>
            <p:extLst/>
          </p:nvPr>
        </p:nvGraphicFramePr>
        <p:xfrm>
          <a:off x="4548211" y="1508410"/>
          <a:ext cx="4410075" cy="3086100"/>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NS-2: Small Flows (&lt;100KB)</a:t>
            </a:r>
            <a:endParaRPr lang="zh-CN" altLang="en-US" dirty="0">
              <a:solidFill>
                <a:srgbClr val="0000CC"/>
              </a:solidFill>
              <a:ea typeface="Corbel" charset="0"/>
              <a:cs typeface="Corbel" charset="0"/>
            </a:endParaRPr>
          </a:p>
        </p:txBody>
      </p:sp>
      <p:sp>
        <p:nvSpPr>
          <p:cNvPr id="8" name="圆角矩形 7"/>
          <p:cNvSpPr/>
          <p:nvPr/>
        </p:nvSpPr>
        <p:spPr>
          <a:xfrm>
            <a:off x="914400" y="5782145"/>
            <a:ext cx="7277000" cy="7200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latin typeface="Corbel" charset="0"/>
                <a:ea typeface="Corbel" charset="0"/>
                <a:cs typeface="Corbel" charset="0"/>
              </a:rPr>
              <a:t>Simulations confirm </a:t>
            </a:r>
            <a:r>
              <a:rPr lang="en-US" altLang="zh-CN" sz="2800" dirty="0" err="1">
                <a:solidFill>
                  <a:schemeClr val="bg1"/>
                </a:solidFill>
                <a:latin typeface="Corbel" charset="0"/>
                <a:ea typeface="Corbel" charset="0"/>
                <a:cs typeface="Corbel" charset="0"/>
              </a:rPr>
              <a:t>testbed</a:t>
            </a:r>
            <a:r>
              <a:rPr lang="en-US" altLang="zh-CN" sz="2800" dirty="0">
                <a:solidFill>
                  <a:schemeClr val="bg1"/>
                </a:solidFill>
                <a:latin typeface="Corbel" charset="0"/>
                <a:ea typeface="Corbel" charset="0"/>
                <a:cs typeface="Corbel" charset="0"/>
              </a:rPr>
              <a:t> experiment results</a:t>
            </a:r>
            <a:endParaRPr lang="zh-CN" altLang="en-US" sz="2800" dirty="0">
              <a:solidFill>
                <a:schemeClr val="bg1"/>
              </a:solidFill>
              <a:latin typeface="Corbel" charset="0"/>
              <a:ea typeface="Corbel" charset="0"/>
              <a:cs typeface="Corbel" charset="0"/>
            </a:endParaRPr>
          </a:p>
        </p:txBody>
      </p:sp>
      <p:sp>
        <p:nvSpPr>
          <p:cNvPr id="19" name="TextBox 18"/>
          <p:cNvSpPr txBox="1"/>
          <p:nvPr/>
        </p:nvSpPr>
        <p:spPr>
          <a:xfrm>
            <a:off x="1691680" y="4719935"/>
            <a:ext cx="1800200"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Web Search </a:t>
            </a:r>
            <a:endParaRPr lang="zh-CN" altLang="en-US" sz="2400" dirty="0">
              <a:latin typeface="Corbel" charset="0"/>
              <a:ea typeface="Corbel" charset="0"/>
              <a:cs typeface="Corbel" charset="0"/>
            </a:endParaRPr>
          </a:p>
        </p:txBody>
      </p:sp>
      <p:sp>
        <p:nvSpPr>
          <p:cNvPr id="20" name="TextBox 19"/>
          <p:cNvSpPr txBox="1"/>
          <p:nvPr/>
        </p:nvSpPr>
        <p:spPr>
          <a:xfrm>
            <a:off x="5940152" y="4719935"/>
            <a:ext cx="1872208"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Data Mining</a:t>
            </a:r>
            <a:endParaRPr lang="zh-CN" altLang="en-US" sz="2400" dirty="0">
              <a:latin typeface="Corbel" charset="0"/>
              <a:ea typeface="Corbel" charset="0"/>
              <a:cs typeface="Corbel" charset="0"/>
            </a:endParaRPr>
          </a:p>
        </p:txBody>
      </p:sp>
      <p:sp>
        <p:nvSpPr>
          <p:cNvPr id="24" name="椭圆 23"/>
          <p:cNvSpPr/>
          <p:nvPr/>
        </p:nvSpPr>
        <p:spPr>
          <a:xfrm>
            <a:off x="3919736" y="2204864"/>
            <a:ext cx="576064" cy="127722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rbel" charset="0"/>
              <a:ea typeface="Corbel" charset="0"/>
              <a:cs typeface="Corbel" charset="0"/>
            </a:endParaRPr>
          </a:p>
        </p:txBody>
      </p:sp>
      <p:sp>
        <p:nvSpPr>
          <p:cNvPr id="25" name="椭圆 24"/>
          <p:cNvSpPr/>
          <p:nvPr/>
        </p:nvSpPr>
        <p:spPr>
          <a:xfrm>
            <a:off x="8530297" y="2204864"/>
            <a:ext cx="434191" cy="140748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rbel" charset="0"/>
              <a:ea typeface="Corbel" charset="0"/>
              <a:cs typeface="Corbel" charset="0"/>
            </a:endParaRPr>
          </a:p>
        </p:txBody>
      </p:sp>
      <p:sp>
        <p:nvSpPr>
          <p:cNvPr id="26" name="标题 1"/>
          <p:cNvSpPr txBox="1">
            <a:spLocks/>
          </p:cNvSpPr>
          <p:nvPr/>
        </p:nvSpPr>
        <p:spPr>
          <a:xfrm>
            <a:off x="1340985" y="4970785"/>
            <a:ext cx="6307198" cy="85496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b="1" dirty="0">
                <a:solidFill>
                  <a:srgbClr val="0000CC"/>
                </a:solidFill>
                <a:latin typeface="+mn-lt"/>
                <a:ea typeface="Corbel" charset="0"/>
                <a:cs typeface="Corbel" charset="0"/>
              </a:rPr>
              <a:t>Around 50% improvement</a:t>
            </a:r>
            <a:endParaRPr lang="zh-CN" altLang="en-US" sz="3200" b="1" dirty="0">
              <a:solidFill>
                <a:srgbClr val="0000CC"/>
              </a:solidFill>
              <a:latin typeface="+mn-lt"/>
              <a:ea typeface="Corbel" charset="0"/>
              <a:cs typeface="Corbel" charset="0"/>
            </a:endParaRPr>
          </a:p>
        </p:txBody>
      </p:sp>
      <p:graphicFrame>
        <p:nvGraphicFramePr>
          <p:cNvPr id="12" name="图表 11"/>
          <p:cNvGraphicFramePr>
            <a:graphicFrameLocks/>
          </p:cNvGraphicFramePr>
          <p:nvPr>
            <p:extLst/>
          </p:nvPr>
        </p:nvGraphicFramePr>
        <p:xfrm>
          <a:off x="54457" y="1508410"/>
          <a:ext cx="4410075" cy="3086100"/>
        </p:xfrm>
        <a:graphic>
          <a:graphicData uri="http://schemas.openxmlformats.org/drawingml/2006/chart">
            <c:chart xmlns:c="http://schemas.openxmlformats.org/drawingml/2006/chart" xmlns:r="http://schemas.openxmlformats.org/officeDocument/2006/relationships" r:id="rId4"/>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117</a:t>
            </a:fld>
            <a:endParaRPr lang="zh-CN" altLang="en-US" dirty="0"/>
          </a:p>
        </p:txBody>
      </p:sp>
    </p:spTree>
    <p:extLst>
      <p:ext uri="{BB962C8B-B14F-4D97-AF65-F5344CB8AC3E}">
        <p14:creationId xmlns:p14="http://schemas.microsoft.com/office/powerpoint/2010/main" val="10191027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rPr>
              <a:t>Sizing Router Buffers</a:t>
            </a:r>
            <a:endParaRPr lang="zh-CN" altLang="en-US" dirty="0">
              <a:solidFill>
                <a:srgbClr val="0000CC"/>
              </a:solidFill>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What is the minimum switch buffer size TCP desires for 100% throughput?</a:t>
                </a:r>
              </a:p>
              <a:p>
                <a:endParaRPr lang="en-US" altLang="zh-CN" sz="2000" dirty="0"/>
              </a:p>
              <a:p>
                <a:r>
                  <a:rPr lang="en-US" altLang="zh-CN" dirty="0"/>
                  <a:t>Small # of large flows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Synchronization</a:t>
                </a:r>
              </a:p>
              <a:p>
                <a:pPr lvl="1"/>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𝑅𝑇𝑇</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oMath>
                </a14:m>
                <a:endParaRPr lang="en-US" altLang="zh-CN" b="0" dirty="0"/>
              </a:p>
              <a:p>
                <a:pPr marL="457200" lvl="1" indent="0">
                  <a:buNone/>
                </a:pPr>
                <a:endParaRPr lang="en-US" altLang="zh-CN" sz="2000" dirty="0"/>
              </a:p>
              <a:p>
                <a:r>
                  <a:rPr lang="en-US" altLang="zh-CN" dirty="0"/>
                  <a:t>Large # of large flows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Desynchronization</a:t>
                </a:r>
              </a:p>
              <a:p>
                <a:pPr lvl="1"/>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𝑅𝑇𝑇</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𝑁</m:t>
                        </m:r>
                      </m:e>
                    </m:rad>
                  </m:oMath>
                </a14:m>
                <a:endParaRPr lang="en-US" altLang="zh-CN" dirty="0"/>
              </a:p>
              <a:p>
                <a:pPr lvl="1"/>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457200" lvl="1"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pPr/>
              <a:t>118</a:t>
            </a:fld>
            <a:endParaRPr lang="zh-CN" altLang="en-US" dirty="0"/>
          </a:p>
        </p:txBody>
      </p:sp>
    </p:spTree>
    <p:extLst>
      <p:ext uri="{BB962C8B-B14F-4D97-AF65-F5344CB8AC3E}">
        <p14:creationId xmlns:p14="http://schemas.microsoft.com/office/powerpoint/2010/main" val="30222232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AQM in DCNs</a:t>
            </a:r>
            <a:endParaRPr lang="zh-CN" altLang="en-US" dirty="0">
              <a:solidFill>
                <a:srgbClr val="0000CC"/>
              </a:solidFill>
              <a:ea typeface="Corbel" charset="0"/>
              <a:cs typeface="Corbel"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Network characteristics </a:t>
                </a:r>
              </a:p>
              <a:p>
                <a:pPr lvl="1"/>
                <a:r>
                  <a:rPr lang="en-US" altLang="zh-CN" dirty="0"/>
                  <a:t>Small number of concurrent large flows</a:t>
                </a:r>
              </a:p>
              <a:p>
                <a:pPr lvl="1"/>
                <a:r>
                  <a:rPr lang="en-US" altLang="zh-CN" dirty="0"/>
                  <a:t>Relatively stable RTTs</a:t>
                </a:r>
              </a:p>
              <a:p>
                <a:pPr lvl="1"/>
                <a:r>
                  <a:rPr lang="en-US" altLang="zh-CN" dirty="0"/>
                  <a:t>Know transports at the end host</a:t>
                </a:r>
              </a:p>
              <a:p>
                <a:pPr marL="457200" lvl="1" indent="0">
                  <a:buNone/>
                </a:pPr>
                <a:endParaRPr lang="en-US" altLang="zh-CN" dirty="0"/>
              </a:p>
              <a:p>
                <a:r>
                  <a:rPr lang="en-US" altLang="zh-CN" dirty="0"/>
                  <a:t>AQM design rationale</a:t>
                </a:r>
              </a:p>
              <a:p>
                <a:pPr lvl="1"/>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𝑅𝑇𝑇</m:t>
                    </m:r>
                    <m:r>
                      <a:rPr lang="en-US" altLang="zh-CN" i="1">
                        <a:latin typeface="Cambria Math" panose="02040503050406030204" pitchFamily="18" charset="0"/>
                      </a:rPr>
                      <m:t>×</m:t>
                    </m:r>
                    <m:r>
                      <a:rPr lang="en-US" altLang="zh-CN" i="1">
                        <a:latin typeface="Cambria Math" panose="02040503050406030204" pitchFamily="18" charset="0"/>
                      </a:rPr>
                      <m:t>𝜆</m:t>
                    </m:r>
                  </m:oMath>
                </a14:m>
                <a:r>
                  <a:rPr lang="en-US" altLang="zh-CN" dirty="0"/>
                  <a:t> is a static value </a:t>
                </a:r>
              </a:p>
              <a:p>
                <a:pPr lvl="1"/>
                <a:r>
                  <a:rPr lang="en-US" altLang="zh-CN" dirty="0"/>
                  <a:t>Instantaneous ECN marking</a:t>
                </a:r>
              </a:p>
              <a:p>
                <a:pPr lvl="1"/>
                <a:endParaRPr lang="en-US" altLang="zh-CN" dirty="0"/>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pPr/>
              <a:t>119</a:t>
            </a:fld>
            <a:endParaRPr lang="zh-CN" altLang="en-US" dirty="0"/>
          </a:p>
        </p:txBody>
      </p:sp>
    </p:spTree>
    <p:extLst>
      <p:ext uri="{BB962C8B-B14F-4D97-AF65-F5344CB8AC3E}">
        <p14:creationId xmlns:p14="http://schemas.microsoft.com/office/powerpoint/2010/main" val="1108542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12</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3" name="文本框 2"/>
          <p:cNvSpPr txBox="1"/>
          <p:nvPr/>
        </p:nvSpPr>
        <p:spPr>
          <a:xfrm>
            <a:off x="457200" y="4615352"/>
            <a:ext cx="3970784" cy="1368152"/>
          </a:xfrm>
          <a:prstGeom prst="rect">
            <a:avLst/>
          </a:prstGeom>
          <a:noFill/>
          <a:ln w="38100">
            <a:solidFill>
              <a:srgbClr val="FF0000"/>
            </a:solidFill>
            <a:prstDash val="sysDash"/>
          </a:ln>
        </p:spPr>
        <p:txBody>
          <a:bodyPr wrap="square" rtlCol="0">
            <a:spAutoFit/>
          </a:bodyPr>
          <a:lstStyle/>
          <a:p>
            <a:endParaRPr lang="zh-CN" altLang="en-US" dirty="0"/>
          </a:p>
        </p:txBody>
      </p:sp>
      <p:sp>
        <p:nvSpPr>
          <p:cNvPr id="20" name="文本框 19"/>
          <p:cNvSpPr txBox="1"/>
          <p:nvPr/>
        </p:nvSpPr>
        <p:spPr>
          <a:xfrm>
            <a:off x="4830296" y="4725144"/>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PIAS</a:t>
            </a:r>
            <a:r>
              <a:rPr lang="en-US" altLang="zh-CN" sz="2800" dirty="0"/>
              <a:t>: minimize flow completion time without prior knowledge </a:t>
            </a:r>
            <a:endParaRPr lang="zh-CN" altLang="en-US" sz="2800" dirty="0"/>
          </a:p>
        </p:txBody>
      </p:sp>
      <p:sp>
        <p:nvSpPr>
          <p:cNvPr id="17" name="标题 2"/>
          <p:cNvSpPr>
            <a:spLocks noGrp="1"/>
          </p:cNvSpPr>
          <p:nvPr>
            <p:ph type="title"/>
          </p:nvPr>
        </p:nvSpPr>
        <p:spPr/>
        <p:txBody>
          <a:bodyPr/>
          <a:lstStyle/>
          <a:p>
            <a:r>
              <a:rPr lang="en-US" altLang="zh-CN" dirty="0">
                <a:solidFill>
                  <a:srgbClr val="0000CC"/>
                </a:solidFill>
                <a:cs typeface="Times New Roman" panose="02020603050405020304" pitchFamily="18" charset="0"/>
              </a:rPr>
              <a:t> Thesis Components</a:t>
            </a:r>
            <a:endParaRPr lang="zh-CN" altLang="en-US" dirty="0"/>
          </a:p>
        </p:txBody>
      </p:sp>
    </p:spTree>
    <p:extLst>
      <p:ext uri="{BB962C8B-B14F-4D97-AF65-F5344CB8AC3E}">
        <p14:creationId xmlns:p14="http://schemas.microsoft.com/office/powerpoint/2010/main" val="8094098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AQM in Internet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Internet</a:t>
                </a:r>
              </a:p>
              <a:p>
                <a:pPr lvl="1"/>
                <a:r>
                  <a:rPr lang="en-US" altLang="zh-CN" dirty="0"/>
                  <a:t>Large number of concurrent large flows</a:t>
                </a:r>
              </a:p>
              <a:p>
                <a:pPr lvl="1"/>
                <a:r>
                  <a:rPr lang="en-US" altLang="zh-CN" dirty="0"/>
                  <a:t>Varying RTTs</a:t>
                </a:r>
              </a:p>
              <a:p>
                <a:pPr lvl="1"/>
                <a:r>
                  <a:rPr lang="en-US" altLang="zh-CN" dirty="0"/>
                  <a:t>Unknown transport protocols</a:t>
                </a:r>
              </a:p>
              <a:p>
                <a:pPr marL="457200" lvl="1" indent="0">
                  <a:buNone/>
                </a:pPr>
                <a:endParaRPr lang="en-US" altLang="zh-CN" dirty="0"/>
              </a:p>
              <a:p>
                <a:r>
                  <a:rPr lang="en-US" altLang="zh-CN" dirty="0"/>
                  <a:t>AQM design rationale</a:t>
                </a:r>
              </a:p>
              <a:p>
                <a:pPr lvl="1"/>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𝑅𝑇𝑇</m:t>
                    </m:r>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𝑁</m:t>
                        </m:r>
                      </m:e>
                    </m:rad>
                  </m:oMath>
                </a14:m>
                <a:r>
                  <a:rPr lang="en-US" altLang="zh-CN" dirty="0"/>
                  <a:t> dynamically changes</a:t>
                </a:r>
              </a:p>
              <a:p>
                <a:pPr lvl="1"/>
                <a:r>
                  <a:rPr lang="en-US" altLang="zh-CN" dirty="0"/>
                  <a:t>Track the </a:t>
                </a:r>
                <a:r>
                  <a:rPr lang="en-US" altLang="zh-CN" dirty="0">
                    <a:solidFill>
                      <a:srgbClr val="0000CC"/>
                    </a:solidFill>
                  </a:rPr>
                  <a:t>persistent</a:t>
                </a:r>
                <a:r>
                  <a:rPr lang="en-US" altLang="zh-CN" dirty="0"/>
                  <a:t> congestion state</a:t>
                </a:r>
              </a:p>
              <a:p>
                <a:pPr lvl="2"/>
                <a:endParaRPr lang="en-US" altLang="zh-CN" dirty="0"/>
              </a:p>
              <a:p>
                <a:endParaRPr lang="en-US" altLang="zh-CN" dirty="0"/>
              </a:p>
              <a:p>
                <a:pPr marL="457200" lvl="1" indent="0">
                  <a:buNone/>
                </a:pPr>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pPr/>
              <a:t>120</a:t>
            </a:fld>
            <a:endParaRPr lang="zh-CN" altLang="en-US" dirty="0"/>
          </a:p>
        </p:txBody>
      </p:sp>
    </p:spTree>
    <p:extLst>
      <p:ext uri="{BB962C8B-B14F-4D97-AF65-F5344CB8AC3E}">
        <p14:creationId xmlns:p14="http://schemas.microsoft.com/office/powerpoint/2010/main" val="10762722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Model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925144"/>
              </a:xfrm>
            </p:spPr>
            <p:txBody>
              <a:bodyPr>
                <a:normAutofit lnSpcReduction="10000"/>
              </a:bodyPr>
              <a:lstStyle/>
              <a:p>
                <a:r>
                  <a:rPr lang="en-US" altLang="zh-CN" dirty="0"/>
                  <a:t>Shared buffer size: </a:t>
                </a:r>
                <a14:m>
                  <m:oMath xmlns:m="http://schemas.openxmlformats.org/officeDocument/2006/math">
                    <m:r>
                      <a:rPr lang="en-US" altLang="zh-CN" b="0" i="1" smtClean="0">
                        <a:solidFill>
                          <a:srgbClr val="0000CC"/>
                        </a:solidFill>
                        <a:latin typeface="Cambria Math" panose="02040503050406030204" pitchFamily="18" charset="0"/>
                      </a:rPr>
                      <m:t>𝐵</m:t>
                    </m:r>
                  </m:oMath>
                </a14:m>
                <a:endParaRPr lang="en-US" altLang="zh-CN" dirty="0">
                  <a:solidFill>
                    <a:srgbClr val="0000CC"/>
                  </a:solidFill>
                </a:endParaRPr>
              </a:p>
              <a:p>
                <a:pPr marL="0" indent="0">
                  <a:buNone/>
                </a:pPr>
                <a:endParaRPr lang="en-US" altLang="zh-CN" sz="1600" dirty="0">
                  <a:solidFill>
                    <a:srgbClr val="0000CC"/>
                  </a:solidFill>
                </a:endParaRPr>
              </a:p>
              <a:p>
                <a:r>
                  <a:rPr lang="en-US" altLang="zh-CN" dirty="0"/>
                  <a:t>Queue length of queue (port) </a:t>
                </a:r>
                <a14:m>
                  <m:oMath xmlns:m="http://schemas.openxmlformats.org/officeDocument/2006/math">
                    <m:r>
                      <a:rPr lang="en-US" altLang="zh-CN" i="1" dirty="0">
                        <a:latin typeface="Cambria Math" panose="02040503050406030204" pitchFamily="18" charset="0"/>
                      </a:rPr>
                      <m:t>𝑖</m:t>
                    </m:r>
                  </m:oMath>
                </a14:m>
                <a:r>
                  <a:rPr lang="en-US" altLang="zh-CN" dirty="0"/>
                  <a:t>: </a:t>
                </a:r>
                <a14:m>
                  <m:oMath xmlns:m="http://schemas.openxmlformats.org/officeDocument/2006/math">
                    <m:sSub>
                      <m:sSubPr>
                        <m:ctrlPr>
                          <a:rPr lang="en-US"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𝑄</m:t>
                        </m:r>
                      </m:e>
                      <m:sub>
                        <m:r>
                          <a:rPr lang="en-US" altLang="zh-CN" i="1">
                            <a:solidFill>
                              <a:srgbClr val="0000CC"/>
                            </a:solidFill>
                            <a:latin typeface="Cambria Math" panose="02040503050406030204" pitchFamily="18" charset="0"/>
                          </a:rPr>
                          <m:t>𝑖</m:t>
                        </m:r>
                      </m:sub>
                    </m:sSub>
                  </m:oMath>
                </a14:m>
                <a:endParaRPr lang="en-US" altLang="zh-CN" dirty="0"/>
              </a:p>
              <a:p>
                <a:pPr marL="0" indent="0">
                  <a:buNone/>
                </a:pPr>
                <a:endParaRPr lang="en-US" altLang="zh-CN" sz="1600" dirty="0"/>
              </a:p>
              <a:p>
                <a:r>
                  <a:rPr lang="en-US" altLang="zh-CN" dirty="0"/>
                  <a:t>Queue length threshold of queue (port) </a:t>
                </a:r>
                <a14:m>
                  <m:oMath xmlns:m="http://schemas.openxmlformats.org/officeDocument/2006/math">
                    <m:r>
                      <a:rPr lang="en-US" altLang="zh-CN" i="1" dirty="0">
                        <a:latin typeface="Cambria Math" panose="02040503050406030204" pitchFamily="18" charset="0"/>
                      </a:rPr>
                      <m:t>𝑖</m:t>
                    </m:r>
                  </m:oMath>
                </a14:m>
                <a:r>
                  <a:rPr lang="en-US" altLang="zh-CN" dirty="0"/>
                  <a:t>:  </a:t>
                </a:r>
                <a14:m>
                  <m:oMath xmlns:m="http://schemas.openxmlformats.org/officeDocument/2006/math">
                    <m:sSub>
                      <m:sSubPr>
                        <m:ctrlPr>
                          <a:rPr lang="en-US"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oMath>
                </a14:m>
                <a:endParaRPr lang="en-US" altLang="zh-CN" dirty="0"/>
              </a:p>
              <a:p>
                <a:pPr lvl="1"/>
                <a:r>
                  <a:rPr lang="en-US" altLang="zh-CN" dirty="0"/>
                  <a:t>Packets get dropped if </a:t>
                </a:r>
                <a14:m>
                  <m:oMath xmlns:m="http://schemas.openxmlformats.org/officeDocument/2006/math">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𝑄</m:t>
                        </m:r>
                      </m:e>
                      <m:sub>
                        <m:r>
                          <a:rPr lang="en-US" altLang="zh-CN" i="1">
                            <a:solidFill>
                              <a:srgbClr val="0000CC"/>
                            </a:solidFill>
                            <a:latin typeface="Cambria Math" panose="02040503050406030204" pitchFamily="18" charset="0"/>
                          </a:rPr>
                          <m:t>𝑖</m:t>
                        </m:r>
                      </m:sub>
                    </m:sSub>
                    <m:r>
                      <a:rPr lang="en-US" altLang="zh-CN" i="1">
                        <a:solidFill>
                          <a:srgbClr val="0000CC"/>
                        </a:solidFill>
                        <a:latin typeface="Cambria Math" panose="02040503050406030204" pitchFamily="18" charset="0"/>
                      </a:rPr>
                      <m:t>&gt;</m:t>
                    </m:r>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1" smtClean="0">
                        <a:solidFill>
                          <a:srgbClr val="0000CC"/>
                        </a:solidFill>
                        <a:latin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nary>
                      <m:naryPr>
                        <m:chr m:val="∑"/>
                        <m:subHide m:val="on"/>
                        <m:supHide m:val="on"/>
                        <m:ctrlPr>
                          <a:rPr lang="en-US" altLang="zh-CN" i="1">
                            <a:latin typeface="Cambria Math" panose="02040503050406030204" pitchFamily="18" charset="0"/>
                            <a:ea typeface="Cambria Math" panose="02040503050406030204" pitchFamily="18" charset="0"/>
                          </a:rPr>
                        </m:ctrlPr>
                      </m:naryPr>
                      <m:sub/>
                      <m:sup/>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𝑄</m:t>
                            </m:r>
                          </m:e>
                          <m:sub>
                            <m:r>
                              <a:rPr lang="en-US" altLang="zh-CN" i="1">
                                <a:latin typeface="Cambria Math" panose="02040503050406030204" pitchFamily="18" charset="0"/>
                                <a:ea typeface="Cambria Math" panose="02040503050406030204" pitchFamily="18" charset="0"/>
                              </a:rPr>
                              <m:t>𝑖</m:t>
                            </m:r>
                          </m:sub>
                        </m:sSub>
                      </m:e>
                    </m:nary>
                    <m:r>
                      <a:rPr lang="en-US" altLang="zh-CN" i="1">
                        <a:latin typeface="Cambria Math" panose="02040503050406030204" pitchFamily="18" charset="0"/>
                        <a:ea typeface="Cambria Math" panose="02040503050406030204" pitchFamily="18" charset="0"/>
                      </a:rPr>
                      <m:t>)</m:t>
                    </m:r>
                  </m:oMath>
                </a14:m>
                <a:endParaRPr lang="en-US" altLang="zh-CN" dirty="0"/>
              </a:p>
              <a:p>
                <a:pPr marL="457200" lvl="1" indent="0">
                  <a:buNone/>
                </a:pPr>
                <a:endParaRPr lang="en-US" altLang="zh-CN" sz="1600" dirty="0"/>
              </a:p>
              <a:p>
                <a:r>
                  <a:rPr lang="en-US" altLang="zh-CN" dirty="0"/>
                  <a:t>Per-queue required buffer: </a:t>
                </a:r>
                <a14:m>
                  <m:oMath xmlns:m="http://schemas.openxmlformats.org/officeDocument/2006/math">
                    <m:sSub>
                      <m:sSubPr>
                        <m:ctrlPr>
                          <a:rPr lang="en-US" altLang="zh-CN" i="1">
                            <a:solidFill>
                              <a:srgbClr val="0000CC"/>
                            </a:solidFill>
                            <a:latin typeface="Cambria Math" panose="02040503050406030204" pitchFamily="18" charset="0"/>
                          </a:rPr>
                        </m:ctrlPr>
                      </m:sSubPr>
                      <m:e>
                        <m:r>
                          <a:rPr lang="en-US" altLang="zh-CN" b="0" i="1" smtClean="0">
                            <a:solidFill>
                              <a:srgbClr val="0000CC"/>
                            </a:solidFill>
                            <a:latin typeface="Cambria Math" panose="02040503050406030204" pitchFamily="18" charset="0"/>
                          </a:rPr>
                          <m:t>𝐵</m:t>
                        </m:r>
                      </m:e>
                      <m:sub>
                        <m:r>
                          <a:rPr lang="en-US" altLang="zh-CN" b="0" i="1" smtClean="0">
                            <a:solidFill>
                              <a:srgbClr val="0000CC"/>
                            </a:solidFill>
                            <a:latin typeface="Cambria Math" panose="02040503050406030204" pitchFamily="18" charset="0"/>
                          </a:rPr>
                          <m:t>𝑅</m:t>
                        </m:r>
                      </m:sub>
                    </m:sSub>
                  </m:oMath>
                </a14:m>
                <a:r>
                  <a:rPr lang="en-US" altLang="zh-CN" dirty="0"/>
                  <a:t>  </a:t>
                </a:r>
              </a:p>
              <a:p>
                <a:pPr lvl="1"/>
                <a:r>
                  <a:rPr lang="en-US" altLang="zh-CN" dirty="0"/>
                  <a:t>For 100% throughput and low packet rate</a:t>
                </a:r>
              </a:p>
              <a:p>
                <a:pPr lvl="1"/>
                <a14:m>
                  <m:oMath xmlns:m="http://schemas.openxmlformats.org/officeDocument/2006/math">
                    <m:sSub>
                      <m:sSubPr>
                        <m:ctrlPr>
                          <a:rPr lang="en-US" altLang="zh-CN" i="1" smtClean="0">
                            <a:solidFill>
                              <a:srgbClr val="0000CC"/>
                            </a:solidFill>
                            <a:latin typeface="Cambria Math" panose="02040503050406030204" pitchFamily="18" charset="0"/>
                          </a:rPr>
                        </m:ctrlPr>
                      </m:sSubPr>
                      <m:e>
                        <m:r>
                          <a:rPr lang="en-US" altLang="zh-CN" b="0" i="1" smtClean="0">
                            <a:solidFill>
                              <a:srgbClr val="0000CC"/>
                            </a:solidFill>
                            <a:latin typeface="Cambria Math" panose="02040503050406030204" pitchFamily="18" charset="0"/>
                          </a:rPr>
                          <m:t>𝐵</m:t>
                        </m:r>
                      </m:e>
                      <m:sub>
                        <m:r>
                          <a:rPr lang="en-US" altLang="zh-CN" b="0" i="1" smtClean="0">
                            <a:solidFill>
                              <a:srgbClr val="0000CC"/>
                            </a:solidFill>
                            <a:latin typeface="Cambria Math" panose="02040503050406030204" pitchFamily="18" charset="0"/>
                          </a:rPr>
                          <m:t>𝑅</m:t>
                        </m:r>
                      </m:sub>
                    </m:sSub>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𝐶</m:t>
                    </m:r>
                    <m:r>
                      <a:rPr lang="en-US" altLang="zh-CN" b="0" i="1" smtClean="0">
                        <a:solidFill>
                          <a:srgbClr val="0000CC"/>
                        </a:solidFill>
                        <a:latin typeface="Cambria Math" panose="02040503050406030204" pitchFamily="18" charset="0"/>
                      </a:rPr>
                      <m:t>×</m:t>
                    </m:r>
                    <m:r>
                      <a:rPr lang="en-US" altLang="zh-CN" b="0" i="1" smtClean="0">
                        <a:solidFill>
                          <a:srgbClr val="0000CC"/>
                        </a:solidFill>
                        <a:latin typeface="Cambria Math" panose="02040503050406030204" pitchFamily="18" charset="0"/>
                      </a:rPr>
                      <m:t>𝑅𝑇𝑇</m:t>
                    </m:r>
                    <m:r>
                      <a:rPr lang="en-US" altLang="zh-CN" b="0" i="1" smtClean="0">
                        <a:solidFill>
                          <a:srgbClr val="0000CC"/>
                        </a:solidFill>
                        <a:latin typeface="Cambria Math" panose="02040503050406030204" pitchFamily="18" charset="0"/>
                      </a:rPr>
                      <m:t>×(1+</m:t>
                    </m:r>
                    <m:r>
                      <a:rPr lang="en-US" altLang="zh-CN" b="0" i="1" smtClean="0">
                        <a:solidFill>
                          <a:srgbClr val="0000CC"/>
                        </a:solidFill>
                        <a:latin typeface="Cambria Math" panose="02040503050406030204" pitchFamily="18" charset="0"/>
                      </a:rPr>
                      <m:t>𝜆</m:t>
                    </m:r>
                    <m:r>
                      <a:rPr lang="en-US" altLang="zh-CN" b="0" i="1" smtClean="0">
                        <a:solidFill>
                          <a:srgbClr val="0000CC"/>
                        </a:solidFill>
                        <a:latin typeface="Cambria Math" panose="02040503050406030204" pitchFamily="18" charset="0"/>
                      </a:rPr>
                      <m:t>)</m:t>
                    </m:r>
                  </m:oMath>
                </a14:m>
                <a:endParaRPr lang="en-US" altLang="zh-CN" dirty="0"/>
              </a:p>
              <a:p>
                <a:pPr lvl="1"/>
                <a:endParaRPr lang="en-US" altLang="zh-CN" dirty="0"/>
              </a:p>
              <a:p>
                <a:pPr lvl="1"/>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925144"/>
              </a:xfrm>
              <a:blipFill>
                <a:blip r:embed="rId2"/>
                <a:stretch>
                  <a:fillRect l="-1704" t="-247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121</a:t>
            </a:fld>
            <a:endParaRPr lang="zh-CN" altLang="en-US" dirty="0"/>
          </a:p>
        </p:txBody>
      </p:sp>
    </p:spTree>
    <p:extLst>
      <p:ext uri="{BB962C8B-B14F-4D97-AF65-F5344CB8AC3E}">
        <p14:creationId xmlns:p14="http://schemas.microsoft.com/office/powerpoint/2010/main" val="8226481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BCC Model</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Property of </a:t>
                </a:r>
                <a14:m>
                  <m:oMath xmlns:m="http://schemas.openxmlformats.org/officeDocument/2006/math">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oMath>
                </a14:m>
                <a:endParaRPr lang="en-US" altLang="zh-CN" dirty="0"/>
              </a:p>
              <a:p>
                <a:pPr lvl="1"/>
                <a:r>
                  <a:rPr lang="en-US" altLang="zh-CN" dirty="0"/>
                  <a:t># of active queues: </a:t>
                </a:r>
                <a14:m>
                  <m:oMath xmlns:m="http://schemas.openxmlformats.org/officeDocument/2006/math">
                    <m:r>
                      <a:rPr lang="en-US" altLang="zh-CN" i="1" dirty="0">
                        <a:solidFill>
                          <a:srgbClr val="0000CC"/>
                        </a:solidFill>
                        <a:latin typeface="Cambria Math" panose="02040503050406030204" pitchFamily="18" charset="0"/>
                      </a:rPr>
                      <m:t>𝑀</m:t>
                    </m:r>
                  </m:oMath>
                </a14:m>
                <a:endParaRPr lang="en-US" altLang="zh-CN" dirty="0">
                  <a:solidFill>
                    <a:srgbClr val="0000CC"/>
                  </a:solidFill>
                </a:endParaRPr>
              </a:p>
              <a:p>
                <a:pPr lvl="1"/>
                <a14:m>
                  <m:oMath xmlns:m="http://schemas.openxmlformats.org/officeDocument/2006/math">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r>
                      <a:rPr lang="en-US" altLang="zh-CN">
                        <a:solidFill>
                          <a:srgbClr val="0000CC"/>
                        </a:solidFill>
                        <a:latin typeface="Cambria Math" panose="02040503050406030204" pitchFamily="18" charset="0"/>
                      </a:rPr>
                      <m:t>=</m:t>
                    </m:r>
                    <m:f>
                      <m:fPr>
                        <m:type m:val="lin"/>
                        <m:ctrlPr>
                          <a:rPr lang="en-US" altLang="zh-CN" i="1">
                            <a:solidFill>
                              <a:srgbClr val="0000CC"/>
                            </a:solidFill>
                            <a:latin typeface="Cambria Math" panose="02040503050406030204" pitchFamily="18" charset="0"/>
                          </a:rPr>
                        </m:ctrlPr>
                      </m:fPr>
                      <m:num>
                        <m:r>
                          <a:rPr lang="en-US" altLang="zh-CN" i="1">
                            <a:solidFill>
                              <a:srgbClr val="0000CC"/>
                            </a:solidFill>
                            <a:latin typeface="Cambria Math" panose="02040503050406030204" pitchFamily="18" charset="0"/>
                          </a:rPr>
                          <m:t>𝐵</m:t>
                        </m:r>
                        <m:r>
                          <a:rPr lang="en-US" altLang="zh-CN" i="1">
                            <a:solidFill>
                              <a:srgbClr val="0000CC"/>
                            </a:solidFill>
                            <a:latin typeface="Cambria Math" panose="02040503050406030204" pitchFamily="18" charset="0"/>
                          </a:rPr>
                          <m:t>×</m:t>
                        </m:r>
                        <m:r>
                          <a:rPr lang="en-US" altLang="zh-CN" i="1">
                            <a:solidFill>
                              <a:srgbClr val="0000CC"/>
                            </a:solidFill>
                            <a:latin typeface="Cambria Math" panose="02040503050406030204" pitchFamily="18" charset="0"/>
                          </a:rPr>
                          <m:t>𝛼</m:t>
                        </m:r>
                      </m:num>
                      <m:den>
                        <m:r>
                          <a:rPr lang="en-US" altLang="zh-CN" i="1">
                            <a:solidFill>
                              <a:srgbClr val="0000CC"/>
                            </a:solidFill>
                            <a:latin typeface="Cambria Math" panose="02040503050406030204" pitchFamily="18" charset="0"/>
                          </a:rPr>
                          <m:t>(1+</m:t>
                        </m:r>
                        <m:r>
                          <a:rPr lang="en-US" altLang="zh-CN" i="1">
                            <a:solidFill>
                              <a:srgbClr val="0000CC"/>
                            </a:solidFill>
                            <a:latin typeface="Cambria Math" panose="02040503050406030204" pitchFamily="18" charset="0"/>
                          </a:rPr>
                          <m:t>𝑀</m:t>
                        </m:r>
                        <m:r>
                          <a:rPr lang="en-US" altLang="zh-CN" i="1">
                            <a:solidFill>
                              <a:srgbClr val="0000CC"/>
                            </a:solidFill>
                            <a:latin typeface="Cambria Math" panose="02040503050406030204" pitchFamily="18" charset="0"/>
                          </a:rPr>
                          <m:t>×</m:t>
                        </m:r>
                        <m:r>
                          <a:rPr lang="en-US" altLang="zh-CN" i="1">
                            <a:solidFill>
                              <a:srgbClr val="0000CC"/>
                            </a:solidFill>
                            <a:latin typeface="Cambria Math" panose="02040503050406030204" pitchFamily="18" charset="0"/>
                          </a:rPr>
                          <m:t>𝛼</m:t>
                        </m:r>
                        <m:r>
                          <a:rPr lang="en-US" altLang="zh-CN" i="1">
                            <a:solidFill>
                              <a:srgbClr val="0000CC"/>
                            </a:solidFill>
                            <a:latin typeface="Cambria Math" panose="02040503050406030204" pitchFamily="18" charset="0"/>
                          </a:rPr>
                          <m:t>)</m:t>
                        </m:r>
                      </m:den>
                    </m:f>
                  </m:oMath>
                </a14:m>
                <a:endParaRPr lang="en-US" altLang="zh-CN" dirty="0"/>
              </a:p>
              <a:p>
                <a:pPr lvl="1"/>
                <a:r>
                  <a:rPr lang="en-US" altLang="zh-CN" dirty="0"/>
                  <a:t>Larger </a:t>
                </a:r>
                <a14:m>
                  <m:oMath xmlns:m="http://schemas.openxmlformats.org/officeDocument/2006/math">
                    <m:r>
                      <a:rPr lang="en-US" altLang="zh-CN" i="1" dirty="0">
                        <a:solidFill>
                          <a:srgbClr val="0000CC"/>
                        </a:solidFill>
                        <a:latin typeface="Cambria Math" panose="02040503050406030204" pitchFamily="18" charset="0"/>
                      </a:rPr>
                      <m:t>𝑀</m:t>
                    </m:r>
                  </m:oMath>
                </a14:m>
                <a:r>
                  <a:rPr lang="en-US" altLang="zh-CN" dirty="0"/>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Smaller </a:t>
                </a:r>
                <a14:m>
                  <m:oMath xmlns:m="http://schemas.openxmlformats.org/officeDocument/2006/math">
                    <m:sSub>
                      <m:sSubPr>
                        <m:ctrlPr>
                          <a:rPr lang="en-US" altLang="zh-CN" i="1">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oMath>
                </a14:m>
                <a:endParaRPr lang="en-US" altLang="zh-CN" dirty="0"/>
              </a:p>
              <a:p>
                <a:pPr marL="457200" lvl="1" indent="0">
                  <a:buNone/>
                </a:pPr>
                <a:endParaRPr lang="en-US" altLang="zh-CN" sz="1600" dirty="0"/>
              </a:p>
              <a:p>
                <a:r>
                  <a:rPr lang="en-US" altLang="zh-CN" dirty="0"/>
                  <a:t>When </a:t>
                </a:r>
                <a14:m>
                  <m:oMath xmlns:m="http://schemas.openxmlformats.org/officeDocument/2006/math">
                    <m:sSub>
                      <m:sSubPr>
                        <m:ctrlPr>
                          <a:rPr lang="en-US"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r>
                      <a:rPr lang="en-US" altLang="zh-CN" i="1">
                        <a:solidFill>
                          <a:srgbClr val="0000CC"/>
                        </a:solidFill>
                        <a:latin typeface="Cambria Math" panose="02040503050406030204" pitchFamily="18" charset="0"/>
                        <a:ea typeface="Cambria Math" panose="02040503050406030204" pitchFamily="18" charset="0"/>
                      </a:rPr>
                      <m:t>&lt;</m:t>
                    </m:r>
                    <m:sSub>
                      <m:sSubPr>
                        <m:ctrlPr>
                          <a:rPr lang="en-US" altLang="zh-CN" i="1">
                            <a:solidFill>
                              <a:srgbClr val="0000CC"/>
                            </a:solidFill>
                            <a:latin typeface="Cambria Math" panose="02040503050406030204" pitchFamily="18" charset="0"/>
                            <a:ea typeface="Cambria Math" panose="02040503050406030204" pitchFamily="18" charset="0"/>
                          </a:rPr>
                        </m:ctrlPr>
                      </m:sSubPr>
                      <m:e>
                        <m:r>
                          <a:rPr lang="en-US" altLang="zh-CN" i="1">
                            <a:solidFill>
                              <a:srgbClr val="0000CC"/>
                            </a:solidFill>
                            <a:latin typeface="Cambria Math" panose="02040503050406030204" pitchFamily="18" charset="0"/>
                            <a:ea typeface="Cambria Math" panose="02040503050406030204" pitchFamily="18" charset="0"/>
                          </a:rPr>
                          <m:t>𝐵</m:t>
                        </m:r>
                      </m:e>
                      <m:sub>
                        <m:r>
                          <a:rPr lang="en-US" altLang="zh-CN" i="1">
                            <a:solidFill>
                              <a:srgbClr val="0000CC"/>
                            </a:solidFill>
                            <a:latin typeface="Cambria Math" panose="02040503050406030204" pitchFamily="18" charset="0"/>
                            <a:ea typeface="Cambria Math" panose="02040503050406030204" pitchFamily="18" charset="0"/>
                          </a:rPr>
                          <m:t>𝑅</m:t>
                        </m:r>
                      </m:sub>
                    </m:sSub>
                  </m:oMath>
                </a14:m>
                <a:r>
                  <a:rPr lang="en-US" altLang="zh-CN" dirty="0"/>
                  <a:t>, no enough buffer</a:t>
                </a:r>
              </a:p>
              <a:p>
                <a:pPr lvl="1"/>
                <a14:m>
                  <m:oMath xmlns:m="http://schemas.openxmlformats.org/officeDocument/2006/math">
                    <m:sSub>
                      <m:sSubPr>
                        <m:ctrlPr>
                          <a:rPr lang="en-US" altLang="zh-CN" i="1" smtClean="0">
                            <a:solidFill>
                              <a:srgbClr val="0000CC"/>
                            </a:solidFill>
                            <a:latin typeface="Cambria Math" panose="02040503050406030204" pitchFamily="18" charset="0"/>
                          </a:rPr>
                        </m:ctrlPr>
                      </m:sSubPr>
                      <m:e>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𝑖</m:t>
                        </m:r>
                      </m:sub>
                    </m:sSub>
                    <m:r>
                      <a:rPr lang="en-US" altLang="zh-CN" i="1">
                        <a:solidFill>
                          <a:srgbClr val="0000CC"/>
                        </a:solidFill>
                        <a:latin typeface="Cambria Math" panose="02040503050406030204" pitchFamily="18" charset="0"/>
                      </a:rPr>
                      <m:t>=</m:t>
                    </m:r>
                    <m:sSub>
                      <m:sSubPr>
                        <m:ctrlPr>
                          <a:rPr lang="en-US" altLang="zh-CN" i="1">
                            <a:solidFill>
                              <a:srgbClr val="0000CC"/>
                            </a:solidFill>
                            <a:latin typeface="Cambria Math" panose="02040503050406030204" pitchFamily="18" charset="0"/>
                          </a:rPr>
                        </m:ctrlPr>
                      </m:sSubPr>
                      <m:e>
                        <m:r>
                          <a:rPr lang="zh-CN" altLang="en-US" i="1">
                            <a:solidFill>
                              <a:srgbClr val="0000CC"/>
                            </a:solidFill>
                            <a:latin typeface="Cambria Math" panose="02040503050406030204" pitchFamily="18" charset="0"/>
                          </a:rPr>
                          <m:t>𝛼</m:t>
                        </m:r>
                      </m:e>
                      <m:sub>
                        <m:r>
                          <a:rPr lang="en-US" altLang="zh-CN" i="1">
                            <a:solidFill>
                              <a:srgbClr val="0000CC"/>
                            </a:solidFill>
                            <a:latin typeface="Cambria Math" panose="02040503050406030204" pitchFamily="18" charset="0"/>
                          </a:rPr>
                          <m:t>𝑖</m:t>
                        </m:r>
                      </m:sub>
                    </m:sSub>
                    <m:r>
                      <a:rPr lang="en-US" altLang="zh-CN" i="1">
                        <a:solidFill>
                          <a:srgbClr val="0000CC"/>
                        </a:solidFill>
                        <a:latin typeface="Cambria Math" panose="02040503050406030204" pitchFamily="18" charset="0"/>
                        <a:ea typeface="Cambria Math" panose="02040503050406030204" pitchFamily="18" charset="0"/>
                      </a:rPr>
                      <m:t>×</m:t>
                    </m:r>
                    <m:d>
                      <m:dPr>
                        <m:ctrlPr>
                          <a:rPr lang="en-US" altLang="zh-CN" i="1">
                            <a:solidFill>
                              <a:srgbClr val="0000CC"/>
                            </a:solidFill>
                            <a:latin typeface="Cambria Math" panose="02040503050406030204" pitchFamily="18" charset="0"/>
                            <a:ea typeface="Cambria Math" panose="02040503050406030204" pitchFamily="18" charset="0"/>
                          </a:rPr>
                        </m:ctrlPr>
                      </m:dPr>
                      <m:e>
                        <m:r>
                          <a:rPr lang="en-US" altLang="zh-CN" i="1">
                            <a:solidFill>
                              <a:srgbClr val="0000CC"/>
                            </a:solidFill>
                            <a:latin typeface="Cambria Math" panose="02040503050406030204" pitchFamily="18" charset="0"/>
                            <a:ea typeface="Cambria Math" panose="02040503050406030204" pitchFamily="18" charset="0"/>
                          </a:rPr>
                          <m:t>𝐵</m:t>
                        </m:r>
                        <m:r>
                          <a:rPr lang="en-US" altLang="zh-CN" i="1">
                            <a:solidFill>
                              <a:srgbClr val="0000CC"/>
                            </a:solidFill>
                            <a:latin typeface="Cambria Math" panose="02040503050406030204" pitchFamily="18" charset="0"/>
                            <a:ea typeface="Cambria Math" panose="02040503050406030204" pitchFamily="18" charset="0"/>
                          </a:rPr>
                          <m:t>−</m:t>
                        </m:r>
                        <m:nary>
                          <m:naryPr>
                            <m:chr m:val="∑"/>
                            <m:subHide m:val="on"/>
                            <m:supHide m:val="on"/>
                            <m:ctrlPr>
                              <a:rPr lang="en-US" altLang="zh-CN" i="1">
                                <a:solidFill>
                                  <a:srgbClr val="0000CC"/>
                                </a:solidFill>
                                <a:latin typeface="Cambria Math" panose="02040503050406030204" pitchFamily="18" charset="0"/>
                                <a:ea typeface="Cambria Math" panose="02040503050406030204" pitchFamily="18" charset="0"/>
                              </a:rPr>
                            </m:ctrlPr>
                          </m:naryPr>
                          <m:sub/>
                          <m:sup/>
                          <m:e>
                            <m:sSub>
                              <m:sSubPr>
                                <m:ctrlPr>
                                  <a:rPr lang="en-US" altLang="zh-CN" i="1">
                                    <a:solidFill>
                                      <a:srgbClr val="0000CC"/>
                                    </a:solidFill>
                                    <a:latin typeface="Cambria Math" panose="02040503050406030204" pitchFamily="18" charset="0"/>
                                    <a:ea typeface="Cambria Math" panose="02040503050406030204" pitchFamily="18" charset="0"/>
                                  </a:rPr>
                                </m:ctrlPr>
                              </m:sSubPr>
                              <m:e>
                                <m:r>
                                  <a:rPr lang="en-US" altLang="zh-CN" i="1">
                                    <a:solidFill>
                                      <a:srgbClr val="0000CC"/>
                                    </a:solidFill>
                                    <a:latin typeface="Cambria Math" panose="02040503050406030204" pitchFamily="18" charset="0"/>
                                    <a:ea typeface="Cambria Math" panose="02040503050406030204" pitchFamily="18" charset="0"/>
                                  </a:rPr>
                                  <m:t>𝑄</m:t>
                                </m:r>
                              </m:e>
                              <m:sub>
                                <m:r>
                                  <a:rPr lang="en-US" altLang="zh-CN" i="1">
                                    <a:solidFill>
                                      <a:srgbClr val="0000CC"/>
                                    </a:solidFill>
                                    <a:latin typeface="Cambria Math" panose="02040503050406030204" pitchFamily="18" charset="0"/>
                                    <a:ea typeface="Cambria Math" panose="02040503050406030204" pitchFamily="18" charset="0"/>
                                  </a:rPr>
                                  <m:t>𝑖</m:t>
                                </m:r>
                              </m:sub>
                            </m:sSub>
                          </m:e>
                        </m:nary>
                      </m:e>
                    </m:d>
                    <m:r>
                      <a:rPr lang="en-US" altLang="zh-CN" b="0" i="1" smtClean="0">
                        <a:solidFill>
                          <a:srgbClr val="0000CC"/>
                        </a:solidFill>
                        <a:latin typeface="Cambria Math" panose="02040503050406030204" pitchFamily="18" charset="0"/>
                        <a:ea typeface="Cambria Math" panose="02040503050406030204" pitchFamily="18" charset="0"/>
                      </a:rPr>
                      <m:t>&lt;</m:t>
                    </m:r>
                    <m:sSub>
                      <m:sSubPr>
                        <m:ctrlPr>
                          <a:rPr lang="en-US" altLang="zh-CN" i="1">
                            <a:solidFill>
                              <a:srgbClr val="0000CC"/>
                            </a:solidFill>
                            <a:latin typeface="Cambria Math" panose="02040503050406030204" pitchFamily="18" charset="0"/>
                            <a:ea typeface="Cambria Math" panose="02040503050406030204" pitchFamily="18" charset="0"/>
                          </a:rPr>
                        </m:ctrlPr>
                      </m:sSubPr>
                      <m:e>
                        <m:r>
                          <a:rPr lang="en-US" altLang="zh-CN" i="1">
                            <a:solidFill>
                              <a:srgbClr val="0000CC"/>
                            </a:solidFill>
                            <a:latin typeface="Cambria Math" panose="02040503050406030204" pitchFamily="18" charset="0"/>
                            <a:ea typeface="Cambria Math" panose="02040503050406030204" pitchFamily="18" charset="0"/>
                          </a:rPr>
                          <m:t>𝐵</m:t>
                        </m:r>
                      </m:e>
                      <m:sub>
                        <m:r>
                          <a:rPr lang="en-US" altLang="zh-CN" i="1">
                            <a:solidFill>
                              <a:srgbClr val="0000CC"/>
                            </a:solidFill>
                            <a:latin typeface="Cambria Math" panose="02040503050406030204" pitchFamily="18" charset="0"/>
                            <a:ea typeface="Cambria Math" panose="02040503050406030204" pitchFamily="18" charset="0"/>
                          </a:rPr>
                          <m:t>𝑅</m:t>
                        </m:r>
                      </m:sub>
                    </m:sSub>
                  </m:oMath>
                </a14:m>
                <a:endParaRPr lang="en-US" altLang="zh-CN" dirty="0"/>
              </a:p>
              <a:p>
                <a:pPr lvl="1"/>
                <a:r>
                  <a:rPr lang="en-US" altLang="zh-CN" dirty="0"/>
                  <a:t>BCC throttles the shared buffer occupancy </a:t>
                </a:r>
              </a:p>
              <a:p>
                <a:pPr lvl="1"/>
                <a:endParaRPr lang="en-US" altLang="zh-CN" dirty="0"/>
              </a:p>
              <a:p>
                <a:pPr lvl="1"/>
                <a:endParaRPr lang="en-US" altLang="zh-CN" dirty="0"/>
              </a:p>
              <a:p>
                <a:pPr marL="457200" lvl="1" indent="0">
                  <a:buNone/>
                </a:pPr>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704" t="-161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122</a:t>
            </a:fld>
            <a:endParaRPr lang="zh-CN" altLang="en-US" dirty="0"/>
          </a:p>
        </p:txBody>
      </p:sp>
    </p:spTree>
    <p:extLst>
      <p:ext uri="{BB962C8B-B14F-4D97-AF65-F5344CB8AC3E}">
        <p14:creationId xmlns:p14="http://schemas.microsoft.com/office/powerpoint/2010/main" val="48145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13</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3" name="文本框 2"/>
          <p:cNvSpPr txBox="1"/>
          <p:nvPr/>
        </p:nvSpPr>
        <p:spPr>
          <a:xfrm>
            <a:off x="457200" y="3363957"/>
            <a:ext cx="3970784" cy="2585323"/>
          </a:xfrm>
          <a:prstGeom prst="rect">
            <a:avLst/>
          </a:prstGeom>
          <a:noFill/>
          <a:ln w="38100">
            <a:solidFill>
              <a:srgbClr val="FF0000"/>
            </a:solidFill>
            <a:prstDash val="sysDash"/>
          </a:ln>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9" name="文本框 18"/>
          <p:cNvSpPr txBox="1"/>
          <p:nvPr/>
        </p:nvSpPr>
        <p:spPr>
          <a:xfrm>
            <a:off x="4830296" y="4725144"/>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PIAS</a:t>
            </a:r>
            <a:r>
              <a:rPr lang="en-US" altLang="zh-CN" sz="2800" dirty="0"/>
              <a:t>: minimize flow completion time without prior knowledge</a:t>
            </a:r>
            <a:endParaRPr lang="zh-CN" altLang="en-US" sz="2800" dirty="0"/>
          </a:p>
        </p:txBody>
      </p:sp>
      <p:sp>
        <p:nvSpPr>
          <p:cNvPr id="16" name="文本框 15"/>
          <p:cNvSpPr txBox="1"/>
          <p:nvPr/>
        </p:nvSpPr>
        <p:spPr>
          <a:xfrm>
            <a:off x="4830296" y="3206586"/>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MQ-ECN (&amp; TCN)</a:t>
            </a:r>
            <a:r>
              <a:rPr lang="en-US" altLang="zh-CN" sz="2800" dirty="0"/>
              <a:t>: enable ECN marking over packet schedulers</a:t>
            </a:r>
            <a:endParaRPr lang="zh-CN" altLang="en-US" sz="2800" dirty="0"/>
          </a:p>
        </p:txBody>
      </p:sp>
      <p:sp>
        <p:nvSpPr>
          <p:cNvPr id="18" name="标题 2"/>
          <p:cNvSpPr>
            <a:spLocks noGrp="1"/>
          </p:cNvSpPr>
          <p:nvPr>
            <p:ph type="title"/>
          </p:nvPr>
        </p:nvSpPr>
        <p:spPr>
          <a:xfrm>
            <a:off x="457200" y="274638"/>
            <a:ext cx="8229600" cy="1143000"/>
          </a:xfrm>
        </p:spPr>
        <p:txBody>
          <a:bodyPr/>
          <a:lstStyle/>
          <a:p>
            <a:r>
              <a:rPr lang="en-US" altLang="zh-CN" dirty="0">
                <a:solidFill>
                  <a:srgbClr val="0000CC"/>
                </a:solidFill>
                <a:cs typeface="Times New Roman" panose="02020603050405020304" pitchFamily="18" charset="0"/>
              </a:rPr>
              <a:t> Thesis Components</a:t>
            </a:r>
            <a:endParaRPr lang="zh-CN" altLang="en-US" dirty="0"/>
          </a:p>
        </p:txBody>
      </p:sp>
    </p:spTree>
    <p:extLst>
      <p:ext uri="{BB962C8B-B14F-4D97-AF65-F5344CB8AC3E}">
        <p14:creationId xmlns:p14="http://schemas.microsoft.com/office/powerpoint/2010/main" val="239837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14</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15" name="文本框 14"/>
          <p:cNvSpPr txBox="1"/>
          <p:nvPr/>
        </p:nvSpPr>
        <p:spPr>
          <a:xfrm>
            <a:off x="457200" y="1988840"/>
            <a:ext cx="3970784" cy="2585323"/>
          </a:xfrm>
          <a:prstGeom prst="rect">
            <a:avLst/>
          </a:prstGeom>
          <a:noFill/>
          <a:ln w="38100">
            <a:solidFill>
              <a:srgbClr val="FF0000"/>
            </a:solidFill>
            <a:prstDash val="sysDash"/>
          </a:ln>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7" name="文本框 16"/>
          <p:cNvSpPr txBox="1"/>
          <p:nvPr/>
        </p:nvSpPr>
        <p:spPr>
          <a:xfrm>
            <a:off x="4830296" y="4725144"/>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PIAS</a:t>
            </a:r>
            <a:r>
              <a:rPr lang="en-US" altLang="zh-CN" sz="2800" dirty="0"/>
              <a:t>: minimize flow completion time without prior knowledge </a:t>
            </a:r>
            <a:endParaRPr lang="zh-CN" altLang="en-US" sz="2800" dirty="0"/>
          </a:p>
        </p:txBody>
      </p:sp>
      <p:sp>
        <p:nvSpPr>
          <p:cNvPr id="18" name="文本框 17"/>
          <p:cNvSpPr txBox="1"/>
          <p:nvPr/>
        </p:nvSpPr>
        <p:spPr>
          <a:xfrm>
            <a:off x="4826436" y="1766627"/>
            <a:ext cx="3990548"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BCC</a:t>
            </a:r>
            <a:r>
              <a:rPr lang="en-US" altLang="zh-CN" sz="2800" dirty="0"/>
              <a:t>: a simple solution for high speed extremely shallow-buffered DCNs</a:t>
            </a:r>
            <a:endParaRPr lang="zh-CN" altLang="en-US" sz="2800" dirty="0"/>
          </a:p>
        </p:txBody>
      </p:sp>
      <p:sp>
        <p:nvSpPr>
          <p:cNvPr id="19" name="文本框 18"/>
          <p:cNvSpPr txBox="1"/>
          <p:nvPr/>
        </p:nvSpPr>
        <p:spPr>
          <a:xfrm>
            <a:off x="4830296" y="3206586"/>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MQ-ECN (&amp; TCN)</a:t>
            </a:r>
            <a:r>
              <a:rPr lang="en-US" altLang="zh-CN" sz="2800" dirty="0"/>
              <a:t>: enable ECN marking over packet schedulers</a:t>
            </a:r>
            <a:endParaRPr lang="zh-CN" altLang="en-US" sz="2800" dirty="0"/>
          </a:p>
        </p:txBody>
      </p:sp>
      <p:sp>
        <p:nvSpPr>
          <p:cNvPr id="21" name="标题 2"/>
          <p:cNvSpPr>
            <a:spLocks noGrp="1"/>
          </p:cNvSpPr>
          <p:nvPr>
            <p:ph type="title"/>
          </p:nvPr>
        </p:nvSpPr>
        <p:spPr>
          <a:xfrm>
            <a:off x="457200" y="274638"/>
            <a:ext cx="8229600" cy="1143000"/>
          </a:xfrm>
        </p:spPr>
        <p:txBody>
          <a:bodyPr/>
          <a:lstStyle/>
          <a:p>
            <a:r>
              <a:rPr lang="en-US" altLang="zh-CN" dirty="0">
                <a:solidFill>
                  <a:srgbClr val="0000CC"/>
                </a:solidFill>
                <a:cs typeface="Times New Roman" panose="02020603050405020304" pitchFamily="18" charset="0"/>
              </a:rPr>
              <a:t> Thesis Components</a:t>
            </a:r>
            <a:endParaRPr lang="zh-CN" altLang="en-US" dirty="0"/>
          </a:p>
        </p:txBody>
      </p:sp>
    </p:spTree>
    <p:extLst>
      <p:ext uri="{BB962C8B-B14F-4D97-AF65-F5344CB8AC3E}">
        <p14:creationId xmlns:p14="http://schemas.microsoft.com/office/powerpoint/2010/main" val="4057646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Outline</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15</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3" name="文本框 2"/>
          <p:cNvSpPr txBox="1"/>
          <p:nvPr/>
        </p:nvSpPr>
        <p:spPr>
          <a:xfrm>
            <a:off x="457200" y="4615352"/>
            <a:ext cx="3970784" cy="1368152"/>
          </a:xfrm>
          <a:prstGeom prst="rect">
            <a:avLst/>
          </a:prstGeom>
          <a:noFill/>
          <a:ln w="38100">
            <a:solidFill>
              <a:srgbClr val="FF0000"/>
            </a:solidFill>
            <a:prstDash val="sysDash"/>
          </a:ln>
        </p:spPr>
        <p:txBody>
          <a:bodyPr wrap="square" rtlCol="0">
            <a:spAutoFit/>
          </a:bodyPr>
          <a:lstStyle/>
          <a:p>
            <a:endParaRPr lang="zh-CN" altLang="en-US" dirty="0"/>
          </a:p>
        </p:txBody>
      </p:sp>
      <p:sp>
        <p:nvSpPr>
          <p:cNvPr id="20" name="文本框 19"/>
          <p:cNvSpPr txBox="1"/>
          <p:nvPr/>
        </p:nvSpPr>
        <p:spPr>
          <a:xfrm>
            <a:off x="4607496" y="2770420"/>
            <a:ext cx="4536504" cy="156966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PIAS</a:t>
            </a:r>
            <a:r>
              <a:rPr lang="en-US" altLang="zh-CN" sz="3200" dirty="0"/>
              <a:t>: minimize flow completion time without prior knowledge </a:t>
            </a:r>
            <a:endParaRPr lang="zh-CN" altLang="en-US" sz="3200" dirty="0"/>
          </a:p>
        </p:txBody>
      </p:sp>
      <p:sp>
        <p:nvSpPr>
          <p:cNvPr id="5" name="矩形 4"/>
          <p:cNvSpPr/>
          <p:nvPr/>
        </p:nvSpPr>
        <p:spPr>
          <a:xfrm>
            <a:off x="5287405" y="4615352"/>
            <a:ext cx="2531590" cy="523220"/>
          </a:xfrm>
          <a:prstGeom prst="rect">
            <a:avLst/>
          </a:prstGeom>
        </p:spPr>
        <p:txBody>
          <a:bodyPr wrap="none">
            <a:spAutoFit/>
          </a:bodyPr>
          <a:lstStyle/>
          <a:p>
            <a:r>
              <a:rPr lang="en-US" altLang="zh-CN" sz="2800" dirty="0">
                <a:solidFill>
                  <a:srgbClr val="0000CC"/>
                </a:solidFill>
              </a:rPr>
              <a:t>NSDI’15, ToN’17</a:t>
            </a:r>
            <a:endParaRPr lang="zh-CN" altLang="en-US" sz="2800" dirty="0">
              <a:solidFill>
                <a:srgbClr val="0000CC"/>
              </a:solidFill>
            </a:endParaRPr>
          </a:p>
        </p:txBody>
      </p:sp>
    </p:spTree>
    <p:extLst>
      <p:ext uri="{BB962C8B-B14F-4D97-AF65-F5344CB8AC3E}">
        <p14:creationId xmlns:p14="http://schemas.microsoft.com/office/powerpoint/2010/main" val="2028651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cs typeface="Times New Roman" panose="02020603050405020304" pitchFamily="18" charset="0"/>
              </a:rPr>
              <a:t>Flow Completion Time (FCT) is Key</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a:xfrm>
            <a:off x="439616" y="1600200"/>
            <a:ext cx="8219256" cy="4756150"/>
          </a:xfrm>
        </p:spPr>
        <p:txBody>
          <a:bodyPr>
            <a:normAutofit/>
          </a:bodyPr>
          <a:lstStyle/>
          <a:p>
            <a:pPr>
              <a:buFont typeface="Arial" charset="0"/>
              <a:buChar char="•"/>
            </a:pPr>
            <a:r>
              <a:rPr lang="en-US" altLang="zh-CN" dirty="0">
                <a:ea typeface="Corbel" charset="0"/>
                <a:cs typeface="Corbel" charset="0"/>
              </a:rPr>
              <a:t>Data center applications</a:t>
            </a:r>
          </a:p>
          <a:p>
            <a:pPr lvl="1"/>
            <a:r>
              <a:rPr lang="en-US" altLang="zh-CN" dirty="0">
                <a:ea typeface="Corbel" charset="0"/>
                <a:cs typeface="Corbel" charset="0"/>
              </a:rPr>
              <a:t>Desire low latency for short messages</a:t>
            </a:r>
          </a:p>
          <a:p>
            <a:pPr lvl="1">
              <a:spcAft>
                <a:spcPts val="1200"/>
              </a:spcAft>
            </a:pPr>
            <a:r>
              <a:rPr lang="en-US" altLang="zh-CN" dirty="0">
                <a:ea typeface="Corbel" charset="0"/>
                <a:cs typeface="Corbel" charset="0"/>
              </a:rPr>
              <a:t>App performance &amp; user experience</a:t>
            </a:r>
          </a:p>
          <a:p>
            <a:pPr>
              <a:buFont typeface="Wingdings" charset="2"/>
              <a:buChar char="Ø"/>
            </a:pPr>
            <a:endParaRPr lang="en-US" altLang="zh-CN" b="1" dirty="0">
              <a:latin typeface="Corbel" charset="0"/>
              <a:ea typeface="Corbel" charset="0"/>
              <a:cs typeface="Corbel" charset="0"/>
            </a:endParaRPr>
          </a:p>
          <a:p>
            <a:pPr marL="0" indent="0">
              <a:buNone/>
            </a:pPr>
            <a:endParaRPr lang="en-US" altLang="zh-CN" b="1" dirty="0">
              <a:latin typeface="Corbel" charset="0"/>
              <a:ea typeface="Corbel" charset="0"/>
              <a:cs typeface="Corbel" charset="0"/>
            </a:endParaRPr>
          </a:p>
          <a:p>
            <a:endParaRPr lang="en-US" altLang="zh-CN" b="1" dirty="0">
              <a:latin typeface="Calibri" panose="020F0502020204030204" pitchFamily="34" charset="0"/>
              <a:ea typeface="Corbel" charset="0"/>
              <a:cs typeface="Calibri" panose="020F0502020204030204" pitchFamily="34" charset="0"/>
            </a:endParaRPr>
          </a:p>
          <a:p>
            <a:r>
              <a:rPr lang="en-US" altLang="zh-CN" dirty="0">
                <a:latin typeface="Calibri" panose="020F0502020204030204" pitchFamily="34" charset="0"/>
                <a:ea typeface="Corbel" charset="0"/>
                <a:cs typeface="Calibri" panose="020F0502020204030204" pitchFamily="34" charset="0"/>
              </a:rPr>
              <a:t>Goal of DCN transport: </a:t>
            </a:r>
            <a:r>
              <a:rPr lang="en-US" altLang="zh-CN" b="1" dirty="0">
                <a:solidFill>
                  <a:srgbClr val="0000CC"/>
                </a:solidFill>
                <a:ea typeface="+mj-ea"/>
                <a:cs typeface="Times New Roman" panose="02020603050405020304" pitchFamily="18" charset="0"/>
              </a:rPr>
              <a:t>minimize FCT</a:t>
            </a:r>
          </a:p>
          <a:p>
            <a:pPr lvl="1"/>
            <a:r>
              <a:rPr lang="en-US" altLang="zh-CN" dirty="0">
                <a:latin typeface="Calibri" panose="020F0502020204030204" pitchFamily="34" charset="0"/>
                <a:ea typeface="Corbel" charset="0"/>
                <a:cs typeface="Calibri" panose="020F0502020204030204" pitchFamily="34" charset="0"/>
              </a:rPr>
              <a:t>Many flow scheduling proposals</a:t>
            </a:r>
          </a:p>
        </p:txBody>
      </p:sp>
      <p:sp>
        <p:nvSpPr>
          <p:cNvPr id="4" name="AutoShape 2" descr="data:image/jpeg;base64,/9j/4AAQSkZJRgABAQAAAQABAAD/2wCEAAkGBxQSERUSEhMWFhUUFhoaFxgYFRceFhkZGBUWGBwYGBUYHCkgGCAmHBQVITEhJSorLi4uFyAzODMsNyguLiwBCgoKDg0OGxAQGywkICY3LSwtLzQsLCwyLzcsLCwsLCwsLCwsLDQsLyw0LC8sLDQsLCwsLCwsLC8sLCwsLCwsLP/AABEIAIMBgAMBEQACEQEDEQH/xAAcAAEAAwEBAQEBAAAAAAAAAAAABQYHBAMCAQj/xABKEAABAwIBCQMHCAYJBQEAAAABAAIDBBEGBRIhMUFRYXGBByKREzJCUnKhwRQ0YpKxsrPRIzVTgsLwJDNDc5Oi0uHiFhclVMOD/8QAGwEBAAMBAQEBAAAAAAAAAAAAAAQFBgMBAgf/xAA7EQACAQIDAwoFAwUAAQUAAAAAAQIDBAURMRIhQVFhcYGRobHR4fATIjI0wRQV8QYjM0JSgiRDU3Ki/9oADAMBAAIRAxEAPwDcUAQHzJIGgucQANJJNgBvJOpepNvJHjaW9lNy12hwxktgaZnete0fjrd0FuKt7fB6s99R7K7/AH7yIFXEIR3QWfgVh2KMo1bi2HOHCFmgc3m5HiFZfobO3WdTvf49CH+quaryh3L8noMJZTl0yPIv+0qHH7pcvj9wsae6K7I/weq0upavtl/J5v7Pq0bYjyld8WhfSxe15+z1PP0Ffm7fQj6rI2UabSWztA2xyOI5/o3Gy7wubOtuzi+leaOUqNxT5ep+R50WMq2LVO5wGx4DvEnve9fVTDbaesMujceQvK0dJZ9O8tOSe07UKmG3049Pixx+wnkqyvgnGlLqfn6E2niXCouzyLzkvKsNSzPgka8bbaxwc06WnmqatQqUZbNRZFjTqwqLOLzO1cToEAQBAEAQBAEAQBAEAQBAEAQBAEAQBAEAQBAEAQBAEBVMYZdmjHkaWKRzz50gjcWtG5uixPuHPV8yfIVl9dVYfJRi2+XJ7ikTYqrmktdM9rhrBYwEcwW6F8ZsppX91F5Sk0+heR+RYqrnODWzuLnEAANZckmwA7u9M2exv7qTSUt76PI0/D9LPHF/SZTJI7SdDc1v0RYC/Eros+Jo7aFSMP7ss2Si9JAQBAEAQBAEAQHDljKsdNEZZXWA0Aek47GtG0rtQoTrz2II51asaUdqRkWJMTS1jjnHNiB7sYPdHFx9I8fCy1dpY07dbt8uXy5Cir3M6z36chYsJYEzwJqsENOlsWkEje86x7OvfuVffYrstwo68X5eZKtrHaW1U7PM0Smp2RtDI2ta0ag0AAdAqCc5Te1J5stoxUVkkeq+T0IAgK/iLCFPVgkt8nLskYLG/wBIanjnp3EKda4hWobk848j/HIRa9pTq79Hy+9TI8v5Dlo5fJyjXpa4ea8bwfC41i/Jam2uqdxDah1rkKStRlSlsyO7BOSaieoDqd7ogy2fKPRHq21OJ9U6N644hXo0qWVRZ56L3p0nW0pVJzzg8stWbaB1WONAfqAIAgCAIAgCAIAgCAIAgCAIAgCAIAgCAIAgCAIAgCAIDGsc/P5+bfw2Lk9TJYl9zLq8EeOD/n1P7fwK8Wp5h/3EDa12NcEAQBAEAQBAEB51M7Y2Oe8gNaCXE6gALkr6hFzkox1Z5KSis2YpifLz6yYvNwxuiNvqt3n6R1nw2LY2dpG3p7K14v3wM7cV3Wnnw4E72cYeEzzUyi8cZswHU54035N0deSg4teOnH4UNXr0evh0kqwt9t/ElotOn08eg1JZouQgCAIAgCAqGOcOyVs1KxvdY0SmR/qgmKwA2k2NuR3K1w68hbU6je9vLJdpBu7eVaUUtN+fcWTJeTo6eJsUTc1rfEnaSdpO9V9atOtNzm82S6dONOOzHQ61yPsIAgCAIAgCAIAgCAIAgCAIAgCAIAgCAIAgCAIAgCAIAgMYx0f6fPzb+GxcnqZLEvuZdXgjywb8+p/b+BXi1PMP+5h74G2Lsa4IAgCAIAgCAICgdqeWM1jKVp0v78nsg90dXAn9xXmDW+cnWfDcvz75ysxGtklTXHe/fvQzdoJNgLk6AN5OoLQ5palR0G85EyeKenjhHoNAJ3u1uPUknqsRcVnWqym+PtGmo01Tgorgdy4nQIAgCAIAgCAIAgCAIAgCAIAgCAIAgCAIAgCAIAgCAIAgCAIAgCAIAgCAIDF8dn/yE/Nv4bFyepk8S+5l1eCPLBvz6n9v4FeLU+cP+5gbauxrggCAIAgCAIAgMOxjW+Wrp3bA8sHKPufaCeq2dhS+HbwXNn27zOXU9utJ9XYfGEoPKVtO06vKA/Uu/wDhXt7PYt5vm8dx5bR2q0Vz+G83RYs0gQBAEAQBAEAQBAEAQH45wAudAGtAlmU7LmOWMJbTtDyPTd5nQa3e4c1EqXSW6JcW2Eyl81V5c3H0I+GmynVjOL3RtOq7vJi3BrRneK5pV6m/PLuJEp2NvuSzfb47j4qMGVgFxK153eUffxIR21TlPY4nbPc4tdSIN+UKylfmOkljcPRc4kcwHXBHELjt1IPLNomqjbV47SSaLHkTH+kMqmi37Rg1e0z4jwXend8Jldc4Ru2qL6n+H59pe4ZmvaHMIc1wuCDcEbwVNTTWaKOUXF5Nbz7Xp4EB8SyBoLnGwG0r4qVIU4uc3kkfUYuTyRC1WXCTmxN6kaTyas1c49OUti2j1ve30Lz7Cxp2KSzqP30nwKKpk0ueW8C63uavlWWJ3G+pPZ6Xl3RPXWtqe6Kz6vM85ckTN0g53Jxv71yq4RewWcZbXRJ59/mfcbujLc1l1HJHXysNs52jWHafcVBhiF3Qlltvdwe/xO8relNZ5LqJegy4HHNkGad/on8lf2OOQqtQrLZfLw9Pe8gV7Fx3w3rvJhXxACAICl4mx6yAmOnAkkGguJ/RtPTS88BYcVcWmEyqpSqbl3vy97ivuL+MPlhvfd6kdTZNypWt8pJOYGO0gXLTb2GWNvaN1InWsLZ7MYbT7e9/hHGNO6rLOUsl2eH5ZH5VwRWxtL2Sma2sNe8P6NcdPjddqOJ2s3k47PUsjnUsq8VmpZ9bKg6okBsXvBGggudcEbCL6FbbEHwXYiDtS5X2s7sj0FRVOLIX3cBfNMuaSN4BOlca9WjQW1NbujM6UqdSq8ovf0lzwngmZsnlKxxzWHuxiQuDjveQbWG7bt0a6e9xOm4bNBb3q8ssugsLaympbVV9WZoaoS0MVx3+sJ+bfw2Lk9WZPEvuZdXgjzwZ8+p/b+BXi1PnD/uYG3Lsa4ICNy3luKlbeQ6T5rB5zumwcSudSrGC3km2talxLKPWymnL9dWvLKduY0a83YPpSu28rKJ8WrUeUffWXH6O1tY7VV5vn/C/k+5MHVjhd1Q0u3GSQ++y9/T1Hq/E+ViVrHcobuhEFXCso3APfKy+oh5LHcjex5a1wl8Sm97ZOp/prmOcUn1byYyJj17SG1Iz2+uBZ44kDQ4crHmu1O6a3TIdzhMJLOlufJw9DQoJmvaHsIc1wuCNRBU5NNZooJRcW4yWTP57nkznOd6zifEk/Fb+MckkZRvNtk5gE/8Akafm/wDCeoWJ/az6vFEiz/zx6/Bm2LHGhCAIAgCAIAgCAIAgCAzXGuJTM8wRH9E02cR6bh/CPfr3KuuK+09laGlw6xVOKqTXzPTm9TuwBkBrh8qlF9NogdWg2L7b7ggcr7l0tqSfzvqOGK3ji/gw6/LzL4ppQhARuXsjR1URjeNI8x21p3jhvG1c6lNVFkyRbXM6E9qPWuUxqupnRSPieLOYbEfEcCLEcCqmScXkzX05xqQU46Mn8E4kNNKIpD+hkNjf0HH0huG/x2ae9vW2Hk9CBiNkq0NuK+Zd/N5GsKzMufL3gAkmwGkr5nOMIuUnkkepNvJFUylXmV25o80fE8VgsRxCd3Uz0itF+Xz+BeW9uqUefiTeRqAMaHEd9w8Adi02EYdG3pqpNfO+7m8yuu7hzlsrREkrkhhAR2V8nCVucB3wNHHgVU4ph0bmG1FfOtOfmf45CXa3DpyyehVCsOXhPYfyj/ZOPsn+H8lqMExFt/p6j/8Aq/x5FXfW3/uR6/MnlpisKZ2j4gMMYp4zaSUEuI1tj1aNxcbi+4FW+E2iqS+JLRac79PIr7+4cI7EdX4epUMAZMbPWNzhdkTTIRsJBAaPFwP7qtsTrulQeWr3eZAsqSnVWei3+RsSyRfhAZ/2mYcBZ8siFnNt5UD0m6g/mNAPDkr3CLxp/Anpw8vfHpKvELdZfFj1+ZnFNUOje2SNxa9hu0jWD/OxaCcIzi4yWaZVRk4vNam5YYywKumZMNBOh43PGgjltHAhYu8t3b1XDs6DR29ZVaakSqjHYxXHn6wn5t/DYuT1MniX3MurwR5YM+f0/t/AotTzD/uYm3rqa04Mt5TbTQuldptqHrOOofzsuvipNQjtM721CVeooIyljpa2paHOu+V1r7GjgNgAvo4Kr+apPfqzVtU7Wi8luXvvNcydQMgjbHGLNb4k7STtJVrCKiskZKtWlVm5ze86V9HI5cp0DJ4nRSC7XDqDsI3EL5nBTWTOtGtKlNTjqjEauIxvfGdbHOaebXFp94VM1k2jZwkpxUlxyfaXPszywQ91K491wLo+Dh5zRzGnod6mWlTfsMp8Xtk4qstdH+PIz2sjzZHt9V7m+DiPgv0ynLagnypH5tJZSa6Tsw3VeSq4JDqbK2/InNPuJXG7ht0Jx5mdKEtmrF85vaxBpQgCAIAgCAIAgCAICBxrlM09I8tNnv7jTtBde5HJod1suFxPYg8idh1BVq6T0W99RkWcqs1xt2RIBHTwsHoxsHXNFz4q4prKCRibme3WlLlbO1fZxCAIDOu1LJtnR1LR53cfzAJafDOHQKBeQ3qXUaDBq+alSfSvyUElQi8NjwLlIz0bC43dHeN37uoniWlp6q1t57VNZmRxKiqVw0tHvXX6ntiSps1sY9LSeQ/3+xUf9Q3LhTjRX+299C834H1h9LOTm+BB0rc57Wna4DxIWXtoKdaEHxaXayzqPZg3zMuy/SzOBAEAQFSy/T5kpI1P73Xb79PVYbGrb4Ny2tJb/Pz6y8sqm3S38NxHseQQRrBuOYVXCbhJSjqt6JbSayZeKWbPY149IA+K/R7eqq1KNRcUmZupDYm48hjeOaoyV8xOppDBwDWgfbnHqtth0FC2jz7+0zd5LarS7CY7KZB8plbtMVx0e2/3gomNL+zF8/4JGGv+41zGorNFyEB51MDZGOY4Xa9paRvBFivqEnCSktUeSipLJn8+1lOY5HxnXG9zDza4t+C3cJqcVJcUn2mXlHZk48m40PsgnJbUx7GujcObg8H8MKgxyKzhLpXZl5lrhjeUl0e+40NUJaGKY8/WE/Nv4bFyeplMS+5l1eCPLBfz+n9v4FFqfOH/AHETcF1NaZ12nV5MscAOhrc883EgeAafrKBeT3qJosGo5QlU5d3Z77jg7Omg1ov6MbyOegfY4rna/wCQ74s8rbrRqiszLETlbElNT3Ekgzh6De8/wGrrZcp1oQ1ZKoWVatvjHdy6IqVXjeoqHGOihI42z387Dus63CiyuZzeVNFtDC6NFbVxL8LzfceGTez+aQ59TIGXNyB3pCTpN3eaDx0ryFpJ75PI+q2L04LZpLPuXvsLnkfDVNTWMcYzx6bu8/doJ83pZS6dGENEVFe9rV903u5NF76TJcb0fka+dttDn544iTvH/MXDotxh9T4ltB8m7s3GSu4bFaS6+0giphGN5wvlT5TSxS37xbZ/tt0O94v1WJvKHwa0ocOHRwNLb1fiU1IlVGOwQBAEBD4my82kizs0vkdoYxoJud5tqaNpUu0tXcTyzyXFnCvW+FHPLN8hmjsaZSvrcOAgFh4tWh/bbL3L1Kn9Xc+0eUmOMoN86TNvqvCwX8Wr1YZaPRd78zx3twtX3Hx/19Xfth/hx/6V9ftVr/z3s8/XV+XuLxgWor6gCepltCfMb5NgL/pEgXDd208tdNiMLWk/h0o/Nxeb3evgWFpKvUW3N7uG7U4+1Wb5uzYc93hmD+IrN3r+lGtwSP1y6F4lAJUEvzc8ky58EThqdGw+LQVdQecUzD147NWS5G/E619HIIAgIDHdN5Sgm3sAeP3SCfddcLmOdNk7DZ7FzHn3dpjJKqjXmj9ksh8nUN2B7D1c0g/dCn2ejM9ja+aD5n77yUxE+81tzQPj8Vlcfk3d5ciXmeWCypHFROtIw7nt+8FWWcsrim3/ANR8USKyzpyXM/Au6/SjOBAEAQEJimPuMdudbxH+yzv9R006MJ8jy7V6FjhsvncStLIFwW/D7rwN4X+8VvMFbdlDPn8WUN8sqz6vAyPG1OY6+cH0nZw4h4DvtJHRfo2HzU7aDXR2GSu47NaR+YOykKesie42aTmO5P0XPAHNPRe39H4tvKK11XULWp8Oqn1dptyxpoggCAwrGFvl1Tm6vKnx0X991tbHP9NDPkM5dZfGllyl97KKAsppJiLeWf3eLWAgH6xf4KjxqqpVVBcF4+0WWG08qbly/gvCpixMTx7+sJ+bfw2Lk9WZTEfuZdXgjywX8/p/b+BRanmH/cRNxXU1hkGPZCcoTD1cwD/CYftcVVXLzqv3wNdhiytYdfiziw9lg0k3lg3Os1wte2sb7HaAvilU+HLaO13bK4p7DeRZPKZTr9V4Yjzjbbn57umhSM69XmXYVuVhaa/NLt9ES2Sez6GOxncZTuHdZ4A3Pj0XWFpFfVvItfGKs91NbK7WWylpWRtDI2NY0bGgAeAUpRSWSKqdSU3nJ5s9l6fAQGe9rGSM5kdU0eZ3JPZJ7p6OJH74V7gtxlJ0Xx3r8++Yq8SpZpVFw3P371MyWiKkuvZliAQzGnkNo5j3SdTZNQ+sLDmBvVRi9p8Sn8WOsdej0J9hX2JbD0fj6mtLLl2EAQBAEAQGa9seul5Tf/FaDAtKn/j+SqxP/Tr/AAZs5aAqXof0LkEf0WD+5j+41YW4/wA0+l+JqKX0LoRUO1aDuwSbA57frBpH3Cqu9W5M0GCT3zj0Ps/kzy6gmgNfwFWeUoY98d2H906P8parW2lnTXYZLE6excy59/b6lhXcrwgCAjsRC9JUA/sJPw3LnV+iXQyRaPKvDpXiYUSqc2pp3ZRTEU8sh9OSw4hjR8XHwVjZr5WzN41POrGPIvE7sSMtNf1mj3XHwWU/qGm43SlypeR7YSzpZcjIq6o08tCcXumlz2NcPSAPiF+m0Kqq0o1FxSZmqkNiTjyHoup8BAEBF4jH6A8x9qp8dX/o5dK8SbYf5l1lSWFL0uWQ482BnEX8ST9hC/QcJp/Ds4J8mfa8zPXktqtL3oVftJw66ZgqYheSMWe0a3M13A2lpJNtxPBarCbxU5fCm9z05n6lLf27mtuOq8PQytaYpTVsB4ubMxtPO4CZos0k/wBYBq0+tvG3XvtmMSw905OpTXyvXm9C7s7tTWxN7/H1LqqcsCHxLiGKjiLnkF5BzI795x5bBvKl2lpO4nlHTi+Q4V7iNGOb14Iy7DWHJcoTGR9xGXl0sm8k3c1m9xJ5C/Q6S7vKdpT2VrluXnzeJTULedeWb04vy97jZKanbGxsbAGtYAGgagBoAWSnNzk5S1ZfxiorJHqvk9MTx7+sJ+bfw2Lk9TK4j9zLq8EeWC/n9P7fwKLU+cP+4ibiuprDJ+0mnzK0u2SRtdfiLsP3R4qsu1lUzNThE9q3y5G/MrdLUGN7JG62ODhzaQfgo6eTzLGcFOLi+O43aiqWyxskYbte0OHIi6uoyUlmjEVIOnJwlqtx7L0+AgCAIDyq6ZsrHRvF2vaWuG8EWK+oTcJKUdUeSipJpmF4nyE+inMTrlp0xv8AWb+Y1EfAhbO0uo3NPbWvFcnvgZy4oOjPZenAibqUcTWMBYyE7RT1DrTAWa4/2g/18NuvesxiWHOk3Upr5ePN6F1Z3amtievj6l3VOWAQBAEAQGadsmul5Tf/ABWgwLSp/wCP5KrE/wDTr/Bm7loEVL0P6FyF81g/uY/uNWFuP8sul+JqKf0LoRy4syV8ppZIx59s5ntN0gddI6qJXp7cGidY3HwKym9NH0P3mYqeOg+9U5si59meVxHM6ncdEulvttGrq37oUy0qZS2XxKfGLfbpqquGvR6fk09WJmggCAg8bVYioZyfSYWDiX934k9FxuJZU2TcPpudzBcjz7N5i8ELnuaxgu5xAaN5JsAqpJt5I10pKKcpaI3XIOTRTU8cA05jdJ3uOlx6uJKuKcNiKiYu5rOtVlUfH2jnxHS50YeNbNfsnX8D4qlx60dWgqkdY+HHz7SRYVdmey+JV1iS6LLhqruwxnW3SOR/I/aFsv6fu1Ok6L1jp0PyfiinxCllLbXEmloSuCAICFxTNaNrdrne4D8yFQf1DV2beMOLfcvaLHDoZ1HLkRX6ClMsgYNus7htKy9layua0aa6+ZcS0r1VSg5MvLW2FhqC/RkklkjNt5vNn6vTwqWIMBwVBMkZMMh0ktF2OO8s0aeII6q0tcVq0Vsy+Zd/aQa9hTqPOO5++BVJ+zSqB7skLhxLh7s0/arSONUHqmuzzIUsNq8GmQ+UK+spZHU5qpLx2BzZXlou0GwJ06iFKpUravFVVBb+VI4TqVqTcHJ7uc+MMZO+W1jI5XOIddzyXEuLWi9s46dOgdV7eVv01ByguZdZ5b0/jVUpPpNvp4GxtDGNDWtFgALADgFjpSlNuUnmzRRiorJHovk9CAxLHv6wn9pv4bFyerMriP3MurwR5YK+f0/t/Arxanlh9xE3JdjVlP7S8lGWnEzR3oCSfYdbO8CAeQKiXdPOO1yFvhFxsVfhvSXjwMsuq00xfOznEYZ/RJTYE3iJ1Ak6WdTpHEkblNta2XyPqKPFrJy/vQ6/PzNHVgZ4IAgCAICPy5kaKriMUwuNYI85p9Zp2Fd7e4nQntw/k5VqMasdmRjeJsLT0TiXjOiv3ZWju8A4egeB6ErWWl9SuVu3S5PLlKKvbTovfpykECphHL5hrtFfEBHVAytGgSD+sHtA+fz181S3eDxn81Hc+Th6eHQWNDEJR+WpvXLx9TQ8lZep6kXhmY4+rezxzYdI8FRVrWtRfzxa8O0tKdenU+lkko51CA/CUBl3a7WRvfTNY9riwS5wa4Etv5K1wNV80+C0eCU5xU3JNZ5Zd5UYlKLcUny/gz12pXpVvQ/obIXzWD+5j+41YW4/yy6X4mop/QuhHcuJ9me48wk4udVU7b30ysGu/rtG3iOu9QLm3ee3HrL7DMQSSo1X0P8AD/Bn0chaQ5pIIIII1gg3BHEFQS+aTWTNcwji1lU0RyENnA0jUH/SZ8RrHJWlC4U1k9TK32HyoPajvj4dJZ1JK08552saXvcGtaLkkgADiSvG0lmz6jFyeUVmzJscYl+WSNihuYmHu6DeR50Zwbr4Aa9J3qtuK3xHktDT4fZfpoOc/qfcvepaMB4RNPaonH6UjuN/Zg6yfpEeA0bSpFvQ2fmlqVuJYh8X+3T+ni+X0LqpZUH4QjWe5gqmWclGMlzRdh/y8Dw4rEYrhUreTqU1nB93pye87y0ulUWzL6vEj6WoMbw9usfzZVVtcTt6iqQ1XvIlVKaqRcZFxyflBkrbtOna3aPzHFb+yv6V3DOD38VxXvlKCvbzpPJ6cp1qacDyqahsbc55AH86htXGvcU6ENuo8kfdOnKo9mKKjW1DqmXugnY1u4cfisNd16uI3HyJ8iXN71L6jThbU/mfSyx5IyaIW6dLz5x+A4LWYZh0bOnv3yer/C5vEqLq5daXMtCQVmRQgCAIDEceUjo6+bOGh5D2ne1wGrkQR0Wxw2op20cuG4z15BxrSz47yLyRlN9NMyaO2cw6jqIIsWngQSpNejGtTdOWjONKo6c1NcDacN4khrWXjNngd+M+c3/UOI9x0LIXdnUtpZS04M0FC4hWWa15CZUQ7hAYZjWobJXzuYQW5wFxq7rGtPvBXF6mUv5KVxJo5sNVrYauGV+hrXjOO4HQT0vfovE958WlRU60ZPQ3KmyjFILxyxuv6r2n7Cu2aNXGpCX0tM6XNBFiAQRpGwgr0+08t6MixlhZ1I8yRgmBx0H1CfRdw3Hpr11Veg6bzWhq7C/jcR2ZfUu/nX5Kwo5ZF1w5j98QEdSDI0aA8f1gH0r+fz181MpXTjulvKa7wmNR7VLc+Th6F1pMW0cguKiNvB5zD4Pspcbim+P4KeeH3MHvg+rf4H3UYpo2C7qmI8GvDj9VlyvXXpr/AGR8xsbiWkH2ZeJw5PxQauTMpI3FjT35pBZjRua3W5x3G1tZXxGt8R5QXWdqtireG1Wlv4RWvW+C7SzKQV4QHy9gcCCAQdBBFweYXqbTzQazKdlrs5ppiXQkwOOxumP6h1dCArW3xitT3T+Zd/b5kCrh9Oe+O7w7CoV/ZzWM8zMlH0XWPg+w96taeMW8vqzXV5EGeH1o6ZMh5sLVjDppZdHqtzvuXUqN9by0mu3LxOErastYv30HTTxZUZoY2taNwE1vyC5ylYy3ycP/AMn3H9StNrvOxlNlh+r5X1kLftcFxc8Oj/x2ZnRRvH/0en/ReU5v60n/APWfO9wLl5+5WVP6O6OXke/o7mf1d7/kkaLssf8A2tQ1vBjCfe4j7FHqY5H/AEg+tnWGGP8A2kWLJ/Z1Rx6XtfKfpu0fVZYHrdQauL3E9Go9C88yVCwox139JbIow1oa0ABoAAGoACwAVY2282TEstyPpeHoQFby9gunqSX2MUh1uZaxP0m6jz0Hio9S2hPfoywtsSrUVs6rkf4ZUKvs5qWn9HJG8bLlzXeFiPeosrOa0aLaGM0X9Sa7zqpsj5YYM1sxA4ytd73Alfap3C3JnKdxh0nm492XhkepwPWVBBq6u4GwFz7cgc1rV7+mqT+uR8fudvRWVGn4LzLTkHC1PSaY25z9sj9L+mxvQBSKdCFPTUrbm+rV90nu5Fp69ZNrsQwgCA/CEaz3METWZAY/Sw5h4aW+GxUV1gNCq9qn8r7uzyJ9K/qR3S3+JGuyBM03aWm2ogkFVLwG7pyzpyXSm0yWr+jJZSTOhlLWas+3Nw+211MjbYvllt968szk6tnrs9x9MyA95vNKTyuT4nV4L2OBVastq5qZ9G/vfkePEIQWVKPvqJekomRCzG23naeZV7bWdG2js0o5ePaQKtadV5yZ0KScggPKpqGRtL5HNY0a3OIAHMlfUISm9mKzZ5KSis2VDKnaRTR3ETXzHeBms+s7T4Aq1o4NXnvm1HvfvrINTEaUfp3kM3HtdP8ANqUEcGSSW/eFgOoUv9qtaX+Wp3pd28j/AK6vP/HDxfkcGWMnZVrc3y1PfNvm6ImkX1i5de3Dgu9CtYW2exPXpf4OdWndVvqj4L8lXynkuanfmTxuY4i4vaxHBwJB6FWNGvTrR2qbzRDqUp03lNZHjSVb4ntkjcWPabhw1j8xwOgr7nCM4uMlmmfMZOL2ovJmx4JxY2tYWPs2dg7zRqcNWe3hvGy/ELJ4hYO2lnHfF6eTL61ulWWT1JXL+T5KiIxRzeRztDnBl3Fu4HOGbzVa1mda9OVSOzGWRS/+1g/9o/4X/NfHw+crP2eP/fd6j/tYP/aP+F/zT4fOP2eP/fd6nVk3szijla+WUytbpzMzNBOy5zjo4bU+HynSlhUIyTk8+YvbRbQNQXQtT8kYHAhwBBFiCLgjcQh6m080UzLPZ3DIS6B5hJ9G2dH0F7t8bcFEnaRe+O4t6GMVILKotruZWajs8rGnu+SeODyPc4BR3aVFyFhHF7d65rqPOPs+rSdLY28TJ+QKfpanMfTxa2XF9hPZJ7NGgh1TLnfQjuAeBedNuQHNdoWa/wBmQa2MtrKlHLnfl/Je6SlZEwRxtDGt1ACwUxRUVkimnOU5bUnmz2Xp8BAEAQBAEAQBAEAQBAEAQBAEAQBAEAQBAEAQBAEAQBAEAQBARuIMsx0kDppNNtDWjW5x1NH86ACVItreVxUUI/wcq1aNKG1IxbLuXJqyTOlJOnuRtvmtvqDW7Tx1la63taVvHKHW/Mz9atOtLOXYaJhPAUUTWyVTRJKdOYdLGcLanHeTo3bzQ3uKzqNxpPKPLxfkWttYxgtqpvfci7NaALAWA2DUqdvPUsD9QHHlXJkVTGYpmBzT4g72nWDxC60a86MtuDyZ8VKcakdmSMcxfhSShfe+fC49x9tIPqv3HjqPuGssr6FzHkktV+V73FDc2sqL5Vy+ZFZFyk6mnjnb6DgTxbqc3qLhSa9FVqbpvj7RxpVHTmprgf0G11wCNRWFayNOfqAIAgCAIAgCAIAgCAIAgCAIAgCAIAgCAIAgCAIAgCAIAgCAIAgCAIAgCAIAgCAIAgMn7Wa8uqWQ37sbM630nk6fBrfErT4LSUaLnxb8ClxKbdRR5PyQmBYQ/KFOHaRnk9Wsc4e9oPRTMRk42s2vebSI9ok68U/e43NYw0QQBAEBw5byc2op5IXjQ9pA4HW1w4g2PRdres6NSM1wOdWmqkHF8T+edY5hbrRmYP6Oo4y2NjTrDWg8wAFgZvOTaNVFZJHsvk9CAIAgCAIAgCAIAgCAIAgCAIAgCAIAgCAIAgCAIAgCAIAgCAIAgCAIAgCAIAgCAIDJO1ihLKtk1u7LGBf6TCQR4Fq0+C1VKi4cU/EpcRg1UUuX8FSyZXOgmjmZ50bg4DfbWOouOqtKtNVYOD0e4g05uElJcDfMkZTjqYmzROu1w6g7WuGwhYmvRnRm4TW80lOpGpFSidi5HQIAgIbFuWW0lK+QnvkFsY2l5Gjw1ngFLsrd16yjw49BwuKypU3LsMr7PsgmpqmuI/RQkOedhI0tZ1IvyBWkxO6VGi0vqluX5ZT2VB1Kib0RtqyBfhAEAQBAEAQBAEAQBAEAQBAEAQBAEAQBAEAQBAEAQBAEAQBAEAQBAEAQBAEAQBAEAQEbiDIsdZCYZObXDW1w1OHieYJUi2uZ29Tbj/JyrUY1Y7MjFsQYbno3ESsJZfuyN0sPX0TwPv1rW215SuF8j38nEoK1vOk/mW7lOfI2WpqV+fBIW31jWx3tNOg89fFfde2p147NRZ+J80q06Tzgy9ZP7UtFp6c33xu/hdq8VTVcD/8Ajn2+a8ixhif/AHHsJMdp1JbzJ+WYz/Wo/wCy3HLHtfkdf3KlyP31kflDtTba0EDidhkcAPqtvfxC70sDln/cl2epznia/wBY9pE0mH67KkomqSY49jnC1m7oovDSedypM7u2sobFLe/er99RxjQrXMtqpuXvRGn5IyXHTRNhhbmtb4k7XOO0nes7WrzrTc5veW9OnGnHZidq5H2EAQBAEAQBAEAQBAEAQBAEAQBAEAQBAEAQBAEAQBAEAQBAEAQBAEAQBAEAQBAEAQBAEB+PaCLEAg6wdS9Ty3oFWy9hGjcx0nydod9AuYPBhAKsbbELlSUdt5c+/wASJVtaLWez+PAy7KFCxsha1thzPxK0dKrKUc2yoqU4qWSJfC+Q4JnASMztPrvG3gQol5c1aa+V9yO9vQpz1Xiafk3DlLT6YoGNI9K13fXdc+9Z6reV6u6cm/fIi1p29KH0xRKqMdggCAIAgCAIAgCAIAgCAI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5" descr="data:image/jpeg;base64,/9j/4AAQSkZJRgABAQAAAQABAAD/2wCEAAkGBhQSERQUExQWFRUVGBcYGBcVFxcXGBkaFxgVFBcXGxgXHCYfFxokHBQVHy8gIycpLCwsFx4xNTAqNSYrLCkBCQoKDgwOGg8PGi0kHyQvLCwsLC0vKi0sNDAqLy0sLC8qKSwsLjQsKSwsLSwsLCwsLCosLCwtLCwsLCwsLCwsLP/AABEIALcBFAMBIgACEQEDEQH/xAAbAAACAgMBAAAAAAAAAAAAAAADBAUGAAECB//EAEkQAAIBAgQDBQUDCgIIBgMAAAECEQADBBIhMQVBUQYTImFxMoGRobFSwdEHFCMzQnKSsuHwJGIVQ3OCorPC8RYlVIOT0lNjdP/EABsBAAIDAQEBAAAAAAAAAAAAAAIDAQQFAAYH/8QANhEAAgECBAIIBgICAQUAAAAAAQIAAxEEEiExBUETUWFxgZGh8AYiMrHB0RThI/FDFiQzQlL/2gAMAwEAAhEDEQA/APKhxsfZHwrpOMyYCSToABNLoloefrRQ9kEMCQQZBBIMjWa2RUqka1BFWHVOm4sAdUAPmsVh40eRZP3SRXDmySSSxJ11Y89T8zWA2PM+pri9Q/8AIJFh1TE7S4hDpeYjzNHxfHruIQK7zBmDG8RuPU0DNY6fOtBsP0PxNAC4FjUBHeZNh1SWw93FWLauytcsOJGpZdD1UzbYGdo570zxXj2HexkFhQ+4bPJBJ3LAS0a6MaSw/aUW7fdqzBPs7jX1pG9jbLGSs1ZNVQuVXHjy9IGU3vaZg+HLcBJuWU1iHZlPqIU6VIcQ7Li0gZiIYEhkYsDAkcudRf5xZ+z8zRbPFVT2AR6E0FJ6Ciz5T2+xBqI5+kmBw+CBaGfIDHiMkCdATHKdJrdvBMzFUYGMxnUCFBJOvKBRbvGZRUjwoCFEDZjmIJiSJ61P8C4hYa1FzDB7mplLYJKj9ogDSNdamnTo1DlU/f8Ac4s6glpV7nB7qmMsnT2dfaEjb0PwrMPiWtzI1grJGqzvHQ7ifM1K47GHvi1nMisuSAW1X9pRzAPSm+Bvby3Tfsm8uUS25SfDuTI5fAUBoKKmWmSN+6QKjAXe39yL4dftMcjZhmOjAqBOkAyNF3+VS1/s2cwdzbXNya6iho0667cutRGDdfGhtDMwXI2oKkEToCAZE6maziGKhlEZSo1XWJnXQ7EwJFOSoq0/nAPhaDlJY2v5y5cD4A7O1xMrsXUnK6vMOLpAy7eyNKFxzgl6y83EK5x3g2PhYkg6eh+FN4fE4dcPg79jNbbvSLil5ICoWcaQSuo3+1Sd/iVq+4HfWiQoUSL8gLt+xV5KguLWA97RYVwTf9+/9xfgY/xNn99frW8a3i9Wvf8AOuU1w7Cqt9IvWmKtJVe8zeGT+0gE6daU4xgTYt2CWBLG6rSdRDM4YnqZ2p2YBrwswuBK7wS+TdfUkRzJPOpzvag+D4VkYswgECNQfPkalO886RgiRSGbt+8a+8kcNgXuKzLlhYkswUDSeZoZwv8A+2x/81v8a64Pask33vlzatWQ+VGy5mLqqjoTLRrtvyqDxvFluNksWcpLQILOx5AAEdfKpqYoKbGcFvJpuD3IUjKwc5VKupBOp3mP2TQb3CnUwxtgjkbtsH4FqQwK3LF1hdtuXHsqDoHbaQp1Pl50W7xSzPiseKDm1IJYTpvprXCsCtzp3yDoYe3wa458PdseguWz9GoNjglx1zDKBMeJgpn0NQ1jHXEbOgZSZiJ2PSeVWrhmOwpsp3veFx4iSSAG8gOnnSqVRKuh0nNdZB8R4T3f6xrczEBgWHuGoob8CtkSt9feOQ3O5P1NWCy+BF3PL5gc0sSwJ31BBmpS9xPB35DlTIjUQf6VH8ekxOa3n/qdmbS087bhZ/ZZW+I/p86Dewjp7Skcp5fGr9hez2FW4r27uUqZgkMvpB/Gt9ouL2Awt3lW+dyQMpWdgDvVV8DTykk2PfpGhmnnefyrRIqfxvC8M5mzdZf8l0f9S1FXuH5fxBBHxFZ74WonaOsRgYGLBT1rKJ+atWqR0bdUm8XoljCs5AVSSSAOWp03OlOnig5KK4bi7cqdkog6sT3CRcwP+j7n2TRF4Tc10j7/AIVo8VfrXJ4k/Wpvhx1nykfNNtwxxyPwNDOGI5H4Vv8AP3+0a7GLb7f1oT0Z+m/vxnazrB3sjTGvmAR8CKfw2KzGCJEH2Vt5p1iJGuse6o03z1BrXf8AkKZTrmnpy998FlzCTNjurto57xRx+wbQIP7rLr8YpbCYLOxCvtJnTUBWedY5Kf7NR4vjpREvL5/Wm/yFcjpFB8TFdEwBysde7T0mrq+LUkTzj8DTeBUo/huqNCJ1IIPKCNQaBccMAAQIEevmdaFbtlWnceVCCqNcD1P4MMqSLXkpfxl3D3DOUuBoRBADAMGUocsnSlsHaR/adV1khsw+YBqawWEW5hr9x1Ds2VbZOYQ5DCAAYOkHWeVVzBYQ3biosyTqeg5sfIDX3U+qGVwTqDsCTBUXW17doH4klbtnJ4WE58uXkJBjxk7HK2n+Uda4w+NFy6Guqr6QA5eIGw8BB01o/DrSXLpiQuYQo0lYuHfrAHxqLxsd4+UFVklZ1Mcteelc7FUVtxfbunKNSLy64a9avLaspbXMmdl7ssU1BZlhjMk5d52GvKq1geGMrEt4egBg/EbVL8AsPYxNoEePJmI+zmkwY3OWPjFaxAhm9T9av0qa1bO4sRyi7sCVJuLD83/ENwm3/iEOZiXYBiXaSGImTNTeL4ely3h0cSn5zfUKSdFVXgTM6ZBzqF4Of8Ra/fX6irCDphv/AOjEH/gumrDKNgJB5Spsq/Yt/wDxp/8AWiYV1DAm3aIEmDbt6wCY9mgsa5c6H0P0IoiqgbQ7yQ4LeUWL9ruXvPcAkKDASBEsNVgydtwKUwli0rJesvZsshmHuvdJ0geHLpGutRz8Oa5buMu1tRPnAkgecSaS4VZN26qA6sdDO256HpWUanzBWXuPj+5LKxHytb32y0yA6X+7uG4r57phijTm8Sry6iQKjOO2LLM5VVsmSxzu5dpkkBBKiSeW3lR04hcANslu9LlBoDDeyWzSCG13g+6k+GXRh8QRfRbhGmViCJMEHXQ6Hn1qxVyEBbb9fI/uLUsb62tF8Vxm9fFtWIC2lCqFGURoNY1/ZUe6i4a2GYqcix9u6yj0EmrFjMZhCAzYUpOogFAfMEaEUnc4Vg7sFbty2x13VgCfcD865aLLzDHtkl8w00kNxSyVcGViIHdXFcaacidfWpSwuG8IOdGyjW4uZTIBzaQRvIINMYbsQDLd6txSNN1M8t50pa52ZvWw7G3ACkzIKmNgN4NEtNwSxA18ftOBIsN/Sc43hjmO5KOANcrkk+cOZHuqHx2EbMM4ZTG7Aj3a/Wt4W/LgDSTEZsu/nqB76ev8Wu27jW/EACYDlX203AhttxVWoKTKWI8tf1HBzmyyHaw67EEa7Hp5VymNI3qZPFEPt2UJ8pX6GKieIXgzQohRoBv896oPlTVGjrGCbFHlArKDWVX6RuuTYdUH3Z6V2mGY7KT7qkRi7a7LNcXOMnkIpwpUl+pvKDc8hFDgLn2TQntkb0d+IOedL3GJ3pD5f/S/jJHbJvA9isVdQOtvwtqJZVJHWCadPYK+F1tXM3VDbdY0j9oGd6d4B2+ChLV1NoXMPlIq9q0ieteercUxOGazoOz3eXFw1OoNGM81s/k8xjGBaGu03EmkcFwMtdNp8yOpIKkCQVMMDJEEV6B2k7UDBd34C7uCyiYEAxJPr5V53ieK99euXrhh3OcwDBMgRvoI5+VbHCMS9c566DLy5Spi6QUWptrH+1vZn8yuKpcOGVWByshhhI0bf1HSi8O7HYk5HOHVlMHK1wLI84MiofimLd2GZ82WMpzZwNiBPyq6dl+2gvMtm4uV4gEbGPpTOK4mrh2z4dQQN7/qLwdLMmSs2vXtF+L9k8yRawV23ckai6jWwOYBLSRMEHTQ67axD9hMaqM/dSEGYhXVmgbwBvFemVXOPdsXwz3bdq3LIArOxhVzgchqTrHKsehxfFYuoFVB22FtOuWhgqWHS2Y+Jv8AeedjFuBAJA30+v8AWu7ONM/hREJyAToBI8tNT5SAPhQ2IYjQDQDT+9z99epUutiG8JSIB3E9B4DdwCYNrruCyCWUiHYNoVUczrvPKq9h+zeJvAXLdqEbVZuJMHadar17DnLoZ8qt/ZztaoW3YdCrAAAnY8xVbinEcVTQGit+v+oHD+HUxVbM5JY8zH+AYC7YYtcwj3G0gm5bUCNdCSZ2FH43axF9lK4G1ayoqQtxdSoILnXcz8hTNziFRnEO1SWbmR8wIgnQxqJFYicdx9RrqouOyegPAaVAGpUYi/WftB4Lg+JtXUuNh3KqwY92yuYHkD9KaXiQy4bSH7+5mtnRk7xHUSCAY8W8axTPDe0CXNUefQ61K3VtYkBb6yR7NxdLiHqrD6VbofEtVXy4lPERFfhBVc1M3EoCtqOdSNji1q3ZuhsOjs/d5WzMCmVszRvJYaVxxTDYnD4hrTDOAMyuqDxqZyNAGmogjkQfKoDE8RvnMCywZBGVPTmND516mtiqVajzIPVp63mPkN7GY2OuFnylrauSSqkhdZ0gHUQY1q2dheF2LguG5cVHAJUkQRA3VuR9NaS4Nw5Gw7HurZa3+suXnZE8RJAGSSTEDYe+ofF4pZ/RhLcSDkNwhh1l9Y9wqaIFEXJ/frpK2LotWp5FYr2iSHGsRaX9HaDFw+Y3SxkkjURHI853nfegcGxNoXh3+Z9PYVDddjGgg/fQ+EcEbGPKzbtAAMw3ZgBmC++TPKaveDwFjCWyVC21A8THc/vMdTWHxH4jTDuUpLmb0H9y1Q4WXpZWYgHnzkI3DLt0uVwzKpBFvv7qrkkESLYzQdtOXlpCVrsNiZ1NmOneEf8ATT2L7fWxPdW3uAftRlX4nX5UoO31wDMcOQsxOYdJ256VmHiXGavz5BbuEtJhMJSGUMfMmOYngd+2s27N0QP9XdS8J5bhSBvyNQPEeLXryi05YFTJVgVPTUb1aeDdtbN5goJtv0bT4GpniOEt4hQL1tbkagn2h/vDWKlPiStTbJi6flpCGAUL/ibz1/uUT/wxiFtC7lBU66HUR1HKoTE45oK66mTO5iY1OpGp0r0HtQn5thrQsE2rVwuj2wzFMwXOrqpPhYhWBI30nYVROH2A13xLmABJETPLl6ivT0cSuMoLUoaZjaZipVpOy1yCBtpaJJiVysGBzciCMvmCDr7wfdQe8U7iKmOK2sMRKkI3MKrkbcp2+dQ/cAmFYN8vrVOvRdWy3B7rfaW6bgi+vjOSo61lcm0elbqplPVGXEAqE7AmirhH+yawYsjat/nLdaMZOd4Os6GAboB76KeH+aj3k0s11pImuS560Yan/wDPrIsYa/hgpHinUfWvZMH+rT90fSvEwdR6ivbMH+rT90fQV5fjxBKWFt/xL+D5ysflKyZ8LnGndP8AzrVNz2fs/M1bPyp+1g527t/5lqkMo3G39/0r0HDXIwqWA2HKU6//AJDG+/tfY+tF4CynG2cogZvuqMbyp/s1ri7P733UWNcmiwNtjykUvqE9eXeqt2hs4ZsXihdJDG4vMgZRatEfOatK7ivOe3Z/8yxPqv8Aykrz/wANPkrMbX0l3HC6iPDhGCIAFwjQgw4mNNpFQ/GeC2bTTau5xEjaRHIxSuNuuNJBAMAhVGg8wJiDSJuGete2xNRCMuWx7pk0r7mMYO7LamJ6/wB711jrk4pXU6EpG3JQvL0pgL+hWAs522UZoyruw1IkaD1qP7wteSd8wERFVMUAtAqe/wBP7lnCtmrL3/mXQuTQe1Sf4k/7Kz9GqcwHCc1RXba1lxrDpas/RqweAOrYsr2Ge3+K3ToEVeR/EqN0NYcXE06jkRzq8cK4lnRW6iqdj3AUz5/QiprgilLSA7xT+P4amrArvM74bD1+kpn6QL+Mn+2LZ8Lh7n7SXGtz1V1LR8UWqJiMOu8a/L4VbO0uM/w1m3za4bnoqqVn4sKrF0VqcHBOBAbXe0weJIKeKdRJVcHduYG5kVjN0EqoknKMkaa/tT7qgOH8Le9fWwQVM+ORBAG+h2/rTd/i9y2jW83hMHXqYMyNSdOcip78neFzd7ebUkhQfIUjjGLFGiWH1DTxiMPTzsAdpcMDgltoqIAFUR6AVQe0fFzibjZVZrSGEGpWBIa6wG5JECdhV74teKYXEOvtBMqxvmc5B8zXnfEcc1ph3djuFAgZrYMgcyXBlj5aVjfD2EV82KqctBzljG1CLU1kYXnn7pp3CY8prCtvBaTGmnu5xSnfd4ym4vhnUoqrpz0UATTl/D4dv1TXLY5hvF79K9jTLk5lPnoZmki1jIu+juZgluo3n3VdOxPac3P0F0+MeyTzHT1qpX7mRyoZXAjWI+u1BvF7bqwGVlMggz8xWJxLBLiaZB+offvlqhVKEEbT03tzbnhzH/8AHett/FKb8vary43v73qw8R7dXL9juSoQEqztuSUMgActRzqu3Gkzp7tKrcOpvRw4R9CCYyswZ7rC28Qp9tSR5GD8waLeOHjwi4G/zRHypKPWtGr4qkC1gYq0aW2v2h86ylNK1S8xhadUHRbNstMAmFJMcgNSfQCg0ytyAw8onnuK5ADvBN+UE+59aweldpvO8eVd2LILAFsoJ33jz3qVW9gJxMDzHqPrXteD/Vp+6PoK8Yu2wCIbNr0jnod+dez4P9Wn7o+grzfHgRkB7fxLuDO86xNhLgAuW0eNs6gx6Ut/obDf+ns/wCq9+UK49u5hwt57avbYnLtIaJjnvHuqofn16SO/uGDuGOvxqMLwrFVqSulSwPK5nVMTTViCs9Q/0Nhv/T2f4BW7fB7CuHSzbVhsVWDXl9zG3h/r7vvb8Kc7PcVu/nVpTddgxggkxz6/GixHCcVSRi9TQcrmcmJpsRZZ6gu4qg9sMOG4liAdPGmv/t26vy7iqD2zIHEcQZE5l0Mz+rt+UU34Xy/yGzbWgcRv0YtJPjfZG2mFS6rOS3IrAMxm9OR3P40382E86seP7W3rmHSyzTbXYchP99Kr62iT089R5/cK+hYgU7i9ifxy5TzeBWuqEVDfWXDgvAbVvDnEm7BWVgo0AsDEjQttHLeqXdbNiVY7tck9NTNMlmClc+h5SYPnA++lSALtqBs+p9+nnVHiRBw5CiXuHJUSuM7Frtp2T3DgGEBilu2X5O7mIvG/avW1zKilbisYygiQVOu+xFA4LxXLFRPaztnjreLe1Z7s21W2wBUzDLOpnqDy6V8t4cnEBiicGRmtz6p7fjaKpBrfTeRN3sELTZr13vSNlVcqD4mW+VJY3Fpa1Y6cgNz5AUYYzHYpiLly1hxE5nV43AgQG193Km8L2Rs6H87sPd3Nxrl6Tz0/QeAb9Zr1uH4TjcQ+fGN77BFU+P4bAUDTwiXY8+Xj190q13FtcfvHA6BeSqNl+81J4Pjtm1ZdWwtu4xuW2DsWlVQyyAdG1BM8/SBm/iASMogTB7tDz0klOnlULicZccEMLUGNkQHQzuBIr0danSWh0Njbly2nk2Zqrl23O874jxNHF3Lay52LLrogJkKJXWNt6unYC3GDXzZj8686ddDIU+hH3V6B+Tu/OFK/ZY/PWvK8cv8AxlHURL2D0eTXaafzC+RuptMdSNBcWdqouHsX8bcVc0mABmYAabxMCTXo+KwffYfEWRu9psv7y+JfmK867Ndo3w11bqQWERIB2GmkVofC7q2HKE8/d5U4r0inNT3tJHHYHC22KlHtkaHWfLfWR6VHXOFWG9i6AfPMp+Mn6ULtDxZ8TcNxonyIFQoUzv8AP+lelxFVVbKFBlLDh2QGpoecZxSH2ZLBdtjHWNjQb0A6FgOWYfdrHxNFxeJZnnKq6AQvhGgA0Hu99bXEON1j10+orMqZ8xsL+ctplsL6Td3hxFtbha0wbSEuKXHqk5htSYRTsR6HSt3LUgtnTf2ZObrtER760LkcqS4F9resJCbG5v6Ta4U+dCckGKOmKA8q5KKeZpWW/MRl4EN6VlHGFXrWUXQmdmitlVJ8RIHOBJ+BI+tN3ltkxbVztq3tHXkq6D3k+6lbOWRmBI6AxUy7WgBkG49P6muptb5ct/fpBI53kQ9iDB36VtrZETpzjn8KmV4K2QXSYQ7EfjyNK3LMmEEDmT9aYUINgDeDvELm405j617Ng/1afuj6CvI7eB7x1S2C7ZhJAJA168hXr1hIVR0AHyrynH2+ZASL67TRwY0Mq/5ScUbb4Ugx+icf8a1RWxTNr15mvR+3eBuuuGvWVZu7V0uZACVBKkGPcfhVRu8avLozlcswGtqH16gida9Lwp0bCIC+w2H+5nYrpBVOVR4m34MhNTufmD99N9nR/jLP733UC7jJJjc7nnT3ZHCPdxaMASqGWPIe+l490FF9eRh0Qcwnqy7ivN+3zf8AmOI/eX/l269IBqp9sMNdtYy5eWz3tu7lYN3K3AIRVIJ1IgqdIrz3w6V6ZgzW0lziGYICovKGxPOi2sRpG/vqTvdoHuDLksgRuLCSddyY38xFLYXGFG1W3HU21YfA/wBK9t0aX+r0/uY6vUy3K69/9QGIY6HSOozR6SRQRcJuJJJGYVZcV2hcKUXu0UfZtIMwygQQsqBznX15VEcLwbX76lV8KmWYLC+nT3UniGSjSY5vfn+I/hxqVKy5ltqOd/wJa7OMK0DtXiG/OyVJBNqzsSOTdKZuYM1z2kwtzOl+2rMptIrFBmKsucEEDUAqw6868/wKpTXFXY20M958VMKuFVqYuQfxIrhuJd7yIzMys0EEkgjoRUlbsqbGGkDQXDqBuEJG+/vqI4RpibYIIIbUEEEaE6g6ipZG/QWP3Lv/ACzXvqZDC419ifOToZX/APST9V96Wz9VqNxCAGep20pig30mPX8ayq92XWWV0nWHteJQNyOXXxdPQVLfk+4qLd5rTGBc29RSVi3NxJIXY6A6Dl67ee9K4rIDmthlZTIbNOoPSBWdj8J09AqbD2IdKqUYG09jw94owYcjVA7a8F/NcT3iKDZvEvbJEgEmXtkeRMjyI6Gpvst2pXEoFYxcXcdfMVYbttLtprN5c9tuXNTyZTyYV43h+Lfh1crUGnP9zUrUxXS4nkz8XeRJJy7Ak5R6KdKA/EWYyXYEbERv8oq28b7D3FBNm2t5ZnOhK3AOhtzl94HuFVPE8IuKY7q5PTu3267V7r+YtVcyVAR32mMKWXQraZa4vdBJDkFtyIDH1IEmh2LTX7i20ksx3jYcz6CpHhvZHE3f9Wba/au+H4LuavXAezNvCr4fE59pzufToPKsXHcZWkhRWzN3385co4O7Xtaax3BrNrhmJQW08FsENlGbMCPFm3mvLrtsjcj4/dXpHbjiyJhWsZh3l1l8I3CKZJPQGqZg8ZYQQ+HVidmzPodpOsR5CKPgaNUw96jbnc3g41sjfKt+635IkORWglWQpgbOly3edokFLq5T8U286iMZkLE2lZVOyuQT8QBPwrWqYYpoSCeoSnSxHSH6SB1m37ieU1utliP+1bqvYSx4wYHl76OmJ5BdaMWNwwNqIzraGkFqcqFfmzWEi94W27KkOxCzOWefWKTxOMJBC6CgXL7OedSGE4OSJfwrTAz1vlTb3uZ20sPZXtfYs4cW3lSu8AmZ56VK/wDj/C/ab+Fvwql4nFW7YyoonrUVexBavP4jg2GLlsxJPVtLa4lwLT0u3+ULDA6Ow/3W/Cq1287U2sY9nuwSbaFWciC0kEDrA1+Jqq5aJbtTRYXh1Og+amTBqV2cWMGzGK9C4P23wyWLatKlRGUKeXoKpowA66Rz0++tM6LsKt4vhy4gAVTa3VF0qxTVZfv/AB/hftN/C34UfDflGwykEOwjllbXyiNa8za7PQV1aeDVBOBYe+jERpxj22Em+Nlrlx74tm2l52dARGhPw3k++o61azESYHxqQ4l2kuXrNu27yloQqxAE61G2bwB3r1+SkhVQbgdsyVaqykuLHslj492WRMEt+1cZgZBBEyd+gy6RpB9aZ4R2xwyYe2jscyrBGUnb3Uge1N1sP3BebczlMxPWo6xdtSsqCNc2p3kxHy+FVOJ8Lo40i72HZI4fiMRhVbNcm5t3eks57Y4U82/gb8Ky120wwOjsv+6w+6uOz3E7lu3cyLbKkahiPXyJpKxj2Z5Nq1E65UUmJ1Hsn6VnH4WpD/kM1E45idQV0EY4hx9cXi7DW1P6NCmYiDcOpHnAkjXqa4e5ls4eRul0fFCJpjhjXr1whu5shRIa4O6G4G4tGTrMaVNY7hHfC2oxOE8AUCL0TC5ND3WgjcEma9HhKS4eiKYJ065mVqrvUzW33nnactJqX4fxXDW7TrdwveOz2yr94wyqpl1jnmEifPypc3HDEd0hAmD3czB0Ow+lJXsWCCDZUGDqrkQeRiPlVDEoj0yhNvMbd0eLkzvG4tHvs1tciHNlWScoghVny0FG4Hw4XyVdiIEwIk9QCdBUQI8/j981K4IrbVbiXRnGpRp5EREjWRM0eF1IB27/ANwKhyAARfivA3w9zMjwNSpkB9IkQJHOpnhPbm8gC3rZuD7SjX3iojF8Sa6YYjUzsqgHroBpUlwHi35veDOinKdVbaR1BPlSK/C8LjCQRbq75P8AKq0Fuup6pZcN27wzftlD/mBFNt2zw8frx/FVO7UcUt4i4XW2qTr4YjX02qM4c1tXBYDTqJ13APkdp5VjN8LUg4XpLSynE6jU85TXql2xHbzDD2S1w9EUn5nSq/xPt3fuAi0otDqdX93IfOpPtF2ot3rKotlEKgLKADbmY3NUt5nn/fvp/wD09hsLYt8xi6XEa1dSSuWaVsxJYksd2Jkk9STW2Qr5iiuw7sLkGaSc4MkiIykTEc9prizfjRhpWhkCWU/67DOVs2sFcszqK4tRzmnHs5fEuorQytyE1JpkN2+9pO4k4LmDcKWt382UBjntmWG5EoCB5a+tbqGt4zKIyj51utYYimRdgLzNOFN9GbzMXv4wKMqfGh4bAtcP30xYwIHib4VmJ4nAhdKyCoHzVT3D3tNTuja93ZG2ZvlUdjOKs/PSlCSxrcAeZpFXEs3yjQdQkhbTnKTvRbOGLAkaAftHb08z5CmMPhZ1bxMdl+hY9PKm+6W3q5k/Z5D8KbTw1hmqbe9/1v3QC99Fi+FwEgyBBjxGRHprB99dveRNFEml8VxAtoNB0FN2LQtqj5mW4SdQAYAHLz1H38hTqYDaU9ANzzgO2XfcxLGu4MOCp6HcTtI5UcYdCVgm2I8XenMJ/wAuQBtehHvrh8RqTsTud2/iO3uiuLNouwVRqx/vWgAUNp83v31SDci509++uHxVi2o8F3ORy7sj1Mz+NZh7doqc5cH9kogOvnLaj0jehdwAzA3F05iSDrGhjbntUlZ4Ra7vMzkMfZkMqtpPhIVs3TUrT0plzcKPP+zEu4RbEny/qKnDIP8AWDzlSPoxpLvR0EeX3f1qXx/D7NsqFud4MoJyrlhiNVlp0HWNfKlLGIFtgyhdOoDD/iqa1OxGy+Z+/wDUKk2YX1PfpBrhiYgHL1bSmQEQCQjmdpfT4EfKucXie8ZmUZFPJZIB9TyrLeCDFVDJJO8sfefDoKjKLHKPP8D9wr23M1hWDTMDQxoDqASNfdW7F8pMZdeqI38wMVNcP4Pb7i83ejMmoWR4wQyyoE7DnNQTinOjIqk7wKVRahIHKP4C+bjhWC5SGmERToCd1UEbVItaXuLTZQSLbNrsSMsT19DUPwk/pR6N/K1TN0/4ZP8AYv8A9NWMOboSfe0JxYiQv+lW+xa/gFRrW5JOka0QmtRWS5L/AFSwBaZh0UE552PskD01IP0rQseEsAdPl7qJdUktB3HUDc6fSt9y6ROnw+6oFPW2tu6CWFu2AzyJ5jeiC4WIzEnYTOumgEnpRLWHDzBysNYjwkQdZ5ctPOaEylYkaESP7FHlZRm5QAQTbnGcZgHQZoJXkVKuPeyMYPrS14ARDhtNcuaAeniArthIkHX6/wBfrQ/zkbMoaeezD3jf3zRVCvLn75fqQobn78/3N2WzaTrvzOnPTrzrQyZSSxzclAPXmSdNOgNCA6UfDYE3CQCA/JToD1M7Clgs9lAuffr94TWXUmwjdnCWWEl+711zPmMeSqgn4gVxicJamLTO20TEnqQANvnTK9mL4tNeyDKDB8SyCRO0zXNnGXcmU207uZzZSCp65xJBO1XlQAAVEt4H2JVNTMc1Nr9lx7v4xDD4kqYO31pi/htM6bdOla4nhj7Ub70DBY0ofKqzjoXNKptyPVLaN0i5hCLiRzGtZThwdu54gQJ5VlPFKtysR1ydJEX8WWrm3YnU6CmEweUZn08udDJzHyrGIdjG7Qb3eQ0FMYTBE6nQda7s4UKMzfCuMTjy2g0HlT0Raer79X7gkkxi7jggypv151HvcJOprkGN960FmhqVC31eUkDqnakDzNY1w1o6bVyqzQBmOgnWAhLXU/Omc7wreIDUKZKjTcKfwrbFVEKAzHnuF/E1wtqNW1NXcvRjLfvtE/XrORZJ3j3fjTVlNIHrHn19aVa/TnDcWEdWidef96UeHyF9dBBq3C6CZicG67gieo/GkluspGXQzoRv7v6Vbu1PaUYrL4UUKoEKoG2mum5399VtboXUDXrzHp0qziKKKwytb1lfD1Kjpeotj1TL2e6yliSQijU6kAT99cLb1ga1rv5I1501axSTM6RzH7Ubb7Tz+XKkqqO2p5848kotgJa+yAtCy4v2nuyyxDZQqyC4nlIzjymah+0lu131w2bZS3nOVS4bKJIjqasnBO2Vq3hLlm4kyNwAWAE7SRG5mq8+Owmb2WYf52C/ACZ6cqvVMPTUk5uwXNxsNQOW355zPw1SqWYutheRXDv1n+6/8pqXxd2LFsdbLj6H7qDYx1oktatZSoOhuKxMzMA5eXkYp3it5bvdhUVFK6HYBcoUhiSABJknSuoqBTNjeXHY5wLSqpE6zHlU/wAI/MO6/Ti/3nep7BXL3MePzzTPy86jVxdjY22kcxdAB/4THxoOINkqcjtm5A689pCxtPOsatSD0yoe3cbH1lnUwmMKrduCyWCQ2XN7WUrpJHUGlVwZ7suIjbcA+4cxrS9u+QZmdCPlFHDDIACOZjWRrGugHnpNEhRt+207VQBBm5pI3+lcvekz139fw2rnXb37UM0tmNpIEMlyPSu7loHUUO0gPODHPY+XkaxLkGpvYa7Sd9JxtRrdzXz5GuyoI60qRFRqmonb6GSLcUuAFQ2VWMlQBExHwpVy3WR8KxGBEVLYbiamx+b3FAgko/mZJBnaZAkQNBIO4t0z0xszd3f1SvUHRC6Lfr/fbI9+JAwpWBz1JPqCTSty1rWXTrB5fEURk5Kc0DcAjQfvUio5qaNrbb9WjVAXaDF0jSt1i3qyq9h1x1zOjcLmTrR8wTU6mhNdCjSlWuSdaLPl23kWnd/EFjQg9ao+FwpdoHxpYzM2m8mcWbJYwKJdhdBTuKurbXIvvNJW7XM0T0wDa9zIvBhCaZw6dPa5Vq3bLGBTN1hbEDfrTaYy/OffdBYX0mrj5dSZbzpJ7smsEuaKVC+tCzF9eUkC2k6S4YAPL026bVo36DmkxMU9geHl3CIpuOdlX6noPWjV3awEW2VASdIqbnPb++ldYfFqrAsgcayGLa/wkRTvFuz74dstwoG3gXEPyBke+kFw+uuvp+IpjLURh/uAr06q3U3B6o5exa3GOSwiezsXIEb+02szznbSt2sQts+K3bc7wc0enhIpdVZicoMKCSdgBIE9ANRr511h8AzmFgk6CWUanzJim5mP0i57hbytByqosTp3n73juIxNtlm3bKEhs0tmHukSB6k1Ggdau2H7JXlwZBw7G4WAU6F/FplCDxGSd/TrrT8XhmRirAqykgg6EEaEEcjU4kWIudbbReFqpUU5NQCdb39dYThZ8Z/cf+U1NYv9SP8AYv8AzJUJw32m/cf+U1M40/oh/sX/AJkqxhj/AIWj3+oSskUEDWjGulsGM0HKDBMaTBgT7vlWM1o+YltB7UnQ9By99FtXkymLWv2szae6YNcu8kafs5dPJcs+/f30NrbINiJHMET8acPlOm3cPzFmzAX+/wCoa0+VlYRpqJEg+RHMcorV7uohUcMf8wyjXaMske8Gh29QY93l1E10BPl59POmXuLaayLDeKkRTQS33Ulznn2cunrmmhXjrDaEaT+PX1oJFIv0ZOl+/wB7wrZra2hkuFTTBthxpv06+lKIeVdKSK5Wt2iHvOTINMIwYQaMAtwa6NyPX1pO5bKGDUlSnzDVfe87sM3cUqda5AHMxzFN2rgYQaWxGGK1zLpmXUSOycso+0P791boen/asoLidrOWasy6wNa1FdqvSlCHOrdqTAqVciykD2jXGEtC2udt+VAVS7ZjVxR0YsPqPoIG8FbtSZNECljArq4ZOVaZciyvVjUKgtc7CTOL90WhA35mk7NhrhJ5Dc11hsKbrEkwo3NFxmLAGRNFHz86gnN87bchO7IK7eC6LSpaa0TXa2zEwY6xpSbljO2mZdKkeH4NiGbvFtgDUZwGIO4In++lItc/v+9q0ik+lOpsqNe1/SAQWEYxdxSQLcwBu0STzNCtsVOmp9J3rlm5CstsRXFyz5j6TrWFoa8ohTETPXWDG5rVtq4YmdRHxnnWxdPSpJGaQNp6F2XxGJtYXv0e5ktMuaGECDKATts56VVeJ37l9mc94zMxZidZLEmdB5n50bhfa69YtPaUjITMEnfaRBFCPa69yAGkeEkDyJBmSKv1Hw7fNsSN9b+MpYelVQtm2ubRbA4RszSCP0b6kEcqlOLYZ0VQykeB1MjnCtHrEH30lY4u94P3hJYKSrSBEb6BdTtrPKm8diCxDNLDKzsJ3IKjc7GOevpTKOToTl96x75842tIFbTAyAR7jUtgO12Is2jaRwENxLpBVT4kjLqRtoBG2lR1vjt1f2mjyI0+IrH4xmUq1tNREgAEH7W29ZNRKFRMpOnURLGvMTnF4g58wCgtJhRABMmAOXl05Ust8tAZiekkmPjQ+8NbCVAbWy7dU6wAjWExXdOSVB5QYif7nbrQFuc63eMgMecg9ZG5PrP1oK0TO2icht4yFUfVzjDID8NPXoaC92QARtz512jR6UTEWZEj/v8A1qdWBtvJ0ioJBkV0LutYF0ke/wDGtRSNVhaGEOmo2p21fVxlf3HmKStmN9jXLDKdNqYrlNR4iTvvC4jDNbPlyNHsXwwhtvpW8PiwRlbVfp6UHEYQp4l1FNGn+SltzHvlI7DMu8OadNRWUS1jiBvWV3/bnXUTrNE7NnMYp7DWgT/lX51lZQ0FFge/0nGdEm63kKzFXQPCtZWUTH5AevedzhbQFtMx9o0jbU3X3rVZUVfrCchOG14xjMWAO7TRR86jSaysqu7FjcyYTDEZhmEidR15xUnxjj7XgFCJatrqLdsZVn7R11P095Jyso1qMqFRz3impKzhiNRtI+zanU7Vly5W6yoOgEZD4fCXMocQFYsATBnKAW05QCPjTvCe07WBlNu04zZgXQFgR0YQaysq67Nh0RqZOo/XKUwq4jMtQAi/2JEJje1l6+W9kFzJgCTplA15AaDp7zKmF4ncs3AwykjWGUMpnkQRWVlR01RqZqFjcG3Z5SVoUk/xqotbqh+L8V79Ei1atxmnu1yzqIn++tRQ0rdZSKxLNmO9h9o6igRcq7Rzhbav+41SOMPh/wDab+Zaysq9hz/gM5vqlfNcZaysrJjo2oRcuYEkgHy9PiKkbXaJMhRsOjCCAczgiaysq0K70SVQ28B+ZXailUAv9yPtIlwOWx+o5UXhONW1dDvaW6omUYkAyOo2I3rdZSixUhhvDKhlKnaO8Uxlm/cZ0tdwuUeBTmGYaCNBE6VG2b0acjyrKyiqVCbNznUqYRcg2Hj6mP4K/bslme33gYeE5spB2OhBDAgkEEekVF3I3G3KsrKKs2mXlv5zlQBi3X+Ju3cohsyJHw/CsrKTT+Y2MaYuGinsLi+R1HMVlZQqxQ3EnfSFfhYbVdjWVlZW6mDpOoYjeVy5BtP/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10" descr="data:image/jpeg;base64,/9j/4AAQSkZJRgABAQAAAQABAAD/2wCEAAkGBxQQEhQUEhIWFBQVGRkZFxgXFhQaGhgcFx0aFxsWGhgdHSggHBolHR8WITEhJiorLi4uHSAzODMsNyotLi0BCgoKDg0OGxAQGy0kHBwuLC03NDcvLDcsNSwuMDcsLTcsKywtNDcrLiwrLTcsNCw0LCw0Ly03LDAsLC8sNzc3Lf/AABEIAKwAoAMBIgACEQEDEQH/xAAcAAEAAgIDAQAAAAAAAAAAAAAABQYEBwIDCAH/xABGEAACAQMCAgYFCAcFCQEAAAABAgMABBESIQUxBhMiQVFhBzJxgZEUI1JyobLB8BUzNEJzsdFDksLh8Qg1U1RiY4KTokT/xAAZAQEBAQEBAQAAAAAAAAAAAAAAAgEEAwX/xAAsEQEAAQIEBAMJAQAAAAAAAAAAAQIRAxIxYQQhQVEioeETIzJxgZGxwdEF/9oADAMBAAIRAxEAPwDeFKVxdwoJJwBuSe6g5VHXfGERtCAyyfRTfH1jyFYokkvPUJit/pDZ5Pq/RXz76lbS0SFdMahR5fj40Ef1V1L6zpAPBRrb3scD7K+/oNT680z+2Qj7FxUrSgizwCHwf/2Sf1rrPAAP1c8yH65I+BqYpQQTJeQ7qyXC+BGlvsrtsekMcjaHBhk+i+3wNTFYnEeGx3C4kXPge8ew0GXSqstxLw9gshMtudg3evl/l8Ks0ModQykFTuCO+g50rHvL1IsazuxwoAJZjzwANzXGx4hHPq0EkocOpBVlPPBBGRtvW2m1y7KpSlYFK6LC8SeNZIzlG3BxjPdXfQKUpQKhJB8tkK//AJ4zhv8AusP3fqisnjlwyoI4z85KdC+X0m9wrMs7ZYkVFGFUYH9aDtAxX2lKBSlKBSlKBSleaOkPpg4m0kiJIkQVmUaEGdiRzbNB6UnhV1KsMqdiDVWtpG4dN1bkmCT1Sf3f9Ns/GrBweQvbwsxyzRoST3kqCTXDjXDhcRMnfzU+BHL+lBHcVLQ3kNwUZ4eqeIlFLGJmZW1aQMlWAwSOWBWPd8Sllk/UuLdJF1ugfMiMr4ONIbCsFzjPOsvolfmSIxtnXFsc88d3wwR7qnaqqqJi1inwzdV7JJRgTdcYsyiP1tYGoFNeN86c4z796jzeSiaFZ5CGMsXaVm0J2d4JVG2tjyzzJ8t7xUb+hI9TNltLOJGTUdBcYOrHtAPhmpwqYomZluJVNarcDgmHURzCeJAkfVlFbZlZusR8bKD2dzzHLGKvSrgYFYx4lDqCddHrJwF1rknwxnNdN5xu3hIEkyqSQoye9jgD25qYiIhcxVMRTbSEhSlKp5om3+du5G7oVCL9Z+0x+GBWbZ8Qim1dVKkmg6X0MraT4HHI1WeKXTxcMv509fE7rjnkZUfyqvejfokvDZ/lFtL1llNaK0khdSOsU6sgDuxqPlkig2hSqX0I9JFtxaaWGFXRo+0uvHzi5xqGDkd2x8R54pvHfTqsF08UVqJYY2KlzIQz4OCyjTgDnjPPyoNzUrX3pJ9IL8OtLW4tUSUXB26zVspXUDgEb1XOiPpMu+I8Z6iPQLQl8Lpy2hAcPq+kTg+/FBuSlaG9KnpTuPlL2lg5jWNtDyJu8j8iq+AB223Jql8M6f8AFOHzAyTTMQQWiuNZDDwIbce0YoPVteKuMftE38R/vGvYXRrjUd/bRXMXqyqDjmVPIqfMHIrx7xj9om/iP940Hr/h97HBZQyTSLGixR5Z2AA7A7zVfk9LHClbT8rB8wjkfHFaJ4hdcR6QyKsMDvHAiqkaHsRgALkscDU2M7/hVe4/0eubBwl1A8TMMrqxhgOeGGxxt8RQeluGcWge8EttKksU2xKEEZbmD4HIGx8au9eYvQ/dFXuB4BHHtQn+tek+JiQwv1OOtK9jUSBnzOD/ACoMqq3JxKK7L6ZIuojJV3dwQWHMKmcYH0m9wNR91wbiMyEG5CHROqlXIILiLq9WkbkFZd+4MK+x9Hbj5QJFSCJW9ZgI2fdD2s9WO2Hwc8jVTRvDaK4jWJdfSK3tblUtoow7akZjHGNSKp1ZBAGC2NIJIG5PdU8OHPcSJJcgKkbaooRuAw5SSN+8w7lGw8W2xgGxvyqM0sYkGrUEyF2QorAEblm7RB2GwHLJ4pw+/wAwu0oJQy6lEmkMGVQhbsHOGDbDuPjWRhx3VVjTa0QtVKgujtveKXN3IrLhNCqQcHB15OBkZ0499TtJi0vOFctJoY+HO1yQIQsnWk59UkhuVan/AERNwP8ASFosxlt7iylmhO4wUwu68g2lsEjnt4Yra44aLm0u7RjjUZY9+7Xkg48NxWv+AdEeJ3bXH6SAXq7R7SA9nD6v3tjuNhljjmKxqI6G9I4J+J8Kjt7d4GjgeGXUFGsaNQIxudwx38axem/SjhlvZz8M4dA0gZyzSZ7CMDklWOWfGMDkMd9WPoJ0xvb6ZLNYTELa2eO41DJ6xRoQg7FDkDY576pNh0ltIOj81qFAvZHKONOGI1agzNjkF2x4igkvSY2eBcHPl/grbvAODQWNjFJHCiyQ2xOvSNWSgdsnmckVqP0mtngXB/Z/greZttdn1Y5tBpHvTFBoj/Z54es19PNINTRR5Unc6pGwW378Z3862r6RvR9HxnqC0vUtCWywQMWVsZTmMbgHO+N9t61f/s43YS9uIm2aSIEDzRtx8DW5el/S634WkclyWCyPoGkaiNi2SOeNu7xFBy6GdF4+F2/yeF5HTUWzIQTlsZAwAAK8j8Y/XzfxH+8a9hcB4/b38ZktZllUHBK/unngjuOK8e8Y/XzfxH+8aD1l6PeDpZ8Oto0AGY1dj9JnAYk+e/2VBenKyWXhMxKgtGyOpxup1AEjw2JHvq5cB/Zrf+FH90VWvTD/ALouvqj7woNE+ij9fN4dV+Ir1LbDsLn6I/lXmr0OWRdp2+l1cY9rEk/hXpK8tFlTQxYDbdWZTt4MpBo2LX5u+la7Hyiznks43lllnw1vK0hOlQTkSB8gAeIGTWfYcbmiufk8k3XJ6r3BXSqSaC3VoANPge0TURW7a+Bqj4aomLX+cd/1bXZdaVq6fpbO1rdOs4YxMQkivCmMFgh0YJbXj2HG1SydJH+dLXsVusW0ayKHeVcZEpbUNQbu0is9pDav87Fp1trbrt2jfsvdKoMXGJJX1300ljG0aNEi9kMWGWJkK5LA/u7c642Eks93atI79VE05R3OhpUHVhGZNiRqJAON8Zrc/ZM8FMXzVRyi+2l7RPXttutS/NXZH7s6gj68ex+II+FS1YHGbQyR5TaRCHQ+Y7vfyru4deCeNXXv5jvBHNT5g1biZAH21V7v0e8PleeQ2yh7hWV2XIPa9ZlHJWPiKtNKDXnS30XreWNtZw3LRLbElC6ayQRgKSCuMeO9X+2j0Iq89KgfAYrspQeb/Sn0VuOEXxvrTUsTuZFkT+ydvWVvAEk4zsc4qmdJelN3xWSP5Q5lZezGqqBu2M4Uc2YhfgK9hMoIIIyDzBrBtOCW0T647eJH+ksaA/ECgr/or6MHhnD44pBiVyZJR4M2Oz7gFHuryxxj9fN/Ef7xr2tWj+Pegd3d5Le9U6izaZIyNyc41qT92g3FwH9mt/4Uf3RVa9MP+6Lr6o+8KtXDLcxQxIeaIinHLKqAagvSHEktm0Mh2kKjHiFIYj2YGPfQUb0McC6uOLI33mf2tso+GPhW36hui/DeoiyRh3wSPAdy+4fzqUurhY0Z29VRk4GT7AO8+VBHXHRy3kk61kJk+lrcEeQIOw8hXOfo9auuk28eNWrAUL2vpbY386jehvE7m4683KxAa8xrHKjtGp/spQvJxjPM5yfDey1teHlmaZX7aubTmnlu+BAO6vhQHGw25bDauVKxBXFowSCQCRsDgZGcZAPuFcqUCoa8Q2shmQExP+uUdx/4g/EVM0oOEModQykFTuCORrnUM9lJbEvbjUh3aEnHvQ9x8qzbDiUc2dJ7Q9ZDsy+0UGZSlKBSlKBSlRnFuOR2+xOp+5F5+/woMy9u0hQu5wB9vkPOq7wq1a9l+UzDEa/q1P55fzNdlvwqW6cS3eyj1Yh+P5yasijGw2AoPta96e8e13dtYKWVHbM8gDaVJBESFgNstgn3eNbCqgcat+JNxNZ4Ub5PGUjC9aArKwbXIY84bBKnfB7PnXRw1s0zNuUT16pq0a64bw2+4GssjJ1cjBEjC9rrSjhj2VzlMbEnGzedb14HxVLuCOZAQHUHSeanvUjxByK1ha9HuKrHcDMyyGCRZGNyXE0xYFHiGR1YAz4Vs7gU0jwRmaJopAAGVmDHbbOoc8866ONriuIqm0zfWP56poiyQpSlfPehSlKBSlKBWHfcMjmwXXtDkynDD2EVmUoIkW1zF6kqyjwkGG/vrz+Fff0lMvr2rf8Ag6sPwqVpQRR4w3/LT/3V/rXWeJ3DepaMPOR1X7BmpmuuSZVIDMAWOFBIGT4DxNBX7ZLm71a5hEqsUZYx2sj/AKs10vYJY3EDLuj5Ri25DHkc+f4VKRfNXbDunQMPrJsfsIrs6Q2XXQOo9YDUvtXegkqVHcKvzNAkgGpjgEDHPkTv8ayzK2/YOzAcxuDjLewb/Cg7qVG8YlcROw1Jo1HIK7gKcNv3Zxtz2r5waRjFGx1PrwckqcAqDn2Z7ue9F5PBmSdKi7y6cFuaaUZl5HUwOB7e7b/qri3EGLKuy9rGx8GCkH40QlqVCpxdgoOAdl798spbJ25bGpO2mZua4255BBOSMfDf30HfSlKBSlKBUD0n6UJYNbo0UkrXDFUWMAnKgE7EjxFT1Vrj3Rc3V5bXPXaRbLIFTRnLSDGrVnbG3d3VeHlzeLTn6ebKr25IW09KkD9STbzosshjLELpRhjYkHtbEE45Vk8I9I0dzqZLeXqgrt1mqM7RjJLIG1ID3E1g8P8ARmYlsV+VZFo8shIiwXeTGGGWIUrpXnnOKw39FcrszvdxK+h1DRW+gsX5tIA+DtnYYrrmOG52n895efvHO86Z/pFraO3S5tpZAzwOdIV9IOVIBORtzO2axeHpNxCeCaUESJIA2NgAhBIA5j/WrFw3oM0NxazC4BFrAIVXqzud9T51bZydvtq2myjOewu7ajgYy30tu/YVw8bh04sU04c2iJv5/Tp5ujhcbEwK5rjrEx92F0hGlUmHOFwx+qdmHw/lUqDXXcQh1ZTyYEH37Vg9HpS0Kq3rRkxt7U2/liiGDwUdRczQfut85H7+Y/PhVgqB6TqYzFcrzibDeatz/PnU6rAgEbg7igEZ519ApSg+EU0jwr7Sg+aR4V9ApSgUpSgUpSgUpSgUpSgUpSgVE23zV3IndMokX6y9lvswalqieP8AYEc3/CcZ+q3Zb8D7qDPvbYSxsh5MCP8AOo3orclodDevESjD2cvz5VM1Afs994Jcr/8AS/n7aCfpSlApSlApSlApSlApSlApSlApSlApSlArqu4BIjIeTAj4120oI7gE5eBdXrJlG9qdk1j9KbYvDrX14iHX3c/z5Vzs/mrqVO6UCRfaOy34GpRwCCDyOxzQdVjciWNHHJgD/lXfUD0YJiM1s39k2V81bl+fOp6gUpSgUpSgUpSgUpSgUpSgUpSgUpSgUpSgh+kTGIRzgZMTHI8VfYjPtxVFv7152LSNk+HcPIDurZ80QdSrDKsMEVReK8Gjik0qWx5kf0oOHRF2+UrjvDA+zH9cVsCovgfCY4FygJZhux3Ps9lSlApSlApSlApSlB//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46" y="3553815"/>
            <a:ext cx="1325838" cy="1260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descr="http://www.thecus.com/upload_new/app/icon/sup_app_icon_348.f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592" y="3603187"/>
            <a:ext cx="1161278" cy="11612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0.iconfinder.com/data/icons/superuser-extension-dark/512/675172-data_database_sql_query-12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7314" y="3563864"/>
            <a:ext cx="1161279" cy="11612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226" y="3603187"/>
            <a:ext cx="1875012" cy="1121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灯片编号占位符 7"/>
          <p:cNvSpPr>
            <a:spLocks noGrp="1"/>
          </p:cNvSpPr>
          <p:nvPr>
            <p:ph type="sldNum" sz="quarter" idx="12"/>
          </p:nvPr>
        </p:nvSpPr>
        <p:spPr/>
        <p:txBody>
          <a:bodyPr/>
          <a:lstStyle/>
          <a:p>
            <a:fld id="{0C913308-F349-4B6D-A68A-DD1791B4A57B}" type="slidenum">
              <a:rPr lang="zh-CN" altLang="en-US" smtClean="0"/>
              <a:t>16</a:t>
            </a:fld>
            <a:endParaRPr lang="zh-CN" altLang="en-US" dirty="0"/>
          </a:p>
        </p:txBody>
      </p:sp>
    </p:spTree>
    <p:extLst>
      <p:ext uri="{BB962C8B-B14F-4D97-AF65-F5344CB8AC3E}">
        <p14:creationId xmlns:p14="http://schemas.microsoft.com/office/powerpoint/2010/main" val="444006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Existing Solutions</a:t>
            </a:r>
            <a:endParaRPr lang="zh-CN" altLang="en-US" dirty="0">
              <a:solidFill>
                <a:srgbClr val="0000CC"/>
              </a:solidFill>
              <a:cs typeface="Times New Roman" panose="02020603050405020304" pitchFamily="18" charset="0"/>
            </a:endParaRPr>
          </a:p>
        </p:txBody>
      </p:sp>
      <p:cxnSp>
        <p:nvCxnSpPr>
          <p:cNvPr id="4" name="Straight Arrow Connector 4"/>
          <p:cNvCxnSpPr/>
          <p:nvPr/>
        </p:nvCxnSpPr>
        <p:spPr>
          <a:xfrm flipV="1">
            <a:off x="468156" y="2647542"/>
            <a:ext cx="8218644" cy="7962"/>
          </a:xfrm>
          <a:prstGeom prst="straightConnector1">
            <a:avLst/>
          </a:prstGeom>
          <a:ln w="57150" cmpd="sng">
            <a:solidFill>
              <a:srgbClr val="0000CC"/>
            </a:solidFill>
            <a:tailEnd type="stealth" w="lg" len="lg"/>
          </a:ln>
        </p:spPr>
        <p:style>
          <a:lnRef idx="2">
            <a:schemeClr val="accent1"/>
          </a:lnRef>
          <a:fillRef idx="0">
            <a:schemeClr val="accent1"/>
          </a:fillRef>
          <a:effectRef idx="1">
            <a:schemeClr val="accent1"/>
          </a:effectRef>
          <a:fontRef idx="minor">
            <a:schemeClr val="tx1"/>
          </a:fontRef>
        </p:style>
      </p:cxnSp>
      <p:sp>
        <p:nvSpPr>
          <p:cNvPr id="5" name="TextBox 7"/>
          <p:cNvSpPr txBox="1"/>
          <p:nvPr/>
        </p:nvSpPr>
        <p:spPr>
          <a:xfrm>
            <a:off x="1200259" y="1681723"/>
            <a:ext cx="1899316" cy="817245"/>
          </a:xfrm>
          <a:prstGeom prst="roundRect">
            <a:avLst/>
          </a:prstGeom>
          <a:ln/>
        </p:spPr>
        <p:style>
          <a:lnRef idx="1">
            <a:schemeClr val="accent1"/>
          </a:lnRef>
          <a:fillRef idx="2">
            <a:schemeClr val="accent1"/>
          </a:fillRef>
          <a:effectRef idx="1">
            <a:schemeClr val="accent1"/>
          </a:effectRef>
          <a:fontRef idx="minor">
            <a:schemeClr val="dk1"/>
          </a:fontRef>
        </p:style>
        <p:txBody>
          <a:bodyPr wrap="none" lIns="68580" tIns="0" rIns="68580" bIns="0" rtlCol="0">
            <a:spAutoFit/>
          </a:bodyPr>
          <a:lstStyle/>
          <a:p>
            <a:pPr algn="ctr"/>
            <a:r>
              <a:rPr lang="en-US" sz="2400" dirty="0">
                <a:ea typeface="Corbel" charset="0"/>
                <a:cs typeface="Corbel" charset="0"/>
              </a:rPr>
              <a:t>PDQ</a:t>
            </a:r>
          </a:p>
          <a:p>
            <a:pPr algn="ctr"/>
            <a:r>
              <a:rPr lang="en-US" sz="2400" dirty="0">
                <a:ea typeface="Corbel" charset="0"/>
                <a:cs typeface="Corbel" charset="0"/>
              </a:rPr>
              <a:t>SIGCOMM’12</a:t>
            </a:r>
          </a:p>
        </p:txBody>
      </p:sp>
      <p:sp>
        <p:nvSpPr>
          <p:cNvPr id="6" name="TextBox 8"/>
          <p:cNvSpPr txBox="1"/>
          <p:nvPr/>
        </p:nvSpPr>
        <p:spPr>
          <a:xfrm>
            <a:off x="3465127" y="1681723"/>
            <a:ext cx="1899316" cy="817245"/>
          </a:xfrm>
          <a:prstGeom prst="roundRect">
            <a:avLst/>
          </a:prstGeom>
          <a:ln/>
        </p:spPr>
        <p:style>
          <a:lnRef idx="1">
            <a:schemeClr val="accent1"/>
          </a:lnRef>
          <a:fillRef idx="2">
            <a:schemeClr val="accent1"/>
          </a:fillRef>
          <a:effectRef idx="1">
            <a:schemeClr val="accent1"/>
          </a:effectRef>
          <a:fontRef idx="minor">
            <a:schemeClr val="dk1"/>
          </a:fontRef>
        </p:style>
        <p:txBody>
          <a:bodyPr wrap="none" lIns="68580" tIns="0" rIns="68580" bIns="0" rtlCol="0">
            <a:spAutoFit/>
          </a:bodyPr>
          <a:lstStyle/>
          <a:p>
            <a:pPr algn="ctr"/>
            <a:r>
              <a:rPr lang="en-US" sz="2400" dirty="0" err="1">
                <a:latin typeface="Calibri" panose="020F0502020204030204" pitchFamily="34" charset="0"/>
                <a:ea typeface="Corbel" charset="0"/>
                <a:cs typeface="Calibri" panose="020F0502020204030204" pitchFamily="34" charset="0"/>
              </a:rPr>
              <a:t>pFabric</a:t>
            </a:r>
            <a:endParaRPr lang="en-US" sz="2400" dirty="0">
              <a:latin typeface="Calibri" panose="020F0502020204030204" pitchFamily="34" charset="0"/>
              <a:ea typeface="Corbel" charset="0"/>
              <a:cs typeface="Calibri" panose="020F0502020204030204" pitchFamily="34" charset="0"/>
            </a:endParaRPr>
          </a:p>
          <a:p>
            <a:pPr algn="ctr"/>
            <a:r>
              <a:rPr lang="en-US" sz="2400" dirty="0">
                <a:latin typeface="Calibri" panose="020F0502020204030204" pitchFamily="34" charset="0"/>
                <a:ea typeface="Corbel" charset="0"/>
                <a:cs typeface="Calibri" panose="020F0502020204030204" pitchFamily="34" charset="0"/>
              </a:rPr>
              <a:t>SIGCOMM’13</a:t>
            </a:r>
          </a:p>
        </p:txBody>
      </p:sp>
      <p:sp>
        <p:nvSpPr>
          <p:cNvPr id="7" name="TextBox 10"/>
          <p:cNvSpPr txBox="1"/>
          <p:nvPr/>
        </p:nvSpPr>
        <p:spPr>
          <a:xfrm>
            <a:off x="5683555" y="1676400"/>
            <a:ext cx="1899316" cy="817245"/>
          </a:xfrm>
          <a:prstGeom prst="roundRect">
            <a:avLst/>
          </a:prstGeom>
          <a:ln/>
        </p:spPr>
        <p:style>
          <a:lnRef idx="1">
            <a:schemeClr val="accent1"/>
          </a:lnRef>
          <a:fillRef idx="2">
            <a:schemeClr val="accent1"/>
          </a:fillRef>
          <a:effectRef idx="1">
            <a:schemeClr val="accent1"/>
          </a:effectRef>
          <a:fontRef idx="minor">
            <a:schemeClr val="dk1"/>
          </a:fontRef>
        </p:style>
        <p:txBody>
          <a:bodyPr wrap="none" lIns="68580" tIns="0" rIns="68580" bIns="0" rtlCol="0">
            <a:spAutoFit/>
          </a:bodyPr>
          <a:lstStyle/>
          <a:p>
            <a:pPr algn="ctr"/>
            <a:r>
              <a:rPr lang="en-US" sz="2400" dirty="0">
                <a:ea typeface="Corbel" charset="0"/>
                <a:cs typeface="Corbel" charset="0"/>
              </a:rPr>
              <a:t>PASE</a:t>
            </a:r>
          </a:p>
          <a:p>
            <a:pPr algn="ctr"/>
            <a:r>
              <a:rPr lang="en-US" sz="2400" dirty="0">
                <a:ea typeface="Corbel" charset="0"/>
                <a:cs typeface="Corbel" charset="0"/>
              </a:rPr>
              <a:t>SIGCOMM’14</a:t>
            </a:r>
          </a:p>
        </p:txBody>
      </p:sp>
      <p:sp>
        <p:nvSpPr>
          <p:cNvPr id="8" name="Oval 15"/>
          <p:cNvSpPr/>
          <p:nvPr/>
        </p:nvSpPr>
        <p:spPr>
          <a:xfrm>
            <a:off x="2057400" y="2591512"/>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9" name="Oval 16"/>
          <p:cNvSpPr/>
          <p:nvPr/>
        </p:nvSpPr>
        <p:spPr>
          <a:xfrm>
            <a:off x="4343400" y="2591512"/>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10" name="Oval 18"/>
          <p:cNvSpPr/>
          <p:nvPr/>
        </p:nvSpPr>
        <p:spPr>
          <a:xfrm>
            <a:off x="6477000" y="2591512"/>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14" name="圆角矩形 13"/>
          <p:cNvSpPr/>
          <p:nvPr/>
        </p:nvSpPr>
        <p:spPr>
          <a:xfrm>
            <a:off x="457200" y="3284984"/>
            <a:ext cx="8229600" cy="33843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endParaRPr lang="en-US" altLang="zh-CN" sz="2800" dirty="0">
              <a:solidFill>
                <a:schemeClr val="tx1"/>
              </a:solidFill>
            </a:endParaRPr>
          </a:p>
          <a:p>
            <a:pPr algn="just"/>
            <a:r>
              <a:rPr lang="en-US" altLang="zh-CN" sz="2800" dirty="0">
                <a:solidFill>
                  <a:schemeClr val="tx1"/>
                </a:solidFill>
              </a:rPr>
              <a:t>All assume prior knowledge of flow size information to approximate ideal preemptive Shortest Job First (SJF) with customized network elements</a:t>
            </a:r>
          </a:p>
          <a:p>
            <a:pPr algn="just"/>
            <a:endParaRPr lang="en-US" altLang="zh-CN" sz="2800" dirty="0">
              <a:solidFill>
                <a:schemeClr val="tx1"/>
              </a:solidFill>
            </a:endParaRPr>
          </a:p>
          <a:p>
            <a:pPr marL="457200" indent="-457200" algn="just">
              <a:buFont typeface="Arial" panose="020B0604020202020204" pitchFamily="34" charset="0"/>
              <a:buChar char="•"/>
            </a:pPr>
            <a:r>
              <a:rPr lang="en-US" altLang="zh-CN" sz="2800" b="1" dirty="0">
                <a:solidFill>
                  <a:srgbClr val="C00000"/>
                </a:solidFill>
              </a:rPr>
              <a:t>Not feasible for many applications</a:t>
            </a:r>
          </a:p>
          <a:p>
            <a:pPr marL="457200" indent="-457200" algn="just">
              <a:buFont typeface="Arial" panose="020B0604020202020204" pitchFamily="34" charset="0"/>
              <a:buChar char="•"/>
            </a:pPr>
            <a:r>
              <a:rPr lang="en-US" altLang="zh-CN" sz="2800" b="1" dirty="0">
                <a:solidFill>
                  <a:srgbClr val="C00000"/>
                </a:solidFill>
              </a:rPr>
              <a:t>Hard to deploy in practice</a:t>
            </a:r>
          </a:p>
          <a:p>
            <a:pPr algn="just"/>
            <a:endParaRPr lang="en-US" altLang="zh-CN" sz="2800" dirty="0">
              <a:solidFill>
                <a:schemeClr val="tx1"/>
              </a:solidFill>
            </a:endParaRPr>
          </a:p>
          <a:p>
            <a:pPr marL="457200" indent="-457200">
              <a:buFont typeface="Arial" panose="020B0604020202020204" pitchFamily="34" charset="0"/>
              <a:buChar char="•"/>
            </a:pPr>
            <a:endParaRPr lang="zh-CN" altLang="en-US" sz="2800" dirty="0">
              <a:solidFill>
                <a:schemeClr val="tx1"/>
              </a:solidFill>
            </a:endParaRPr>
          </a:p>
        </p:txBody>
      </p:sp>
      <p:cxnSp>
        <p:nvCxnSpPr>
          <p:cNvPr id="15" name="Straight Arrow Connector 4"/>
          <p:cNvCxnSpPr/>
          <p:nvPr/>
        </p:nvCxnSpPr>
        <p:spPr>
          <a:xfrm>
            <a:off x="2405128" y="3717032"/>
            <a:ext cx="5983296" cy="0"/>
          </a:xfrm>
          <a:prstGeom prst="straightConnector1">
            <a:avLst/>
          </a:prstGeom>
          <a:ln w="57150" cmpd="sng">
            <a:solidFill>
              <a:srgbClr val="C00000"/>
            </a:solidFill>
            <a:tailEnd type="non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4"/>
          <p:cNvCxnSpPr/>
          <p:nvPr/>
        </p:nvCxnSpPr>
        <p:spPr>
          <a:xfrm>
            <a:off x="2189104" y="4581128"/>
            <a:ext cx="4287896" cy="0"/>
          </a:xfrm>
          <a:prstGeom prst="straightConnector1">
            <a:avLst/>
          </a:prstGeom>
          <a:ln w="57150" cmpd="sng">
            <a:solidFill>
              <a:srgbClr val="C00000"/>
            </a:solidFill>
            <a:tailEnd type="none" w="lg" len="lg"/>
          </a:ln>
        </p:spPr>
        <p:style>
          <a:lnRef idx="2">
            <a:schemeClr val="accent1"/>
          </a:lnRef>
          <a:fillRef idx="0">
            <a:schemeClr val="accent1"/>
          </a:fillRef>
          <a:effectRef idx="1">
            <a:schemeClr val="accent1"/>
          </a:effectRef>
          <a:fontRef idx="minor">
            <a:schemeClr val="tx1"/>
          </a:fontRef>
        </p:style>
      </p:cxnSp>
      <p:sp>
        <p:nvSpPr>
          <p:cNvPr id="11" name="灯片编号占位符 10"/>
          <p:cNvSpPr>
            <a:spLocks noGrp="1"/>
          </p:cNvSpPr>
          <p:nvPr>
            <p:ph type="sldNum" sz="quarter" idx="12"/>
          </p:nvPr>
        </p:nvSpPr>
        <p:spPr/>
        <p:txBody>
          <a:bodyPr/>
          <a:lstStyle/>
          <a:p>
            <a:fld id="{0C913308-F349-4B6D-A68A-DD1791B4A57B}" type="slidenum">
              <a:rPr lang="zh-CN" altLang="en-US" smtClean="0"/>
              <a:t>17</a:t>
            </a:fld>
            <a:endParaRPr lang="zh-CN" altLang="en-US" dirty="0"/>
          </a:p>
        </p:txBody>
      </p:sp>
    </p:spTree>
    <p:extLst>
      <p:ext uri="{BB962C8B-B14F-4D97-AF65-F5344CB8AC3E}">
        <p14:creationId xmlns:p14="http://schemas.microsoft.com/office/powerpoint/2010/main" val="399900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childTnLst>
                                </p:cTn>
                              </p:par>
                              <p:par>
                                <p:cTn id="12" presetID="1"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Question</a:t>
            </a:r>
            <a:endParaRPr lang="zh-CN" altLang="en-US" dirty="0">
              <a:solidFill>
                <a:srgbClr val="0000CC"/>
              </a:solidFill>
              <a:ea typeface="+mn-ea"/>
              <a:cs typeface="Times New Roman" panose="02020603050405020304" pitchFamily="18" charset="0"/>
            </a:endParaRPr>
          </a:p>
        </p:txBody>
      </p:sp>
      <p:sp>
        <p:nvSpPr>
          <p:cNvPr id="3" name="内容占位符 2"/>
          <p:cNvSpPr>
            <a:spLocks noGrp="1"/>
          </p:cNvSpPr>
          <p:nvPr>
            <p:ph idx="1"/>
          </p:nvPr>
        </p:nvSpPr>
        <p:spPr>
          <a:xfrm>
            <a:off x="457200" y="1600200"/>
            <a:ext cx="8363272" cy="4525963"/>
          </a:xfrm>
        </p:spPr>
        <p:txBody>
          <a:bodyPr>
            <a:normAutofit/>
          </a:bodyPr>
          <a:lstStyle/>
          <a:p>
            <a:pPr marL="0" indent="0" algn="just">
              <a:buNone/>
            </a:pPr>
            <a:r>
              <a:rPr lang="en-US" altLang="zh-CN" dirty="0">
                <a:cs typeface="Times New Roman" panose="02020603050405020304" pitchFamily="18" charset="0"/>
              </a:rPr>
              <a:t>Without prior knowledge of flow size information, how to minimize FCT in commodity data centers?</a:t>
            </a: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灯片编号占位符 7"/>
          <p:cNvSpPr>
            <a:spLocks noGrp="1"/>
          </p:cNvSpPr>
          <p:nvPr>
            <p:ph type="sldNum" sz="quarter" idx="12"/>
          </p:nvPr>
        </p:nvSpPr>
        <p:spPr/>
        <p:txBody>
          <a:bodyPr/>
          <a:lstStyle/>
          <a:p>
            <a:fld id="{0C913308-F349-4B6D-A68A-DD1791B4A57B}" type="slidenum">
              <a:rPr lang="zh-CN" altLang="en-US" smtClean="0"/>
              <a:t>18</a:t>
            </a:fld>
            <a:endParaRPr lang="zh-CN" altLang="en-US" dirty="0"/>
          </a:p>
        </p:txBody>
      </p:sp>
    </p:spTree>
    <p:extLst>
      <p:ext uri="{BB962C8B-B14F-4D97-AF65-F5344CB8AC3E}">
        <p14:creationId xmlns:p14="http://schemas.microsoft.com/office/powerpoint/2010/main" val="3674359618"/>
      </p:ext>
    </p:extLst>
  </p:cSld>
  <p:clrMapOvr>
    <a:masterClrMapping/>
  </p:clrMapOvr>
  <mc:AlternateContent xmlns:mc="http://schemas.openxmlformats.org/markup-compatibility/2006" xmlns:p14="http://schemas.microsoft.com/office/powerpoint/2010/main">
    <mc:Choice Requires="p14">
      <p:transition spd="slow" p14:dur="2000" advTm="13420"/>
    </mc:Choice>
    <mc:Fallback xmlns="">
      <p:transition spd="slow" advTm="1342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Design Goal 1</a:t>
            </a:r>
            <a:endParaRPr lang="zh-CN" altLang="en-US" dirty="0">
              <a:solidFill>
                <a:srgbClr val="0000CC"/>
              </a:solidFill>
              <a:ea typeface="+mn-ea"/>
              <a:cs typeface="Times New Roman" panose="02020603050405020304" pitchFamily="18" charset="0"/>
            </a:endParaRPr>
          </a:p>
        </p:txBody>
      </p:sp>
      <p:sp>
        <p:nvSpPr>
          <p:cNvPr id="3" name="内容占位符 2"/>
          <p:cNvSpPr>
            <a:spLocks noGrp="1"/>
          </p:cNvSpPr>
          <p:nvPr>
            <p:ph idx="1"/>
          </p:nvPr>
        </p:nvSpPr>
        <p:spPr>
          <a:xfrm>
            <a:off x="457200" y="1600200"/>
            <a:ext cx="8363272" cy="4525963"/>
          </a:xfrm>
        </p:spPr>
        <p:txBody>
          <a:bodyPr>
            <a:normAutofit/>
          </a:bodyPr>
          <a:lstStyle/>
          <a:p>
            <a:pPr marL="0" indent="0" algn="just">
              <a:buNone/>
            </a:pPr>
            <a:r>
              <a:rPr lang="en-US" altLang="zh-CN" dirty="0">
                <a:solidFill>
                  <a:srgbClr val="0000CC"/>
                </a:solidFill>
                <a:cs typeface="Times New Roman" panose="02020603050405020304" pitchFamily="18" charset="0"/>
              </a:rPr>
              <a:t>Without prior knowledge </a:t>
            </a:r>
            <a:r>
              <a:rPr lang="en-US" altLang="zh-CN" dirty="0">
                <a:cs typeface="Times New Roman" panose="02020603050405020304" pitchFamily="18" charset="0"/>
              </a:rPr>
              <a:t>of flow size information, how to minimize FCT in commodity data centers?</a:t>
            </a: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圆角矩形 6"/>
          <p:cNvSpPr/>
          <p:nvPr/>
        </p:nvSpPr>
        <p:spPr>
          <a:xfrm>
            <a:off x="395536" y="3789040"/>
            <a:ext cx="8424936" cy="13681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rPr>
              <a:t>Information-agnostic: not assume a priori knowledge of flow size information available from the applications</a:t>
            </a:r>
            <a:endParaRPr lang="zh-CN" altLang="en-US" sz="2800" dirty="0">
              <a:solidFill>
                <a:schemeClr val="bg1"/>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t>19</a:t>
            </a:fld>
            <a:endParaRPr lang="zh-CN" altLang="en-US" dirty="0"/>
          </a:p>
        </p:txBody>
      </p:sp>
    </p:spTree>
    <p:extLst>
      <p:ext uri="{BB962C8B-B14F-4D97-AF65-F5344CB8AC3E}">
        <p14:creationId xmlns:p14="http://schemas.microsoft.com/office/powerpoint/2010/main" val="697626597"/>
      </p:ext>
    </p:extLst>
  </p:cSld>
  <p:clrMapOvr>
    <a:masterClrMapping/>
  </p:clrMapOvr>
  <mc:AlternateContent xmlns:mc="http://schemas.openxmlformats.org/markup-compatibility/2006" xmlns:p14="http://schemas.microsoft.com/office/powerpoint/2010/main">
    <mc:Choice Requires="p14">
      <p:transition spd="slow" p14:dur="2000" advTm="7783"/>
    </mc:Choice>
    <mc:Fallback xmlns="">
      <p:transition spd="slow" advTm="778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Data Centers Around the World</a:t>
            </a:r>
            <a:endParaRPr lang="zh-CN" altLang="en-US" dirty="0"/>
          </a:p>
        </p:txBody>
      </p:sp>
      <p:sp>
        <p:nvSpPr>
          <p:cNvPr id="3" name="内容占位符 2"/>
          <p:cNvSpPr>
            <a:spLocks noGrp="1"/>
          </p:cNvSpPr>
          <p:nvPr>
            <p:ph idx="1"/>
          </p:nvPr>
        </p:nvSpPr>
        <p:spPr>
          <a:xfrm>
            <a:off x="457200" y="1672208"/>
            <a:ext cx="8229600" cy="4525963"/>
          </a:xfrm>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a:t>
            </a:fld>
            <a:endParaRPr lang="zh-CN" altLang="en-US" dirty="0"/>
          </a:p>
        </p:txBody>
      </p:sp>
      <p:pic>
        <p:nvPicPr>
          <p:cNvPr id="13" name="Picture 2" descr="http://farm3.static.flickr.com/2345/2404505335_9f06ed86ac_o.jpg"/>
          <p:cNvPicPr>
            <a:picLocks noChangeAspect="1" noChangeArrowheads="1"/>
          </p:cNvPicPr>
          <p:nvPr/>
        </p:nvPicPr>
        <p:blipFill rotWithShape="1">
          <a:blip r:embed="rId3">
            <a:extLst>
              <a:ext uri="{28A0092B-C50C-407E-A947-70E740481C1C}">
                <a14:useLocalDpi xmlns:a14="http://schemas.microsoft.com/office/drawing/2010/main" val="0"/>
              </a:ext>
            </a:extLst>
          </a:blip>
          <a:srcRect l="3593" t="7363" r="4218" b="6738"/>
          <a:stretch/>
        </p:blipFill>
        <p:spPr bwMode="auto">
          <a:xfrm>
            <a:off x="500281" y="1734924"/>
            <a:ext cx="4593794" cy="211826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7"/>
          <p:cNvSpPr txBox="1"/>
          <p:nvPr/>
        </p:nvSpPr>
        <p:spPr>
          <a:xfrm>
            <a:off x="1425167" y="3491716"/>
            <a:ext cx="31242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Google’s worldwide DC map</a:t>
            </a:r>
          </a:p>
        </p:txBody>
      </p:sp>
      <p:pic>
        <p:nvPicPr>
          <p:cNvPr id="15" name="Picture 4" descr="Microsoft's massive (check out the cranes for scale) data center in Dublin, Irel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81" y="3940601"/>
            <a:ext cx="3382236" cy="22407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7"/>
          <p:cNvSpPr txBox="1"/>
          <p:nvPr/>
        </p:nvSpPr>
        <p:spPr>
          <a:xfrm>
            <a:off x="457198" y="5867980"/>
            <a:ext cx="325400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bg1"/>
                </a:solidFill>
              </a:rPr>
              <a:t>Microsoft’s DC in </a:t>
            </a:r>
            <a:r>
              <a:rPr lang="en-US" altLang="zh-CN" b="1" dirty="0">
                <a:solidFill>
                  <a:schemeClr val="bg1"/>
                </a:solidFill>
              </a:rPr>
              <a:t>Dublin, Ireland</a:t>
            </a:r>
            <a:endParaRPr lang="en-US" b="1" dirty="0">
              <a:solidFill>
                <a:schemeClr val="bg1"/>
              </a:solidFill>
            </a:endParaRPr>
          </a:p>
        </p:txBody>
      </p:sp>
      <p:pic>
        <p:nvPicPr>
          <p:cNvPr id="17" name="Picture 6"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080" y="1734924"/>
            <a:ext cx="3298642" cy="211826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9"/>
          <p:cNvSpPr txBox="1"/>
          <p:nvPr/>
        </p:nvSpPr>
        <p:spPr>
          <a:xfrm>
            <a:off x="6012160" y="3491716"/>
            <a:ext cx="2667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Facebook DC interior </a:t>
            </a:r>
          </a:p>
        </p:txBody>
      </p:sp>
      <p:pic>
        <p:nvPicPr>
          <p:cNvPr id="19" name="图片 18"/>
          <p:cNvPicPr>
            <a:picLocks noChangeAspect="1"/>
          </p:cNvPicPr>
          <p:nvPr/>
        </p:nvPicPr>
        <p:blipFill>
          <a:blip r:embed="rId6"/>
          <a:stretch>
            <a:fillRect/>
          </a:stretch>
        </p:blipFill>
        <p:spPr>
          <a:xfrm>
            <a:off x="4016033" y="4028781"/>
            <a:ext cx="4574689" cy="2127231"/>
          </a:xfrm>
          <a:prstGeom prst="rect">
            <a:avLst/>
          </a:prstGeom>
        </p:spPr>
      </p:pic>
      <p:sp>
        <p:nvSpPr>
          <p:cNvPr id="20" name="TextBox 19"/>
          <p:cNvSpPr txBox="1"/>
          <p:nvPr/>
        </p:nvSpPr>
        <p:spPr>
          <a:xfrm>
            <a:off x="4572000" y="5867980"/>
            <a:ext cx="374441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Global Microsoft Azure DC Footprint</a:t>
            </a:r>
            <a:endParaRPr lang="en-US" b="1" dirty="0"/>
          </a:p>
        </p:txBody>
      </p:sp>
    </p:spTree>
    <p:extLst>
      <p:ext uri="{BB962C8B-B14F-4D97-AF65-F5344CB8AC3E}">
        <p14:creationId xmlns:p14="http://schemas.microsoft.com/office/powerpoint/2010/main" val="1498204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Design Goal 2</a:t>
            </a:r>
            <a:endParaRPr lang="zh-CN" altLang="en-US" dirty="0">
              <a:solidFill>
                <a:srgbClr val="0000CC"/>
              </a:solidFill>
              <a:ea typeface="+mn-ea"/>
              <a:cs typeface="Times New Roman" panose="02020603050405020304" pitchFamily="18" charset="0"/>
            </a:endParaRPr>
          </a:p>
        </p:txBody>
      </p:sp>
      <p:sp>
        <p:nvSpPr>
          <p:cNvPr id="3" name="内容占位符 2"/>
          <p:cNvSpPr>
            <a:spLocks noGrp="1"/>
          </p:cNvSpPr>
          <p:nvPr>
            <p:ph idx="1"/>
          </p:nvPr>
        </p:nvSpPr>
        <p:spPr>
          <a:xfrm>
            <a:off x="457200" y="1600200"/>
            <a:ext cx="8363272" cy="4525963"/>
          </a:xfrm>
        </p:spPr>
        <p:txBody>
          <a:bodyPr>
            <a:normAutofit/>
          </a:bodyPr>
          <a:lstStyle/>
          <a:p>
            <a:pPr marL="0" indent="0" algn="just">
              <a:buNone/>
            </a:pPr>
            <a:r>
              <a:rPr lang="en-US" altLang="zh-CN" dirty="0">
                <a:cs typeface="Times New Roman" panose="02020603050405020304" pitchFamily="18" charset="0"/>
              </a:rPr>
              <a:t>Without prior knowledge of flow size information, how to </a:t>
            </a:r>
            <a:r>
              <a:rPr lang="en-US" altLang="zh-CN" dirty="0">
                <a:solidFill>
                  <a:srgbClr val="0000CC"/>
                </a:solidFill>
                <a:cs typeface="Times New Roman" panose="02020603050405020304" pitchFamily="18" charset="0"/>
              </a:rPr>
              <a:t>minimize FCT </a:t>
            </a:r>
            <a:r>
              <a:rPr lang="en-US" altLang="zh-CN" dirty="0">
                <a:cs typeface="Times New Roman" panose="02020603050405020304" pitchFamily="18" charset="0"/>
              </a:rPr>
              <a:t>in commodity data centers?</a:t>
            </a: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圆角矩形 6"/>
          <p:cNvSpPr/>
          <p:nvPr/>
        </p:nvSpPr>
        <p:spPr>
          <a:xfrm>
            <a:off x="395536" y="3789040"/>
            <a:ext cx="8424936" cy="13681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just"/>
            <a:r>
              <a:rPr lang="en-US" altLang="zh-CN" sz="2800" dirty="0">
                <a:solidFill>
                  <a:schemeClr val="bg1"/>
                </a:solidFill>
              </a:rPr>
              <a:t>FCT minimization: minimize the average and tail FCTs of short flows &amp; not adversely affect FCTs of large flows</a:t>
            </a:r>
          </a:p>
        </p:txBody>
      </p:sp>
      <p:sp>
        <p:nvSpPr>
          <p:cNvPr id="9" name="灯片编号占位符 8"/>
          <p:cNvSpPr>
            <a:spLocks noGrp="1"/>
          </p:cNvSpPr>
          <p:nvPr>
            <p:ph type="sldNum" sz="quarter" idx="12"/>
          </p:nvPr>
        </p:nvSpPr>
        <p:spPr/>
        <p:txBody>
          <a:bodyPr/>
          <a:lstStyle/>
          <a:p>
            <a:fld id="{0C913308-F349-4B6D-A68A-DD1791B4A57B}" type="slidenum">
              <a:rPr lang="zh-CN" altLang="en-US" smtClean="0"/>
              <a:t>20</a:t>
            </a:fld>
            <a:endParaRPr lang="zh-CN" altLang="en-US" dirty="0"/>
          </a:p>
        </p:txBody>
      </p:sp>
    </p:spTree>
    <p:extLst>
      <p:ext uri="{BB962C8B-B14F-4D97-AF65-F5344CB8AC3E}">
        <p14:creationId xmlns:p14="http://schemas.microsoft.com/office/powerpoint/2010/main" val="3265071086"/>
      </p:ext>
    </p:extLst>
  </p:cSld>
  <p:clrMapOvr>
    <a:masterClrMapping/>
  </p:clrMapOvr>
  <mc:AlternateContent xmlns:mc="http://schemas.openxmlformats.org/markup-compatibility/2006" xmlns:p14="http://schemas.microsoft.com/office/powerpoint/2010/main">
    <mc:Choice Requires="p14">
      <p:transition spd="slow" p14:dur="2000" advTm="14857"/>
    </mc:Choice>
    <mc:Fallback xmlns="">
      <p:transition spd="slow" advTm="1485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Design Goal 3</a:t>
            </a:r>
            <a:endParaRPr lang="zh-CN" altLang="en-US" dirty="0">
              <a:solidFill>
                <a:srgbClr val="0000CC"/>
              </a:solidFill>
              <a:ea typeface="+mn-ea"/>
              <a:cs typeface="Times New Roman" panose="02020603050405020304" pitchFamily="18" charset="0"/>
            </a:endParaRPr>
          </a:p>
        </p:txBody>
      </p:sp>
      <p:sp>
        <p:nvSpPr>
          <p:cNvPr id="3" name="内容占位符 2"/>
          <p:cNvSpPr>
            <a:spLocks noGrp="1"/>
          </p:cNvSpPr>
          <p:nvPr>
            <p:ph idx="1"/>
          </p:nvPr>
        </p:nvSpPr>
        <p:spPr>
          <a:xfrm>
            <a:off x="457200" y="1600200"/>
            <a:ext cx="8363272" cy="4525963"/>
          </a:xfrm>
        </p:spPr>
        <p:txBody>
          <a:bodyPr>
            <a:normAutofit/>
          </a:bodyPr>
          <a:lstStyle/>
          <a:p>
            <a:pPr marL="0" indent="0" algn="just">
              <a:buNone/>
            </a:pPr>
            <a:r>
              <a:rPr lang="en-US" altLang="zh-CN" dirty="0">
                <a:cs typeface="Times New Roman" panose="02020603050405020304" pitchFamily="18" charset="0"/>
              </a:rPr>
              <a:t>Without prior knowledge of flow size information, how to minimize FCT in </a:t>
            </a:r>
            <a:r>
              <a:rPr lang="en-US" altLang="zh-CN" dirty="0">
                <a:solidFill>
                  <a:srgbClr val="0000CC"/>
                </a:solidFill>
                <a:cs typeface="Times New Roman" panose="02020603050405020304" pitchFamily="18" charset="0"/>
              </a:rPr>
              <a:t>commodity data centers</a:t>
            </a:r>
            <a:r>
              <a:rPr lang="en-US" altLang="zh-CN" dirty="0">
                <a:cs typeface="Times New Roman" panose="02020603050405020304" pitchFamily="18" charset="0"/>
              </a:rPr>
              <a:t>?</a:t>
            </a: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圆角矩形 6"/>
          <p:cNvSpPr/>
          <p:nvPr/>
        </p:nvSpPr>
        <p:spPr>
          <a:xfrm>
            <a:off x="395536" y="3789040"/>
            <a:ext cx="8424936" cy="136815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just"/>
            <a:r>
              <a:rPr lang="en-US" altLang="zh-CN" sz="2800" dirty="0">
                <a:solidFill>
                  <a:schemeClr val="bg1"/>
                </a:solidFill>
              </a:rPr>
              <a:t>Readily-deployable: work with existing commodity switches &amp;  be compatible with legacy network stacks</a:t>
            </a:r>
            <a:endParaRPr lang="zh-CN" altLang="en-US" sz="2800" dirty="0">
              <a:solidFill>
                <a:schemeClr val="bg1"/>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t>21</a:t>
            </a:fld>
            <a:endParaRPr lang="zh-CN" altLang="en-US" dirty="0"/>
          </a:p>
        </p:txBody>
      </p:sp>
    </p:spTree>
    <p:extLst>
      <p:ext uri="{BB962C8B-B14F-4D97-AF65-F5344CB8AC3E}">
        <p14:creationId xmlns:p14="http://schemas.microsoft.com/office/powerpoint/2010/main" val="877607442"/>
      </p:ext>
    </p:extLst>
  </p:cSld>
  <p:clrMapOvr>
    <a:masterClrMapping/>
  </p:clrMapOvr>
  <mc:AlternateContent xmlns:mc="http://schemas.openxmlformats.org/markup-compatibility/2006" xmlns:p14="http://schemas.microsoft.com/office/powerpoint/2010/main">
    <mc:Choice Requires="p14">
      <p:transition spd="slow" p14:dur="2000" advTm="19368"/>
    </mc:Choice>
    <mc:Fallback xmlns="">
      <p:transition spd="slow" advTm="1936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Our Answer</a:t>
            </a:r>
            <a:endParaRPr lang="zh-CN" altLang="en-US" dirty="0">
              <a:solidFill>
                <a:srgbClr val="0000CC"/>
              </a:solidFill>
              <a:ea typeface="+mn-ea"/>
              <a:cs typeface="Times New Roman" panose="02020603050405020304" pitchFamily="18" charset="0"/>
            </a:endParaRPr>
          </a:p>
        </p:txBody>
      </p:sp>
      <p:sp>
        <p:nvSpPr>
          <p:cNvPr id="3" name="内容占位符 2"/>
          <p:cNvSpPr>
            <a:spLocks noGrp="1"/>
          </p:cNvSpPr>
          <p:nvPr>
            <p:ph idx="1"/>
          </p:nvPr>
        </p:nvSpPr>
        <p:spPr>
          <a:xfrm>
            <a:off x="457200" y="1600200"/>
            <a:ext cx="8363272" cy="4525963"/>
          </a:xfrm>
        </p:spPr>
        <p:txBody>
          <a:bodyPr>
            <a:normAutofit/>
          </a:bodyPr>
          <a:lstStyle/>
          <a:p>
            <a:pPr marL="0" indent="0" algn="just">
              <a:buNone/>
            </a:pPr>
            <a:r>
              <a:rPr lang="en-US" altLang="zh-CN" dirty="0">
                <a:cs typeface="Times New Roman" panose="02020603050405020304" pitchFamily="18" charset="0"/>
              </a:rPr>
              <a:t>Without prior knowledge of flow size information, how to minimize FCT in commodity data centers?</a:t>
            </a: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TextBox 13"/>
          <p:cNvSpPr txBox="1"/>
          <p:nvPr/>
        </p:nvSpPr>
        <p:spPr>
          <a:xfrm>
            <a:off x="1576537" y="3717032"/>
            <a:ext cx="6019799" cy="1323439"/>
          </a:xfrm>
          <a:prstGeom prst="rect">
            <a:avLst/>
          </a:prstGeom>
          <a:ln cmpd="sng">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914400"/>
            <a:r>
              <a:rPr lang="en-US" sz="4000" b="1" dirty="0">
                <a:solidFill>
                  <a:srgbClr val="0000CC"/>
                </a:solidFill>
                <a:cs typeface="Times New Roman" panose="02020603050405020304" pitchFamily="18" charset="0"/>
              </a:rPr>
              <a:t>PIAS: </a:t>
            </a:r>
            <a:r>
              <a:rPr lang="en-US" altLang="zh-CN" sz="4000" b="1" dirty="0">
                <a:solidFill>
                  <a:srgbClr val="0000CC"/>
                </a:solidFill>
                <a:cs typeface="Times New Roman" panose="02020603050405020304" pitchFamily="18" charset="0"/>
              </a:rPr>
              <a:t>P</a:t>
            </a:r>
            <a:r>
              <a:rPr lang="en-US" sz="4000" dirty="0">
                <a:solidFill>
                  <a:srgbClr val="0000CC"/>
                </a:solidFill>
                <a:cs typeface="Times New Roman" panose="02020603050405020304" pitchFamily="18" charset="0"/>
              </a:rPr>
              <a:t>ractical</a:t>
            </a:r>
            <a:r>
              <a:rPr lang="en-US" sz="4000" b="1" dirty="0">
                <a:solidFill>
                  <a:srgbClr val="0000CC"/>
                </a:solidFill>
                <a:cs typeface="Times New Roman" panose="02020603050405020304" pitchFamily="18" charset="0"/>
              </a:rPr>
              <a:t> I</a:t>
            </a:r>
            <a:r>
              <a:rPr lang="en-US" sz="4000" dirty="0">
                <a:solidFill>
                  <a:srgbClr val="0000CC"/>
                </a:solidFill>
                <a:cs typeface="Times New Roman" panose="02020603050405020304" pitchFamily="18" charset="0"/>
              </a:rPr>
              <a:t>nformation-</a:t>
            </a:r>
            <a:r>
              <a:rPr lang="en-US" sz="4000" b="1" dirty="0">
                <a:solidFill>
                  <a:srgbClr val="0000CC"/>
                </a:solidFill>
                <a:cs typeface="Times New Roman" panose="02020603050405020304" pitchFamily="18" charset="0"/>
              </a:rPr>
              <a:t>A</a:t>
            </a:r>
            <a:r>
              <a:rPr lang="en-US" sz="4000" dirty="0">
                <a:solidFill>
                  <a:srgbClr val="0000CC"/>
                </a:solidFill>
                <a:cs typeface="Times New Roman" panose="02020603050405020304" pitchFamily="18" charset="0"/>
              </a:rPr>
              <a:t>gnostic</a:t>
            </a:r>
            <a:r>
              <a:rPr lang="en-US" sz="4000" b="1" dirty="0">
                <a:solidFill>
                  <a:srgbClr val="0000CC"/>
                </a:solidFill>
                <a:cs typeface="Times New Roman" panose="02020603050405020304" pitchFamily="18" charset="0"/>
              </a:rPr>
              <a:t> </a:t>
            </a:r>
            <a:r>
              <a:rPr lang="en-US" sz="4000" dirty="0">
                <a:solidFill>
                  <a:srgbClr val="0000CC"/>
                </a:solidFill>
                <a:cs typeface="Times New Roman" panose="02020603050405020304" pitchFamily="18" charset="0"/>
              </a:rPr>
              <a:t>flow</a:t>
            </a:r>
            <a:r>
              <a:rPr lang="en-US" sz="4000" b="1" dirty="0">
                <a:solidFill>
                  <a:srgbClr val="0000CC"/>
                </a:solidFill>
                <a:cs typeface="Times New Roman" panose="02020603050405020304" pitchFamily="18" charset="0"/>
              </a:rPr>
              <a:t> S</a:t>
            </a:r>
            <a:r>
              <a:rPr lang="en-US" sz="4000" dirty="0">
                <a:solidFill>
                  <a:srgbClr val="0000CC"/>
                </a:solidFill>
                <a:cs typeface="Times New Roman" panose="02020603050405020304" pitchFamily="18" charset="0"/>
              </a:rPr>
              <a:t>cheduling</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t>22</a:t>
            </a:fld>
            <a:endParaRPr lang="zh-CN" altLang="en-US" dirty="0"/>
          </a:p>
        </p:txBody>
      </p:sp>
    </p:spTree>
    <p:extLst>
      <p:ext uri="{BB962C8B-B14F-4D97-AF65-F5344CB8AC3E}">
        <p14:creationId xmlns:p14="http://schemas.microsoft.com/office/powerpoint/2010/main" val="144892082"/>
      </p:ext>
    </p:extLst>
  </p:cSld>
  <p:clrMapOvr>
    <a:masterClrMapping/>
  </p:clrMapOvr>
  <mc:AlternateContent xmlns:mc="http://schemas.openxmlformats.org/markup-compatibility/2006" xmlns:p14="http://schemas.microsoft.com/office/powerpoint/2010/main">
    <mc:Choice Requires="p14">
      <p:transition spd="slow" p14:dur="2000" advTm="2386"/>
    </mc:Choice>
    <mc:Fallback xmlns="">
      <p:transition spd="slow" advTm="238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mn-ea"/>
                <a:cs typeface="Times New Roman" panose="02020603050405020304" pitchFamily="18" charset="0"/>
              </a:rPr>
              <a:t>PIAS Key Idea</a:t>
            </a:r>
            <a:endParaRPr lang="zh-CN" altLang="en-US" dirty="0">
              <a:solidFill>
                <a:srgbClr val="0000CC"/>
              </a:solidFill>
              <a:ea typeface="+mn-ea"/>
              <a:cs typeface="Times New Roman" panose="02020603050405020304" pitchFamily="18" charset="0"/>
            </a:endParaRP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内容占位符 6"/>
          <p:cNvSpPr>
            <a:spLocks noGrp="1"/>
          </p:cNvSpPr>
          <p:nvPr>
            <p:ph idx="1"/>
          </p:nvPr>
        </p:nvSpPr>
        <p:spPr/>
        <p:txBody>
          <a:bodyPr/>
          <a:lstStyle/>
          <a:p>
            <a:r>
              <a:rPr lang="en-US" altLang="zh-CN" dirty="0"/>
              <a:t>PIAS performs </a:t>
            </a:r>
            <a:r>
              <a:rPr lang="en-US" altLang="zh-CN" dirty="0">
                <a:solidFill>
                  <a:srgbClr val="0000CC"/>
                </a:solidFill>
                <a:cs typeface="Times New Roman" panose="02020603050405020304" pitchFamily="18" charset="0"/>
              </a:rPr>
              <a:t>Multi-Level Feedback Queue (MLFQ) </a:t>
            </a:r>
            <a:r>
              <a:rPr lang="en-US" altLang="zh-CN" dirty="0"/>
              <a:t>to emulate Shortest Job First (SJF)</a:t>
            </a:r>
          </a:p>
        </p:txBody>
      </p:sp>
      <p:sp>
        <p:nvSpPr>
          <p:cNvPr id="9" name="矩形 8"/>
          <p:cNvSpPr/>
          <p:nvPr/>
        </p:nvSpPr>
        <p:spPr>
          <a:xfrm>
            <a:off x="2701705" y="2924944"/>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1</a:t>
            </a:r>
            <a:endParaRPr lang="zh-CN" altLang="en-US" sz="2400" dirty="0">
              <a:solidFill>
                <a:schemeClr val="tx1"/>
              </a:solidFill>
            </a:endParaRPr>
          </a:p>
        </p:txBody>
      </p:sp>
      <p:sp>
        <p:nvSpPr>
          <p:cNvPr id="10" name="矩形 9"/>
          <p:cNvSpPr/>
          <p:nvPr/>
        </p:nvSpPr>
        <p:spPr>
          <a:xfrm>
            <a:off x="2701705" y="3911493"/>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2</a:t>
            </a:r>
            <a:endParaRPr lang="zh-CN" altLang="en-US" sz="2400" dirty="0">
              <a:solidFill>
                <a:schemeClr val="tx1"/>
              </a:solidFill>
            </a:endParaRPr>
          </a:p>
        </p:txBody>
      </p:sp>
      <p:sp>
        <p:nvSpPr>
          <p:cNvPr id="11" name="矩形 10"/>
          <p:cNvSpPr/>
          <p:nvPr/>
        </p:nvSpPr>
        <p:spPr>
          <a:xfrm>
            <a:off x="2701704" y="5877273"/>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K</a:t>
            </a:r>
            <a:endParaRPr lang="zh-CN" altLang="en-US" sz="2400" dirty="0">
              <a:solidFill>
                <a:schemeClr val="tx1"/>
              </a:solidFill>
            </a:endParaRPr>
          </a:p>
        </p:txBody>
      </p:sp>
      <p:cxnSp>
        <p:nvCxnSpPr>
          <p:cNvPr id="12" name="直接箭头连接符 11"/>
          <p:cNvCxnSpPr>
            <a:endCxn id="9" idx="1"/>
          </p:cNvCxnSpPr>
          <p:nvPr/>
        </p:nvCxnSpPr>
        <p:spPr>
          <a:xfrm>
            <a:off x="1835696" y="3194931"/>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9" idx="3"/>
            <a:endCxn id="10" idx="1"/>
          </p:cNvCxnSpPr>
          <p:nvPr/>
        </p:nvCxnSpPr>
        <p:spPr>
          <a:xfrm flipH="1">
            <a:off x="2701705" y="3194931"/>
            <a:ext cx="3628990" cy="986549"/>
          </a:xfrm>
          <a:prstGeom prst="bentConnector5">
            <a:avLst>
              <a:gd name="adj1" fmla="val -6299"/>
              <a:gd name="adj2" fmla="val 50000"/>
              <a:gd name="adj3" fmla="val 106299"/>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flipH="1">
            <a:off x="2701705" y="4209758"/>
            <a:ext cx="3628990" cy="986549"/>
          </a:xfrm>
          <a:prstGeom prst="bentConnector5">
            <a:avLst>
              <a:gd name="adj1" fmla="val -7215"/>
              <a:gd name="adj2" fmla="val 50000"/>
              <a:gd name="adj3" fmla="val 107215"/>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flipH="1">
            <a:off x="2701705" y="5178755"/>
            <a:ext cx="3628990" cy="986549"/>
          </a:xfrm>
          <a:prstGeom prst="bentConnector5">
            <a:avLst>
              <a:gd name="adj1" fmla="val -7215"/>
              <a:gd name="adj2" fmla="val 50000"/>
              <a:gd name="adj3" fmla="val 107215"/>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99295" y="4981994"/>
            <a:ext cx="633808" cy="428621"/>
          </a:xfrm>
          <a:prstGeom prst="rect">
            <a:avLst/>
          </a:prstGeom>
          <a:noFill/>
        </p:spPr>
        <p:txBody>
          <a:bodyPr wrap="none" rtlCol="0">
            <a:spAutoFit/>
          </a:bodyPr>
          <a:lstStyle/>
          <a:p>
            <a:r>
              <a:rPr lang="en-US" altLang="zh-CN" sz="2000" dirty="0"/>
              <a:t>……</a:t>
            </a:r>
            <a:endParaRPr lang="zh-CN" altLang="en-US" sz="2000" dirty="0"/>
          </a:p>
        </p:txBody>
      </p:sp>
      <p:cxnSp>
        <p:nvCxnSpPr>
          <p:cNvPr id="17" name="直接箭头连接符 16"/>
          <p:cNvCxnSpPr/>
          <p:nvPr/>
        </p:nvCxnSpPr>
        <p:spPr>
          <a:xfrm>
            <a:off x="6299235" y="3068960"/>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330695" y="4077072"/>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330695" y="6134932"/>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0" name="标题 1"/>
          <p:cNvSpPr txBox="1">
            <a:spLocks/>
          </p:cNvSpPr>
          <p:nvPr/>
        </p:nvSpPr>
        <p:spPr>
          <a:xfrm>
            <a:off x="6804248" y="2718048"/>
            <a:ext cx="172819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ea typeface="+mn-ea"/>
                <a:cs typeface="Times New Roman" panose="02020603050405020304" pitchFamily="18" charset="0"/>
              </a:rPr>
              <a:t>High</a:t>
            </a:r>
            <a:endParaRPr lang="zh-CN" altLang="en-US" sz="3200" dirty="0">
              <a:solidFill>
                <a:srgbClr val="0000CC"/>
              </a:solidFill>
              <a:ea typeface="+mn-ea"/>
              <a:cs typeface="Times New Roman" panose="02020603050405020304" pitchFamily="18" charset="0"/>
            </a:endParaRPr>
          </a:p>
        </p:txBody>
      </p:sp>
      <p:sp>
        <p:nvSpPr>
          <p:cNvPr id="21" name="标题 1"/>
          <p:cNvSpPr txBox="1">
            <a:spLocks/>
          </p:cNvSpPr>
          <p:nvPr/>
        </p:nvSpPr>
        <p:spPr>
          <a:xfrm>
            <a:off x="6804248" y="5382344"/>
            <a:ext cx="172819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ea typeface="+mn-ea"/>
                <a:cs typeface="Times New Roman" panose="02020603050405020304" pitchFamily="18" charset="0"/>
              </a:rPr>
              <a:t>Low</a:t>
            </a:r>
            <a:endParaRPr lang="zh-CN" altLang="en-US" sz="3200" dirty="0">
              <a:solidFill>
                <a:srgbClr val="0000CC"/>
              </a:solidFill>
              <a:ea typeface="+mn-ea"/>
              <a:cs typeface="Times New Roman" panose="02020603050405020304" pitchFamily="18" charset="0"/>
            </a:endParaRPr>
          </a:p>
        </p:txBody>
      </p:sp>
      <p:sp>
        <p:nvSpPr>
          <p:cNvPr id="22" name="下箭头 21"/>
          <p:cNvSpPr/>
          <p:nvPr/>
        </p:nvSpPr>
        <p:spPr>
          <a:xfrm>
            <a:off x="7416316" y="3688205"/>
            <a:ext cx="360040" cy="1901035"/>
          </a:xfrm>
          <a:prstGeom prst="downArrow">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p:nvPr/>
        </p:nvCxnSpPr>
        <p:spPr>
          <a:xfrm>
            <a:off x="6330695" y="5009580"/>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p:txBody>
          <a:bodyPr/>
          <a:lstStyle/>
          <a:p>
            <a:fld id="{0C913308-F349-4B6D-A68A-DD1791B4A57B}" type="slidenum">
              <a:rPr lang="zh-CN" altLang="en-US" smtClean="0"/>
              <a:t>23</a:t>
            </a:fld>
            <a:endParaRPr lang="zh-CN" altLang="en-US" dirty="0"/>
          </a:p>
        </p:txBody>
      </p:sp>
    </p:spTree>
    <p:extLst>
      <p:ext uri="{BB962C8B-B14F-4D97-AF65-F5344CB8AC3E}">
        <p14:creationId xmlns:p14="http://schemas.microsoft.com/office/powerpoint/2010/main" val="328071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PIAS Key Idea</a:t>
            </a:r>
            <a:endParaRPr lang="zh-CN" altLang="en-US" dirty="0">
              <a:solidFill>
                <a:srgbClr val="0000CC"/>
              </a:solidFill>
              <a:ea typeface="+mn-ea"/>
              <a:cs typeface="Times New Roman" panose="02020603050405020304" pitchFamily="18" charset="0"/>
            </a:endParaRP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内容占位符 6"/>
          <p:cNvSpPr>
            <a:spLocks noGrp="1"/>
          </p:cNvSpPr>
          <p:nvPr>
            <p:ph idx="1"/>
          </p:nvPr>
        </p:nvSpPr>
        <p:spPr/>
        <p:txBody>
          <a:bodyPr/>
          <a:lstStyle/>
          <a:p>
            <a:r>
              <a:rPr lang="en-US" altLang="zh-CN" dirty="0"/>
              <a:t>PIAS performs </a:t>
            </a:r>
            <a:r>
              <a:rPr lang="en-US" altLang="zh-CN" dirty="0">
                <a:solidFill>
                  <a:srgbClr val="0000CC"/>
                </a:solidFill>
                <a:cs typeface="Times New Roman" panose="02020603050405020304" pitchFamily="18" charset="0"/>
              </a:rPr>
              <a:t>Multi-Level Feedback Queue (MLFQ) </a:t>
            </a:r>
            <a:r>
              <a:rPr lang="en-US" altLang="zh-CN" dirty="0"/>
              <a:t>to emulate Shortest Job First (SJF)</a:t>
            </a:r>
          </a:p>
        </p:txBody>
      </p:sp>
      <p:sp>
        <p:nvSpPr>
          <p:cNvPr id="9" name="矩形 8"/>
          <p:cNvSpPr/>
          <p:nvPr/>
        </p:nvSpPr>
        <p:spPr>
          <a:xfrm>
            <a:off x="2701705" y="2924944"/>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1</a:t>
            </a:r>
            <a:endParaRPr lang="zh-CN" altLang="en-US" sz="2400" dirty="0">
              <a:solidFill>
                <a:schemeClr val="tx1"/>
              </a:solidFill>
            </a:endParaRPr>
          </a:p>
        </p:txBody>
      </p:sp>
      <p:sp>
        <p:nvSpPr>
          <p:cNvPr id="10" name="矩形 9"/>
          <p:cNvSpPr/>
          <p:nvPr/>
        </p:nvSpPr>
        <p:spPr>
          <a:xfrm>
            <a:off x="2701705" y="3911493"/>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2</a:t>
            </a:r>
            <a:endParaRPr lang="zh-CN" altLang="en-US" sz="2400" dirty="0">
              <a:solidFill>
                <a:schemeClr val="tx1"/>
              </a:solidFill>
            </a:endParaRPr>
          </a:p>
        </p:txBody>
      </p:sp>
      <p:sp>
        <p:nvSpPr>
          <p:cNvPr id="11" name="矩形 10"/>
          <p:cNvSpPr/>
          <p:nvPr/>
        </p:nvSpPr>
        <p:spPr>
          <a:xfrm>
            <a:off x="2701704" y="5877273"/>
            <a:ext cx="3628990" cy="539974"/>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Priority K</a:t>
            </a:r>
            <a:endParaRPr lang="zh-CN" altLang="en-US" sz="2400" dirty="0">
              <a:solidFill>
                <a:schemeClr val="tx1"/>
              </a:solidFill>
            </a:endParaRPr>
          </a:p>
        </p:txBody>
      </p:sp>
      <p:cxnSp>
        <p:nvCxnSpPr>
          <p:cNvPr id="12" name="直接箭头连接符 11"/>
          <p:cNvCxnSpPr>
            <a:endCxn id="9" idx="1"/>
          </p:cNvCxnSpPr>
          <p:nvPr/>
        </p:nvCxnSpPr>
        <p:spPr>
          <a:xfrm>
            <a:off x="1835696" y="3194931"/>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9" idx="3"/>
            <a:endCxn id="10" idx="1"/>
          </p:cNvCxnSpPr>
          <p:nvPr/>
        </p:nvCxnSpPr>
        <p:spPr>
          <a:xfrm flipH="1">
            <a:off x="2701705" y="3194931"/>
            <a:ext cx="3628990" cy="986549"/>
          </a:xfrm>
          <a:prstGeom prst="bentConnector5">
            <a:avLst>
              <a:gd name="adj1" fmla="val -6299"/>
              <a:gd name="adj2" fmla="val 50000"/>
              <a:gd name="adj3" fmla="val 106299"/>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flipH="1">
            <a:off x="2701705" y="4209758"/>
            <a:ext cx="3628990" cy="986549"/>
          </a:xfrm>
          <a:prstGeom prst="bentConnector5">
            <a:avLst>
              <a:gd name="adj1" fmla="val -7215"/>
              <a:gd name="adj2" fmla="val 50000"/>
              <a:gd name="adj3" fmla="val 107215"/>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flipH="1">
            <a:off x="2701705" y="5178755"/>
            <a:ext cx="3628990" cy="986549"/>
          </a:xfrm>
          <a:prstGeom prst="bentConnector5">
            <a:avLst>
              <a:gd name="adj1" fmla="val -7215"/>
              <a:gd name="adj2" fmla="val 50000"/>
              <a:gd name="adj3" fmla="val 107215"/>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99295" y="4981994"/>
            <a:ext cx="633808" cy="428621"/>
          </a:xfrm>
          <a:prstGeom prst="rect">
            <a:avLst/>
          </a:prstGeom>
          <a:noFill/>
        </p:spPr>
        <p:txBody>
          <a:bodyPr wrap="none" rtlCol="0">
            <a:spAutoFit/>
          </a:bodyPr>
          <a:lstStyle/>
          <a:p>
            <a:r>
              <a:rPr lang="en-US" altLang="zh-CN" sz="2000" dirty="0"/>
              <a:t>……</a:t>
            </a:r>
            <a:endParaRPr lang="zh-CN" altLang="en-US" sz="2000" dirty="0"/>
          </a:p>
        </p:txBody>
      </p:sp>
      <p:cxnSp>
        <p:nvCxnSpPr>
          <p:cNvPr id="17" name="直接箭头连接符 16"/>
          <p:cNvCxnSpPr/>
          <p:nvPr/>
        </p:nvCxnSpPr>
        <p:spPr>
          <a:xfrm>
            <a:off x="6299235" y="3068960"/>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330695" y="4077072"/>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330695" y="6134932"/>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5"/>
          <p:cNvSpPr/>
          <p:nvPr/>
        </p:nvSpPr>
        <p:spPr>
          <a:xfrm>
            <a:off x="758700" y="2924944"/>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24" name="Rectangle 25"/>
          <p:cNvSpPr/>
          <p:nvPr/>
        </p:nvSpPr>
        <p:spPr>
          <a:xfrm>
            <a:off x="539908" y="2924944"/>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29" name="Rectangle 25"/>
          <p:cNvSpPr/>
          <p:nvPr/>
        </p:nvSpPr>
        <p:spPr>
          <a:xfrm>
            <a:off x="1184856" y="2924944"/>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sp>
        <p:nvSpPr>
          <p:cNvPr id="30" name="Rectangle 25"/>
          <p:cNvSpPr/>
          <p:nvPr/>
        </p:nvSpPr>
        <p:spPr>
          <a:xfrm>
            <a:off x="966064" y="2924944"/>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p>
        </p:txBody>
      </p:sp>
      <p:cxnSp>
        <p:nvCxnSpPr>
          <p:cNvPr id="22" name="直接箭头连接符 21"/>
          <p:cNvCxnSpPr/>
          <p:nvPr/>
        </p:nvCxnSpPr>
        <p:spPr>
          <a:xfrm>
            <a:off x="6330695" y="5009580"/>
            <a:ext cx="866009" cy="0"/>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p:txBody>
          <a:bodyPr/>
          <a:lstStyle/>
          <a:p>
            <a:fld id="{0C913308-F349-4B6D-A68A-DD1791B4A57B}" type="slidenum">
              <a:rPr lang="zh-CN" altLang="en-US" smtClean="0"/>
              <a:t>24</a:t>
            </a:fld>
            <a:endParaRPr lang="zh-CN" altLang="en-US" dirty="0"/>
          </a:p>
        </p:txBody>
      </p:sp>
    </p:spTree>
    <p:extLst>
      <p:ext uri="{BB962C8B-B14F-4D97-AF65-F5344CB8AC3E}">
        <p14:creationId xmlns:p14="http://schemas.microsoft.com/office/powerpoint/2010/main" val="248072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3.05556E-6 -1.04046E-6 L 0.93334 0.00023 " pathEditMode="relative" rAng="0" ptsTypes="AA">
                                      <p:cBhvr>
                                        <p:cTn id="6" dur="750" fill="hold"/>
                                        <p:tgtEl>
                                          <p:spTgt spid="29"/>
                                        </p:tgtEl>
                                        <p:attrNameLst>
                                          <p:attrName>ppt_x</p:attrName>
                                          <p:attrName>ppt_y</p:attrName>
                                        </p:attrNameLst>
                                      </p:cBhvr>
                                      <p:rCtr x="46667"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8.61111E-6 -5.06938E-6 L 0.60521 -5.06938E-6 L 0.60521 0.07955 L 0.15452 0.07955 L 0.15452 0.1524 L 0.96112 0.1524 " pathEditMode="relative" ptsTypes="AAAAAA">
                                      <p:cBhvr>
                                        <p:cTn id="10" dur="1250" fill="hold"/>
                                        <p:tgtEl>
                                          <p:spTgt spid="3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11111E-6 -5.06938E-6 L 0.62986 0.00693 L 0.62725 0.07955 L 0.17656 0.07955 L 0.17777 0.15055 L 0.62986 0.1524 L 0.62725 0.22502 L 0.17395 0.22316 L 0.17395 0.29925 L 0.98298 0.29925 " pathEditMode="relative" ptsTypes="AAAAAAAAAA">
                                      <p:cBhvr>
                                        <p:cTn id="14" dur="1750" fill="hold"/>
                                        <p:tgtEl>
                                          <p:spTgt spid="2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1.94444E-6 -5.20814E-6 L 0.6493 -5.20814E-6 L 0.6493 0.08117 L 0.19861 0.08117 L 0.19861 0.15217 L 0.64809 0.15217 L 0.64809 0.22131 L 0.19479 0.22131 L 0.19479 0.2974 L 0.65191 0.2974 L 0.65191 0.36331 L 0.19479 0.36331 L 0.19479 0.43593 L 1.00382 0.43593 " pathEditMode="relative" ptsTypes="AAAAAAAAAAAAAA">
                                      <p:cBhvr>
                                        <p:cTn id="18" dur="2000" fill="hold"/>
                                        <p:tgtEl>
                                          <p:spTgt spid="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9" grpId="0" animBg="1"/>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PIAS Key Idea</a:t>
            </a:r>
            <a:endParaRPr lang="zh-CN" altLang="en-US" dirty="0">
              <a:solidFill>
                <a:srgbClr val="0000CC"/>
              </a:solidFill>
              <a:ea typeface="+mn-ea"/>
              <a:cs typeface="Times New Roman" panose="02020603050405020304" pitchFamily="18" charset="0"/>
            </a:endParaRPr>
          </a:p>
        </p:txBody>
      </p:sp>
      <p:sp>
        <p:nvSpPr>
          <p:cNvPr id="4" name="AutoShape 2"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data:image/jpeg;base64,/9j/4AAQSkZJRgABAQAAAQABAAD/2wCEAAkGBxISEBQUEBIWEhIWERUUGBcUGRIUFRcVFRcWGBUYFBUYHSkgHBslHxcVITEhJykrLi4uGB82ODMsNygtLisBCgoKDg0OGxAQGywmICQvLCwsLC8sLDQsLywsLCwsLCwsLCwsLCwsLCwsLCwsLCwsLCwsLCwsLCwsLCwsLCwsLP/AABEIAMwAzAMBEQACEQEDEQH/xAAcAAEAAgMBAQEAAAAAAAAAAAAABgcBBAUDAgj/xABDEAABAwIBCQYDBQYEBwEAAAABAAIDBBExBQYHEiFBUWFxEyJCgZGxMnKhFCNSwdFDYoKSosIXU2NzJDM0stLh8BX/xAAaAQEAAgMBAAAAAAAAAAAAAAAAAwQCBQYB/8QAMREBAAIBAgUCBQQBBAMAAAAAAAECAwQRBRIhMUETUSIyYXGxI4GRodEVQlLwFDPh/9oADAMBAAIRAxEAPwC8UBAQEBAQEBAQEBAQEBAQEBAQEBAQEBAQEBAQEBAQEBAQEBBxspZ0UcFxJO3WHhadd3o1YTeseVfJq8OP5rQjddpOgbshhfJzcRG38z9FhOaPEKOTi2OPliZ/px5tJ9QfghiaOeu4+tx7LD1pV54vk8Vhrf4k1l/hi/lP6rz1rI/9Vze0PePSdUj4ooj/ADj+5e+tZnHFsnmsOjSaUm/taYjmx4d/S4D3WUZ/eE1OLx/ur/bvUGftDJa8hiPCQEfUXCzjLWVvHxHBfzt90hpauOVutE9sjeLCHD6LOJiey5W9bRvWd3uvWQgICAgICAgICAgICAgICCJZy59wU12RffzDZYHuNP7zvyH0UV8sR2a/U8Qx4ulesq2y1nTVVVxJIQw+Bl2s6Eb/ADuoLXm3dpM+sy5elp6e0OKsFUXo+mRudsa0k8gT7Iyisz2hsf8A5s9r9jJbjqPt7JtLP0Mn/Gf4eD4nN+JpHUEe6MJpaO8PhGIg9KaofG7Wjc5jhvaS0+oSOjKt7Vnes7JjkPSNURENqAJ2cdjZBzvgeh9VLXLMd2zwcUyV6X6x/aysi5bgqma0Dw7i3BzfmbuU9bRbs3WHPTLG9JdFZJhAQEBAQEBAQEBAQedTO2NjnyODWNBJJ2AAbykzs8taKxvPZVGeGfT5yYqYmOHAuwfJ/wCLeWPsq18m/SGg1nEbZPhx9I/KFKJqm/knI89S7VgjLuLsGt+Zx2D3XsRM9k+HT5M07UhN8laOGixqZS4/gj2DoXHafIBSRi922w8JrHXJP8JTQ5uUkXwQM6uGsfMuupIpENjj0uHH8tYdRosLDYOWxZLEdGboMEoNOpyVBJftIY3Xxu1t/VeTWJR2w47fNWHCyhmHRybWB0LuLDs/ldcW6WWE44U8nDcF+0bfZEsr5g1EQLoSJ2jc3uv/AJTj5FRzjmGtzcLyU60nf8opIwtJDgWuBsQQQQeBBWDWTWaztL2oK2SGQSQvLHjAj2PEckidp3hnjyWx25qztK3MzM8mVYEctmVAGGDX2xLOfJWaZObpPd0Wj11c0ctulvylilXxAQEBAQEBAQEAoKg0g50mpkMMLvuGHaR+0eN/yjd68FVyX3naHO8Q1nq25K/LH9oco2sTjNPMYygS1d2sxbHg5w4u4Dlj0UlMe/WW40fDeb48vb2WPTU7I2hkbQxgwDRYBTdm8rWKxtWNoei9ZCAgICDCAgIOPl/N2Crb942z90jbB4/UcisLViVfUaXHnja0fv5VRl/IctJJqyi7TfVePhcOXA8lBasw5vU6S+Cdp7e7Qp53Me17HFrmkEEYgheK9bTWd47rtzNzhFZAHGwmZZsjRx3OA4G3urdL80Oo0epjPTfzHd31mtiAgICAgICAgh+krLpp6cRMNpJrt2YiPxnzvb14KLLbaNmu4lqPTx8sd5/Cn1Wc2nej3NgSWqZ23aD9204OI8ZHAHDmFJjpv1lueG6OLfq3j7f5WSp29YQEBAQYugICDCAvAQaOWslx1MLopRsO0He125w5heTG8bIs2KuWk0spTKVC+CZ8Ugs5jrciNzhyIsVWmNp2cpnw2xXmsunmflk0lWx9+47uP4ajiNvkbHyWVLcs7pdHn9HLE+O0r1CuOqEBAQEBAQEBBS2ket7XKDxfZG1sY8tp+riqmWd7OZ4lk5s8x7dHFyLQGoqIoh43gE8G4uPkAVhEbzsrafF6uStPdecELWNa1gs1oDQOAGCtuvrWKxtD7R6ICCLZ6Z4Mom6jAJKlwu1hwaPxSW224DesbW2VdTqa4Y+qsq/OOuqDeSoe0Hwxns2joGqGby0uXiGS3loF8uJlkJ+d/wCqx5lf/wAvJ7y3KPLFXCbx1Mg5FxcPR117F5SU12Ws907zUz+7RzYqwNY8mzZG7GE7g8eE88Oikrk37trpeIxknlv0lPFI2YgwgIIBpUyaNWKoaNod2T/lNywnoQR/EFFkjy1PFcO9IvHjor5ROfXvmfW9tQwPJu7sw0nmzum/PZfzVuk71h1mkvz4az9HZWayICAgICAgIPzzlWYvnlccXSvPq4qjPdx+a3NktP1lJtGEINY5x8MTreZAWePu2HCa75Zn6LTVh0IgIOfl/KraWmkmfgxuwficdjWjqbLyZ2hHkyRjrNpUVNO+aR80x1pHu1ifyHIYeSr2ndy2ozTe0zLpZEyNNVSdnA25tck7GtHFx3LytZtO0McGnvmty0SZujOrttkiB6u/RSejZejhOX3hxcu5qVVI3WlYDHcDXYdZoJwB3j0ssLUmvdVz6LLhje0dPeHCcLrFVidlx5j5SdPRRl5u9t43Hjq4E87W87qxSd4dVos05cMWnv2d5ZLYgwg4ee8Afk+oBF7R646sIcPZY27K+qrzYbRPspph2Ku5Ke629E1QXUb2nwTEDo4A+91Ywz0dDwq2+GY9pTdTNmICAgICAgIKAzipOxq54/wyut0JuPoQqVo2mYcjqacmW1fq6WYOU2wVjdc2ZIDGScATbVvyvs81ljnaVrhuaMebafPRcCsOlEGEFSaSM4RUziniN4Yj3iMHSb/JuHW6hvbw0vEdTE/BXwjEbCbAC5OwAbyomk6zK88zchikpWsI+8d35D+8d3QYK3jryw6rR6f0cUR58u6s1pEtI+V4oqN8TiDLKAGt32uCXHgBb1sostoiuzX8RzVphms95U4qzmlpaMoyKMk4GZ1vIAKbH2dJwuP0P3S5SNkwgIOTnW61DUk/5D/ZeW7Is/8A67fZScOCrS5C3dauiFv/AA853dsB6MH6qfB2lveEx+nb7p8p22EBAQEBAQEFY6UsgODxVRi7HANkt4XDY13Qiw6jmq+avXdo+Kaad/Vjt5V4QoWnhJ8iZ+VNO0MkaKiMbBrEiQDhrbx19VJXJMNrp+J2pHLfq7n+KUVv+mlv1ZZZ+pC//qeL2lwsvaQamoaY4GCnY4WLr60hHAHBvlt5rGcirn4lMxtToisMVgoplp735pT7Rpm32sgqZR93Ge4D4pBv6N9+ilxU3neWz4bpee3q27R2+611Zb9D87c+Iqa8cFpZ8LYsZ8xGJ5BRXyxHSGu1fEKYvhr1t+FTV1ZJNI6SVxe9xuSf/tg5KtM79Zc9kyWyW5rT1e2SMmSVMrY4hcnE7mt3uceCRG87M8GC2a/LVdGS6FsELImfCxtuZOJJ5kknzVmI2jZ1mLHGKkUr4bS9SMIC8ER0nZREVF2YPfmeGD5R3nnpsA/iWN56KeuycmKfqq2MbFA5ae66dG1H2dAw75HOk8ibD6BWsUbVdNw6nLgj69UpUi8ICAgICAgIPOogbIxzHtDmOBBB2gg4gpMbvLVi0bT2VdnTo9kjJfRgyR4mO/fb8t/iH16qtfFMdmi1XDLVnmxdY9vKE1FK+M2kY5h4OBb7qKejV2pavzRs8bIx3ekEDnmzGlx4NBJ+iPa1tbtG6Z5r5gSzEPqgYYr/AAnZI/y8I67VLTFM92z0vDb3nmydI/taTWxwRWGrHExvINa0Kx0iG9+HHX2iFZZ35/OlvFRksjwdJg5/y/hH1Ve+XfpDSaviU2+DF290EUTUOrkHIM1W+0bbMB7zz8LR+Z5Be1rMrWm0t89tq9vdbGQciRUkepELk7XPPxOPPlwCnrWIdLp9PTBXlr/LpLJOwgLwfMkgaCXEAAXJOwADElBSmdeWzW1Re3/ksuyPm0Ha7zx6WUN7buc1+p9S20doa2TqJ00rIo/ie4NHnifLHyWERvOyhjxzkvFY8v0DQ0rYomRs+FjGsHRoACuxG0bOvpSKViseHuvWQgICAgICAgICDzmgY8We0OHBwB902eTWJ7ucc26O9/ssN/8AbZ+ix5K+yH/xsP8Awj+Ib9PSxxi0bGsHBoA9l7EbJa1rXtBWVTImOkkcGsaLknABJnbrJe8UibW7KbzxzskrHlrCWU4PdbhrW8T/ANNyq3vNvs5vWa22edo+VGVgoJjmrmU6a0lSCyLENwe8f2t+vus6037tto+HTk+PJ0j28ysmlpmRsDI2hjBgGiwCniNm+rSKxtWNoeiMheAg+XvABJIAAuSdgA5lBVWfWeH2m9PSk9gD33jZ2ltw/c9+ijtZp9drYmOSiKxssFE0dp3laujLNvs2fapR33ttGD4WHF1uJ9uqsYqbfFLe8N0vJHq27z2+yfKZthAQEBAQEBAQEBAQEBBVGkzOIyymmjP3UZ79vFJw6N97qtlvvOzQcT1XNb0q9o7/AHQYKJqVi5l5nBobPVN7+LIzg3g5448Bu64S0p5lvtDw+K/qZY6+ITpStwwgLwEGhljK8NLH2k7wxuAGLnHg1o2kpM7ML5K0je0qnznztnrSWNvFT3+AfE/nIR7YdVFa7SavXzf4a9IcWOMBR7tTa0ynWYeZpnc2epbaAbWtP7Q7jb8Hv0UuPHv1ns2eg0PqTGTJHTx9f/i2ALYKy6BlAQEBAQEBAQEBAQEBBq5TqhFBLIcGRvf/ACgleTO0bsMl+Sk29ofnuSQucXON3Ekk8SdpVJx0zMzvKW6OcjCWYzSC7IrWBwMhwv0x62WeOu87tpwvTxe85Ldo/K0FO6FheAgwgh2dWfcVOTFT2mnGw/5bD+8RieQWM22U9RrKYukdZVnXVU1RIZKh5keeOAHBrRsA6KKbbtBn1Vsk7zL6ghLiGsaXOJsABck8gsVaIm07QsnNHR8BaWtFzsLYtw/3OPy+qnpi82brScNiPiy/x/lYjRYWGwKduWUBAQEBAQEBAQEBAQEBBGtIsxbk6a3i1G+ReLqPL8qlxC22nspRVXLrW0cRAUIO90r3HyIb/apsfZ03DK7aeJ95lKFm2AgwggWknOV8VqaBxbI9utI4YtYcGg7ifbqsb22a/X6r045a91cwwgKGZc7e82l3MgZuVFY60Le4D3nu2Mb57zyC9rSbdkun0uTPPwx091tZs5pwUYu0a8xG2R2PMNHhCs0xxV0Om0ePBHTrPukCzWxAQEBAQEBAQEBAQEBAQEHEz0o+1oJ2jERl46s72z0t5rDJG9ZVtZTnwWj6fhRSqOTWNoxym0xPgJ7zXF7Rxa617dD7qXHPTZ0HCssTjnH5hN1I2wvR41dS2KN0khsxjS4ngAvHlpiI3lRVdWuqKiWd2Mjy7bubg0eQAHkoLS5XV5vUvMu1mbkT7XVNjdfs2gvkts7o3X5kgeqUrzTsaLT+tlis9vK7qSlZExrI2hjGiwaNgAVuI26Q6itYrG1Y6PZeshAQEBAQEBAQEBAQEBAQEBBh7QQQcCLeqCic68huo6l0ZHcPejO4sOHmMCqd68s7OU1ennDkmvjw5dJVPikbJE4se03BHseIPBYxOyLFltitFqp3k/SVHqgVML2u3ujs5p52JBH1U0Xb7FxTHaPijaW1JpJogNjZnHgGNHu5e88Jp4hh+qIZ153y1o7NjTFBe5F7ueRhrEbhjZYWtu12r1/PHLXs4TG2CjaiZ3XLo5yEaam15BaWaziDiGeAH381ZxV2jd0nDtP6WPee8papWwEBAQEBAQEBAQEBAQEBAQEBAQRDSPJSfZtWpJ7TaYgyxfrcfl4391Fl5durX8RnD6e2Tv491PKs5pghHrGoEN5ZAQdjNaemjqWOqw4xg3FtoDtxeMSByWVZiJ6rGktirkicnZetPM17Q5jg5rhcEbQQeCuOrraLRvD0R6ICAgICAgICAgICAgICAgICDRy1lNlNA+aTBow3ud4WjmSsbW5Y3RZstcVJvbwonK+UpKmZ0spu5x8gNzRyCqTMzO8uUzZbZbzezyoaOSZ4ZE0vedw9zwHNeRG7zHitkty0jeU2ydo72XqJrH8MYvbq52PopIx+7cYuEdP1Lfw35NHtORskkaePdP0svfThNPCcM9plGsu5lTwAvjImjG06oIeBzbvHMFYTSYUNRwzJjjmr1j+0YWLWJvo3zlMMop5T91Ie4SdjHn8nYdbKXFfadpbXhur5LenbtPb6StlWXQCAgICAgICAgICAgICAgICAgrjS7XbIIQcdaR3l3W3/AKvRQZp7Q03F8nStP3VsBfDFQNJEb9FwZp5DbSwAEDtXgF7t99zRyCnrXaHVaPTRgx7eZ7u2slsR6IKw0hZDbBI2aIaschIcBg2THZwB/IqG9durQcT0sUn1K9p7/dFGuINwbEbQRiDussGoidn6AyFW9vSwy73xNcfmt3h63Vys7xEuvwX9THW3vDfWSUQEBAQEBAQEBAQEBAQEBAQU9pTcTlDbugjA6XcfclVcvzOc4pM+v+yN5HaDUQh2BmYD01go47qeniJy1394XgVZdiIMICCK6SgPsDicRLGR1vb2JWF+ylxCInBKrmqFy0rp0bOJydFfc6QDprn/ANq1i+V03DZmdPG/1/KUKReEBAQEBAQEBAQEBAQEBAQEFY6XaK0kEwGLDGf4TrN/7nKvmjrEtHxfH1rf9lfMeWkEYggjqNoULUVtyzEwurIWVG1MDJWbxZw3tePiBViJ3h1+DNGWkXhvr1MIC8Fc6UcsNcWUrDctcJJLbjbuNPPaT6LC8tTxPNEV5IQoKJz6/M1aLsaKCM7CImk/M7vO+pKuUjasQ63TY+TDWv0dVZJxAQEBAQEBAQEBAQEBAQEBBx868iispnRYP+JhO54wvyOHmsL15o2V9VgjNjmvnwouogdG9zHgte0lpBxBGKqOUtWazNZ7w3MiZbmpJNeI3afiYfhcPyPNe1tstaXV3wT07eyf5Nz+pJAO0LoH7w8Et8njZbrZSxeJb7Fr8N477N+TO+gAv9pjPIXJ9AF7zQmnUYo/3Qi2X9IwILKFhudnavFgPkZjfmbdF5NlLPxGtY2p/KDMaSS55LnOJJJ2kk4klRTLRZcs3neUpzEzeNXUBzh9zGQ553Eja1g5n2WWOnNKzoNNObJvPaP+7LrCtumEBAQEBAQEBAQEBAQEBAQEBAQRLPLMxlXeSIiOoAx8L7YB/Pmor4+brHdr9Zoa5vir0t+VTZSyfLTyGOZhY4bjvHFp3jmFWmJidpc9lxXx25bRs0ywFGETMPnsRwTdlzy+g0BGMzMpLmvmhPWEOsY4N8hGI/0x4uuCzpSbLul0N807z0j3/wALgyRkuKmibFC3VaPUneXHeVarWKxtDo8WKuKvLVur1IICAgICAgICAgICAgICAgICAgIPCsoo5W6srGyN4OAI8rryYie7G9K3ja0bo5XaP6GTBjoj/puI+huFhOKsqWTh2C/jb7NKPRlSA3MkzhwJYPZt1j6Me6OOFYd+8/8Af2dugzRoobasDSRvf3z/AFLOMdY8LOPR4adqu4As1oQEBAQEBAQEBAQEBAQEBAQEBAQEBAQEBAQEBAQEBAQEBAQEBA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内容占位符 6"/>
          <p:cNvSpPr>
            <a:spLocks noGrp="1"/>
          </p:cNvSpPr>
          <p:nvPr>
            <p:ph idx="1"/>
          </p:nvPr>
        </p:nvSpPr>
        <p:spPr/>
        <p:txBody>
          <a:bodyPr/>
          <a:lstStyle/>
          <a:p>
            <a:r>
              <a:rPr lang="en-US" altLang="zh-CN" dirty="0"/>
              <a:t>PIAS performs </a:t>
            </a:r>
            <a:r>
              <a:rPr lang="en-US" altLang="zh-CN" dirty="0">
                <a:solidFill>
                  <a:srgbClr val="0000CC"/>
                </a:solidFill>
                <a:cs typeface="Times New Roman" panose="02020603050405020304" pitchFamily="18" charset="0"/>
              </a:rPr>
              <a:t>Multi-Level Feedback Queue (MLFQ) </a:t>
            </a:r>
            <a:r>
              <a:rPr lang="en-US" altLang="zh-CN" dirty="0"/>
              <a:t>to emulate Shortest Job First (SJF)</a:t>
            </a:r>
          </a:p>
        </p:txBody>
      </p:sp>
      <p:sp>
        <p:nvSpPr>
          <p:cNvPr id="25" name="圆角矩形 48"/>
          <p:cNvSpPr/>
          <p:nvPr/>
        </p:nvSpPr>
        <p:spPr>
          <a:xfrm>
            <a:off x="685800" y="3798928"/>
            <a:ext cx="7848600" cy="158368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ea typeface="Corbel" charset="0"/>
                <a:cs typeface="Corbel" charset="0"/>
              </a:rPr>
              <a:t>In general, PIAS short flows finish in higher priority queues while large ones in lower priority queues, emulating SJF, effective for heavy tailed DCN traffic.</a:t>
            </a:r>
          </a:p>
        </p:txBody>
      </p:sp>
      <p:sp>
        <p:nvSpPr>
          <p:cNvPr id="8" name="灯片编号占位符 7"/>
          <p:cNvSpPr>
            <a:spLocks noGrp="1"/>
          </p:cNvSpPr>
          <p:nvPr>
            <p:ph type="sldNum" sz="quarter" idx="12"/>
          </p:nvPr>
        </p:nvSpPr>
        <p:spPr/>
        <p:txBody>
          <a:bodyPr/>
          <a:lstStyle/>
          <a:p>
            <a:fld id="{0C913308-F349-4B6D-A68A-DD1791B4A57B}" type="slidenum">
              <a:rPr lang="zh-CN" altLang="en-US" smtClean="0"/>
              <a:t>25</a:t>
            </a:fld>
            <a:endParaRPr lang="zh-CN" altLang="en-US" dirty="0"/>
          </a:p>
        </p:txBody>
      </p:sp>
    </p:spTree>
    <p:extLst>
      <p:ext uri="{BB962C8B-B14F-4D97-AF65-F5344CB8AC3E}">
        <p14:creationId xmlns:p14="http://schemas.microsoft.com/office/powerpoint/2010/main" val="1485108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090" y="152400"/>
            <a:ext cx="8229600" cy="1143000"/>
          </a:xfrm>
          <a:ln>
            <a:solidFill>
              <a:schemeClr val="bg1"/>
            </a:solidFill>
          </a:ln>
        </p:spPr>
        <p:txBody>
          <a:bodyPr>
            <a:normAutofit/>
          </a:bodyPr>
          <a:lstStyle/>
          <a:p>
            <a:r>
              <a:rPr lang="en-US" altLang="zh-CN" dirty="0">
                <a:solidFill>
                  <a:srgbClr val="0000CC"/>
                </a:solidFill>
                <a:ea typeface="Corbel" charset="0"/>
                <a:cs typeface="Corbel" charset="0"/>
              </a:rPr>
              <a:t>How to implement PIAS?</a:t>
            </a:r>
            <a:endParaRPr lang="zh-CN" altLang="en-US" dirty="0">
              <a:solidFill>
                <a:srgbClr val="0000CC"/>
              </a:solidFill>
              <a:ea typeface="Corbel" charset="0"/>
              <a:cs typeface="Corbel" charset="0"/>
            </a:endParaRPr>
          </a:p>
        </p:txBody>
      </p:sp>
      <p:sp>
        <p:nvSpPr>
          <p:cNvPr id="204" name="Rectangle 23"/>
          <p:cNvSpPr>
            <a:spLocks noChangeArrowheads="1"/>
          </p:cNvSpPr>
          <p:nvPr/>
        </p:nvSpPr>
        <p:spPr bwMode="auto">
          <a:xfrm>
            <a:off x="2684040" y="3381333"/>
            <a:ext cx="3771528" cy="28956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latin typeface="Corbel" charset="0"/>
              <a:ea typeface="Corbel" charset="0"/>
              <a:cs typeface="Corbel" charset="0"/>
            </a:endParaRPr>
          </a:p>
        </p:txBody>
      </p:sp>
      <p:cxnSp>
        <p:nvCxnSpPr>
          <p:cNvPr id="26" name="直接连接符 25"/>
          <p:cNvCxnSpPr/>
          <p:nvPr/>
        </p:nvCxnSpPr>
        <p:spPr>
          <a:xfrm>
            <a:off x="2246498" y="3741378"/>
            <a:ext cx="4375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2279104" y="6049083"/>
            <a:ext cx="438844" cy="76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87" descr="server-gray.png"/>
          <p:cNvPicPr>
            <a:picLocks noChangeAspect="1"/>
          </p:cNvPicPr>
          <p:nvPr/>
        </p:nvPicPr>
        <p:blipFill>
          <a:blip r:embed="rId3" cstate="print"/>
          <a:stretch>
            <a:fillRect/>
          </a:stretch>
        </p:blipFill>
        <p:spPr>
          <a:xfrm>
            <a:off x="1470135" y="5547908"/>
            <a:ext cx="915278" cy="974328"/>
          </a:xfrm>
          <a:prstGeom prst="rect">
            <a:avLst/>
          </a:prstGeom>
        </p:spPr>
      </p:pic>
      <p:pic>
        <p:nvPicPr>
          <p:cNvPr id="33" name="Picture 88" descr="server-gray.png"/>
          <p:cNvPicPr>
            <a:picLocks noChangeAspect="1"/>
          </p:cNvPicPr>
          <p:nvPr/>
        </p:nvPicPr>
        <p:blipFill>
          <a:blip r:embed="rId3" cstate="print"/>
          <a:stretch>
            <a:fillRect/>
          </a:stretch>
        </p:blipFill>
        <p:spPr>
          <a:xfrm>
            <a:off x="1501914" y="3254214"/>
            <a:ext cx="915278" cy="974328"/>
          </a:xfrm>
          <a:prstGeom prst="rect">
            <a:avLst/>
          </a:prstGeom>
        </p:spPr>
      </p:pic>
      <p:pic>
        <p:nvPicPr>
          <p:cNvPr id="34" name="Picture 87" descr="server-gray.png"/>
          <p:cNvPicPr>
            <a:picLocks noChangeAspect="1"/>
          </p:cNvPicPr>
          <p:nvPr/>
        </p:nvPicPr>
        <p:blipFill>
          <a:blip r:embed="rId3" cstate="print"/>
          <a:stretch>
            <a:fillRect/>
          </a:stretch>
        </p:blipFill>
        <p:spPr>
          <a:xfrm>
            <a:off x="6910064" y="4679240"/>
            <a:ext cx="915278" cy="974328"/>
          </a:xfrm>
          <a:prstGeom prst="rect">
            <a:avLst/>
          </a:prstGeom>
        </p:spPr>
      </p:pic>
      <p:sp>
        <p:nvSpPr>
          <p:cNvPr id="31" name="矩形 30"/>
          <p:cNvSpPr/>
          <p:nvPr/>
        </p:nvSpPr>
        <p:spPr>
          <a:xfrm>
            <a:off x="3352818" y="3704975"/>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1</a:t>
            </a:r>
            <a:endParaRPr lang="zh-CN" altLang="en-US" sz="2400" dirty="0">
              <a:solidFill>
                <a:schemeClr val="tx1"/>
              </a:solidFill>
              <a:latin typeface="Corbel" charset="0"/>
              <a:ea typeface="Corbel" charset="0"/>
              <a:cs typeface="Corbel" charset="0"/>
            </a:endParaRPr>
          </a:p>
        </p:txBody>
      </p:sp>
      <p:sp>
        <p:nvSpPr>
          <p:cNvPr id="35" name="矩形 34"/>
          <p:cNvSpPr/>
          <p:nvPr/>
        </p:nvSpPr>
        <p:spPr>
          <a:xfrm>
            <a:off x="3352818" y="4298496"/>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2</a:t>
            </a:r>
            <a:endParaRPr lang="zh-CN" altLang="en-US" sz="2400" dirty="0">
              <a:solidFill>
                <a:schemeClr val="tx1"/>
              </a:solidFill>
              <a:latin typeface="Corbel" charset="0"/>
              <a:ea typeface="Corbel" charset="0"/>
              <a:cs typeface="Corbel" charset="0"/>
            </a:endParaRPr>
          </a:p>
        </p:txBody>
      </p:sp>
      <p:sp>
        <p:nvSpPr>
          <p:cNvPr id="36" name="矩形 35"/>
          <p:cNvSpPr/>
          <p:nvPr/>
        </p:nvSpPr>
        <p:spPr>
          <a:xfrm>
            <a:off x="3352818" y="5594640"/>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K</a:t>
            </a:r>
            <a:endParaRPr lang="zh-CN" altLang="en-US" sz="2400" dirty="0">
              <a:solidFill>
                <a:schemeClr val="tx1"/>
              </a:solidFill>
              <a:latin typeface="Corbel" charset="0"/>
              <a:ea typeface="Corbel" charset="0"/>
              <a:cs typeface="Corbel" charset="0"/>
            </a:endParaRPr>
          </a:p>
        </p:txBody>
      </p:sp>
      <p:sp>
        <p:nvSpPr>
          <p:cNvPr id="37" name="TextBox 36"/>
          <p:cNvSpPr txBox="1"/>
          <p:nvPr/>
        </p:nvSpPr>
        <p:spPr>
          <a:xfrm>
            <a:off x="4295328" y="4946568"/>
            <a:ext cx="591829" cy="400110"/>
          </a:xfrm>
          <a:prstGeom prst="rect">
            <a:avLst/>
          </a:prstGeom>
          <a:noFill/>
        </p:spPr>
        <p:txBody>
          <a:bodyPr wrap="none" rtlCol="0">
            <a:spAutoFit/>
          </a:bodyPr>
          <a:lstStyle/>
          <a:p>
            <a:r>
              <a:rPr lang="en-US" altLang="zh-CN" sz="2000" dirty="0">
                <a:latin typeface="Corbel" charset="0"/>
                <a:ea typeface="Corbel" charset="0"/>
                <a:cs typeface="Corbel" charset="0"/>
              </a:rPr>
              <a:t>……</a:t>
            </a:r>
            <a:endParaRPr lang="zh-CN" altLang="en-US" sz="2000" dirty="0">
              <a:latin typeface="Corbel" charset="0"/>
              <a:ea typeface="Corbel" charset="0"/>
              <a:cs typeface="Corbel" charset="0"/>
            </a:endParaRPr>
          </a:p>
        </p:txBody>
      </p:sp>
      <p:cxnSp>
        <p:nvCxnSpPr>
          <p:cNvPr id="38" name="肘形连接符 37"/>
          <p:cNvCxnSpPr>
            <a:stCxn id="31" idx="3"/>
            <a:endCxn id="35" idx="1"/>
          </p:cNvCxnSpPr>
          <p:nvPr/>
        </p:nvCxnSpPr>
        <p:spPr>
          <a:xfrm flipH="1">
            <a:off x="3352818" y="3916971"/>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肘形连接符 38"/>
          <p:cNvCxnSpPr/>
          <p:nvPr/>
        </p:nvCxnSpPr>
        <p:spPr>
          <a:xfrm flipH="1">
            <a:off x="3352818" y="4510492"/>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肘形连接符 39"/>
          <p:cNvCxnSpPr/>
          <p:nvPr/>
        </p:nvCxnSpPr>
        <p:spPr>
          <a:xfrm flipH="1">
            <a:off x="3365253" y="5209431"/>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53831" y="4713087"/>
            <a:ext cx="705793" cy="762000"/>
            <a:chOff x="6897409" y="2819400"/>
            <a:chExt cx="705793" cy="762000"/>
          </a:xfrm>
        </p:grpSpPr>
        <p:cxnSp>
          <p:nvCxnSpPr>
            <p:cNvPr id="42"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cxnSp>
        <p:nvCxnSpPr>
          <p:cNvPr id="44" name="直接箭头连接符 43"/>
          <p:cNvCxnSpPr/>
          <p:nvPr/>
        </p:nvCxnSpPr>
        <p:spPr>
          <a:xfrm>
            <a:off x="2855168" y="3916971"/>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735488" y="3848991"/>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5735488" y="4425055"/>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722549" y="5793207"/>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5" name="Rectangular Callout 4"/>
          <p:cNvSpPr/>
          <p:nvPr/>
        </p:nvSpPr>
        <p:spPr>
          <a:xfrm>
            <a:off x="5080762" y="2472822"/>
            <a:ext cx="2674789" cy="691260"/>
          </a:xfrm>
          <a:prstGeom prst="wedgeRectCallout">
            <a:avLst>
              <a:gd name="adj1" fmla="val -44617"/>
              <a:gd name="adj2" fmla="val 11262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ea typeface="Corbel" charset="0"/>
                <a:cs typeface="Corbel" charset="0"/>
              </a:rPr>
              <a:t>Requires switch to keep per-flow state</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t>26</a:t>
            </a:fld>
            <a:endParaRPr lang="zh-CN" altLang="en-US" dirty="0"/>
          </a:p>
        </p:txBody>
      </p:sp>
      <p:sp>
        <p:nvSpPr>
          <p:cNvPr id="3" name="内容占位符 2"/>
          <p:cNvSpPr>
            <a:spLocks noGrp="1"/>
          </p:cNvSpPr>
          <p:nvPr>
            <p:ph idx="1"/>
          </p:nvPr>
        </p:nvSpPr>
        <p:spPr/>
        <p:txBody>
          <a:bodyPr/>
          <a:lstStyle/>
          <a:p>
            <a:r>
              <a:rPr lang="en-US" altLang="zh-CN" dirty="0"/>
              <a:t>Implementing MLFQ at switch directly </a:t>
            </a:r>
            <a:r>
              <a:rPr lang="en-US" altLang="zh-CN" dirty="0">
                <a:solidFill>
                  <a:srgbClr val="FF0000"/>
                </a:solidFill>
              </a:rPr>
              <a:t>not scalable</a:t>
            </a:r>
            <a:endParaRPr lang="zh-CN" altLang="en-US" dirty="0">
              <a:solidFill>
                <a:srgbClr val="FF0000"/>
              </a:solidFill>
            </a:endParaRPr>
          </a:p>
        </p:txBody>
      </p:sp>
    </p:spTree>
    <p:extLst>
      <p:ext uri="{BB962C8B-B14F-4D97-AF65-F5344CB8AC3E}">
        <p14:creationId xmlns:p14="http://schemas.microsoft.com/office/powerpoint/2010/main" val="132812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090" y="152400"/>
            <a:ext cx="8229600" cy="1143000"/>
          </a:xfrm>
          <a:ln>
            <a:solidFill>
              <a:schemeClr val="bg1"/>
            </a:solidFill>
          </a:ln>
        </p:spPr>
        <p:txBody>
          <a:bodyPr>
            <a:normAutofit/>
          </a:bodyPr>
          <a:lstStyle/>
          <a:p>
            <a:r>
              <a:rPr lang="en-US" altLang="zh-CN" dirty="0">
                <a:solidFill>
                  <a:srgbClr val="0000CC"/>
                </a:solidFill>
                <a:ea typeface="Corbel" charset="0"/>
                <a:cs typeface="Corbel" charset="0"/>
              </a:rPr>
              <a:t>How to implement PIAS?</a:t>
            </a:r>
            <a:endParaRPr lang="zh-CN" altLang="en-US" dirty="0">
              <a:solidFill>
                <a:srgbClr val="0000CC"/>
              </a:solidFill>
              <a:ea typeface="Corbel" charset="0"/>
              <a:cs typeface="Corbel" charset="0"/>
            </a:endParaRPr>
          </a:p>
        </p:txBody>
      </p:sp>
      <p:sp>
        <p:nvSpPr>
          <p:cNvPr id="204" name="Rectangle 23"/>
          <p:cNvSpPr>
            <a:spLocks noChangeArrowheads="1"/>
          </p:cNvSpPr>
          <p:nvPr/>
        </p:nvSpPr>
        <p:spPr bwMode="auto">
          <a:xfrm>
            <a:off x="2684040" y="3381333"/>
            <a:ext cx="3771528" cy="28956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latin typeface="Corbel" charset="0"/>
              <a:ea typeface="Corbel" charset="0"/>
              <a:cs typeface="Corbel" charset="0"/>
            </a:endParaRPr>
          </a:p>
        </p:txBody>
      </p:sp>
      <p:cxnSp>
        <p:nvCxnSpPr>
          <p:cNvPr id="26" name="直接连接符 25"/>
          <p:cNvCxnSpPr/>
          <p:nvPr/>
        </p:nvCxnSpPr>
        <p:spPr>
          <a:xfrm>
            <a:off x="2246498" y="3741378"/>
            <a:ext cx="4375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2279104" y="6049083"/>
            <a:ext cx="438844" cy="76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87" descr="server-gray.png"/>
          <p:cNvPicPr>
            <a:picLocks noChangeAspect="1"/>
          </p:cNvPicPr>
          <p:nvPr/>
        </p:nvPicPr>
        <p:blipFill>
          <a:blip r:embed="rId3" cstate="print"/>
          <a:stretch>
            <a:fillRect/>
          </a:stretch>
        </p:blipFill>
        <p:spPr>
          <a:xfrm>
            <a:off x="1470135" y="5547908"/>
            <a:ext cx="915278" cy="974328"/>
          </a:xfrm>
          <a:prstGeom prst="rect">
            <a:avLst/>
          </a:prstGeom>
        </p:spPr>
      </p:pic>
      <p:pic>
        <p:nvPicPr>
          <p:cNvPr id="33" name="Picture 88" descr="server-gray.png"/>
          <p:cNvPicPr>
            <a:picLocks noChangeAspect="1"/>
          </p:cNvPicPr>
          <p:nvPr/>
        </p:nvPicPr>
        <p:blipFill>
          <a:blip r:embed="rId3" cstate="print"/>
          <a:stretch>
            <a:fillRect/>
          </a:stretch>
        </p:blipFill>
        <p:spPr>
          <a:xfrm>
            <a:off x="1501914" y="3254214"/>
            <a:ext cx="915278" cy="974328"/>
          </a:xfrm>
          <a:prstGeom prst="rect">
            <a:avLst/>
          </a:prstGeom>
        </p:spPr>
      </p:pic>
      <p:pic>
        <p:nvPicPr>
          <p:cNvPr id="34" name="Picture 87" descr="server-gray.png"/>
          <p:cNvPicPr>
            <a:picLocks noChangeAspect="1"/>
          </p:cNvPicPr>
          <p:nvPr/>
        </p:nvPicPr>
        <p:blipFill>
          <a:blip r:embed="rId3" cstate="print"/>
          <a:stretch>
            <a:fillRect/>
          </a:stretch>
        </p:blipFill>
        <p:spPr>
          <a:xfrm>
            <a:off x="6910064" y="4679240"/>
            <a:ext cx="915278" cy="974328"/>
          </a:xfrm>
          <a:prstGeom prst="rect">
            <a:avLst/>
          </a:prstGeom>
        </p:spPr>
      </p:pic>
      <p:sp>
        <p:nvSpPr>
          <p:cNvPr id="31" name="矩形 30"/>
          <p:cNvSpPr/>
          <p:nvPr/>
        </p:nvSpPr>
        <p:spPr>
          <a:xfrm>
            <a:off x="3352818" y="3704975"/>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1</a:t>
            </a:r>
            <a:endParaRPr lang="zh-CN" altLang="en-US" sz="2400" dirty="0">
              <a:solidFill>
                <a:schemeClr val="tx1"/>
              </a:solidFill>
              <a:latin typeface="Corbel" charset="0"/>
              <a:ea typeface="Corbel" charset="0"/>
              <a:cs typeface="Corbel" charset="0"/>
            </a:endParaRPr>
          </a:p>
        </p:txBody>
      </p:sp>
      <p:sp>
        <p:nvSpPr>
          <p:cNvPr id="35" name="矩形 34"/>
          <p:cNvSpPr/>
          <p:nvPr/>
        </p:nvSpPr>
        <p:spPr>
          <a:xfrm>
            <a:off x="3352818" y="4298496"/>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2</a:t>
            </a:r>
            <a:endParaRPr lang="zh-CN" altLang="en-US" sz="2400" dirty="0">
              <a:solidFill>
                <a:schemeClr val="tx1"/>
              </a:solidFill>
              <a:latin typeface="Corbel" charset="0"/>
              <a:ea typeface="Corbel" charset="0"/>
              <a:cs typeface="Corbel" charset="0"/>
            </a:endParaRPr>
          </a:p>
        </p:txBody>
      </p:sp>
      <p:sp>
        <p:nvSpPr>
          <p:cNvPr id="36" name="矩形 35"/>
          <p:cNvSpPr/>
          <p:nvPr/>
        </p:nvSpPr>
        <p:spPr>
          <a:xfrm>
            <a:off x="3352818" y="5594640"/>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K</a:t>
            </a:r>
            <a:endParaRPr lang="zh-CN" altLang="en-US" sz="2400" dirty="0">
              <a:solidFill>
                <a:schemeClr val="tx1"/>
              </a:solidFill>
              <a:latin typeface="Corbel" charset="0"/>
              <a:ea typeface="Corbel" charset="0"/>
              <a:cs typeface="Corbel" charset="0"/>
            </a:endParaRPr>
          </a:p>
        </p:txBody>
      </p:sp>
      <p:sp>
        <p:nvSpPr>
          <p:cNvPr id="37" name="TextBox 36"/>
          <p:cNvSpPr txBox="1"/>
          <p:nvPr/>
        </p:nvSpPr>
        <p:spPr>
          <a:xfrm>
            <a:off x="4295328" y="4946568"/>
            <a:ext cx="591829" cy="400110"/>
          </a:xfrm>
          <a:prstGeom prst="rect">
            <a:avLst/>
          </a:prstGeom>
          <a:noFill/>
        </p:spPr>
        <p:txBody>
          <a:bodyPr wrap="none" rtlCol="0">
            <a:spAutoFit/>
          </a:bodyPr>
          <a:lstStyle/>
          <a:p>
            <a:r>
              <a:rPr lang="en-US" altLang="zh-CN" sz="2000" dirty="0">
                <a:latin typeface="Corbel" charset="0"/>
                <a:ea typeface="Corbel" charset="0"/>
                <a:cs typeface="Corbel" charset="0"/>
              </a:rPr>
              <a:t>……</a:t>
            </a:r>
            <a:endParaRPr lang="zh-CN" altLang="en-US" sz="2000" dirty="0">
              <a:latin typeface="Corbel" charset="0"/>
              <a:ea typeface="Corbel" charset="0"/>
              <a:cs typeface="Corbel" charset="0"/>
            </a:endParaRPr>
          </a:p>
        </p:txBody>
      </p:sp>
      <p:cxnSp>
        <p:nvCxnSpPr>
          <p:cNvPr id="38" name="肘形连接符 37"/>
          <p:cNvCxnSpPr>
            <a:stCxn id="31" idx="3"/>
            <a:endCxn id="35" idx="1"/>
          </p:cNvCxnSpPr>
          <p:nvPr/>
        </p:nvCxnSpPr>
        <p:spPr>
          <a:xfrm flipH="1">
            <a:off x="3352818" y="3916971"/>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肘形连接符 38"/>
          <p:cNvCxnSpPr/>
          <p:nvPr/>
        </p:nvCxnSpPr>
        <p:spPr>
          <a:xfrm flipH="1">
            <a:off x="3352818" y="4510492"/>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0" name="肘形连接符 39"/>
          <p:cNvCxnSpPr/>
          <p:nvPr/>
        </p:nvCxnSpPr>
        <p:spPr>
          <a:xfrm flipH="1">
            <a:off x="3365253" y="5209431"/>
            <a:ext cx="2370235" cy="593521"/>
          </a:xfrm>
          <a:prstGeom prst="bentConnector5">
            <a:avLst>
              <a:gd name="adj1" fmla="val -9645"/>
              <a:gd name="adj2" fmla="val 50000"/>
              <a:gd name="adj3" fmla="val 109645"/>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53831" y="4713087"/>
            <a:ext cx="705793" cy="762000"/>
            <a:chOff x="6897409" y="2819400"/>
            <a:chExt cx="705793" cy="762000"/>
          </a:xfrm>
        </p:grpSpPr>
        <p:cxnSp>
          <p:nvCxnSpPr>
            <p:cNvPr id="42"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cxnSp>
        <p:nvCxnSpPr>
          <p:cNvPr id="44" name="直接箭头连接符 43"/>
          <p:cNvCxnSpPr/>
          <p:nvPr/>
        </p:nvCxnSpPr>
        <p:spPr>
          <a:xfrm>
            <a:off x="2855168" y="3916971"/>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735488" y="3848991"/>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5735488" y="4425055"/>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722549" y="5793207"/>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95" name="内容占位符 2"/>
          <p:cNvSpPr>
            <a:spLocks noGrp="1"/>
          </p:cNvSpPr>
          <p:nvPr>
            <p:ph idx="1"/>
          </p:nvPr>
        </p:nvSpPr>
        <p:spPr>
          <a:xfrm>
            <a:off x="457200" y="1124744"/>
            <a:ext cx="8291264" cy="4525963"/>
          </a:xfrm>
        </p:spPr>
        <p:txBody>
          <a:bodyPr/>
          <a:lstStyle/>
          <a:p>
            <a:r>
              <a:rPr lang="en-US" altLang="zh-CN" dirty="0">
                <a:solidFill>
                  <a:srgbClr val="0000CC"/>
                </a:solidFill>
                <a:ea typeface="Corbel" charset="0"/>
                <a:cs typeface="Corbel" charset="0"/>
              </a:rPr>
              <a:t>Decoupling</a:t>
            </a:r>
            <a:r>
              <a:rPr lang="en-US" altLang="zh-CN" dirty="0">
                <a:solidFill>
                  <a:srgbClr val="00B050"/>
                </a:solidFill>
                <a:ea typeface="Corbel" charset="0"/>
                <a:cs typeface="Calibri" panose="020F0502020204030204" pitchFamily="34" charset="0"/>
              </a:rPr>
              <a:t> </a:t>
            </a:r>
            <a:r>
              <a:rPr lang="en-US" altLang="zh-CN" dirty="0">
                <a:ea typeface="Corbel" charset="0"/>
                <a:cs typeface="Calibri" panose="020F0502020204030204" pitchFamily="34" charset="0"/>
              </a:rPr>
              <a:t>MLFQ</a:t>
            </a:r>
          </a:p>
          <a:p>
            <a:pPr lvl="1">
              <a:buFont typeface="Wingdings" charset="2"/>
              <a:buChar char="Ø"/>
            </a:pPr>
            <a:r>
              <a:rPr lang="en-US" altLang="zh-CN" sz="2400" dirty="0">
                <a:ea typeface="Corbel" charset="0"/>
                <a:cs typeface="Calibri" panose="020F0502020204030204" pitchFamily="34" charset="0"/>
              </a:rPr>
              <a:t>Stateless</a:t>
            </a:r>
            <a:r>
              <a:rPr lang="en-US" altLang="zh-CN" sz="2400" dirty="0">
                <a:solidFill>
                  <a:srgbClr val="C00000"/>
                </a:solidFill>
                <a:ea typeface="Corbel" charset="0"/>
                <a:cs typeface="Calibri" panose="020F0502020204030204" pitchFamily="34" charset="0"/>
              </a:rPr>
              <a:t> </a:t>
            </a:r>
            <a:r>
              <a:rPr lang="en-US" altLang="zh-CN" sz="2400" dirty="0">
                <a:solidFill>
                  <a:srgbClr val="0000CC"/>
                </a:solidFill>
                <a:ea typeface="Corbel" charset="0"/>
                <a:cs typeface="Corbel" charset="0"/>
              </a:rPr>
              <a:t>Priority Queueing </a:t>
            </a:r>
            <a:r>
              <a:rPr lang="en-US" altLang="zh-CN" sz="2400" dirty="0">
                <a:ea typeface="Corbel" charset="0"/>
                <a:cs typeface="Calibri" panose="020F0502020204030204" pitchFamily="34" charset="0"/>
              </a:rPr>
              <a:t>at the switch (a built-in function) </a:t>
            </a:r>
          </a:p>
          <a:p>
            <a:pPr lvl="1">
              <a:buFont typeface="Wingdings" charset="2"/>
              <a:buChar char="Ø"/>
            </a:pPr>
            <a:r>
              <a:rPr lang="en-US" altLang="zh-CN" sz="2400" dirty="0" err="1">
                <a:ea typeface="Corbel" charset="0"/>
                <a:cs typeface="Calibri" panose="020F0502020204030204" pitchFamily="34" charset="0"/>
              </a:rPr>
              <a:t>Stateful</a:t>
            </a:r>
            <a:r>
              <a:rPr lang="en-US" altLang="zh-CN" sz="2400" dirty="0">
                <a:ea typeface="Corbel" charset="0"/>
                <a:cs typeface="Calibri" panose="020F0502020204030204" pitchFamily="34" charset="0"/>
              </a:rPr>
              <a:t> </a:t>
            </a:r>
            <a:r>
              <a:rPr lang="en-US" altLang="zh-CN" sz="2400" dirty="0">
                <a:solidFill>
                  <a:srgbClr val="0000CC"/>
                </a:solidFill>
                <a:ea typeface="Corbel" charset="0"/>
                <a:cs typeface="Corbel" charset="0"/>
              </a:rPr>
              <a:t>Packet Tagging </a:t>
            </a:r>
            <a:r>
              <a:rPr lang="en-US" altLang="zh-CN" sz="2400" dirty="0">
                <a:ea typeface="Corbel" charset="0"/>
                <a:cs typeface="Calibri" panose="020F0502020204030204" pitchFamily="34" charset="0"/>
              </a:rPr>
              <a:t>at end hosts (a shim layer between TCP/IP and NIC) </a:t>
            </a:r>
          </a:p>
        </p:txBody>
      </p:sp>
      <p:sp>
        <p:nvSpPr>
          <p:cNvPr id="45" name="Rectangle 25"/>
          <p:cNvSpPr/>
          <p:nvPr/>
        </p:nvSpPr>
        <p:spPr>
          <a:xfrm>
            <a:off x="-457200" y="3525698"/>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dirty="0">
              <a:latin typeface="Corbel" charset="0"/>
              <a:ea typeface="Corbel" charset="0"/>
              <a:cs typeface="Corbel" charset="0"/>
            </a:endParaRPr>
          </a:p>
        </p:txBody>
      </p:sp>
      <mc:AlternateContent xmlns:mc="http://schemas.openxmlformats.org/markup-compatibility/2006" xmlns:a14="http://schemas.microsoft.com/office/drawing/2010/main">
        <mc:Choice Requires="a14">
          <p:sp>
            <p:nvSpPr>
              <p:cNvPr id="4" name="Rectangular Callout 3"/>
              <p:cNvSpPr/>
              <p:nvPr/>
            </p:nvSpPr>
            <p:spPr>
              <a:xfrm>
                <a:off x="147737" y="4143332"/>
                <a:ext cx="3798408" cy="1113186"/>
              </a:xfrm>
              <a:prstGeom prst="wedgeRectCallout">
                <a:avLst>
                  <a:gd name="adj1" fmla="val -813"/>
                  <a:gd name="adj2" fmla="val -72719"/>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dirty="0">
                    <a:solidFill>
                      <a:sysClr val="windowText" lastClr="000000"/>
                    </a:solidFill>
                    <a:ea typeface="Corbel" charset="0"/>
                    <a:cs typeface="Corbel" charset="0"/>
                  </a:rPr>
                  <a:t>- </a:t>
                </a:r>
                <a14:m>
                  <m:oMath xmlns:m="http://schemas.openxmlformats.org/officeDocument/2006/math">
                    <m:r>
                      <m:rPr>
                        <m:sty m:val="p"/>
                      </m:rPr>
                      <a:rPr lang="en-US" i="0" smtClean="0">
                        <a:solidFill>
                          <a:sysClr val="windowText" lastClr="000000"/>
                        </a:solidFill>
                        <a:latin typeface="Cambria Math" panose="02040503050406030204" pitchFamily="18" charset="0"/>
                        <a:ea typeface="Corbel" charset="0"/>
                        <a:cs typeface="Corbel" charset="0"/>
                      </a:rPr>
                      <m:t>K</m:t>
                    </m:r>
                    <m:r>
                      <a:rPr lang="en-US" i="0" smtClean="0">
                        <a:solidFill>
                          <a:sysClr val="windowText" lastClr="000000"/>
                        </a:solidFill>
                        <a:latin typeface="Cambria Math" panose="02040503050406030204" pitchFamily="18" charset="0"/>
                        <a:ea typeface="Corbel" charset="0"/>
                        <a:cs typeface="Corbel" charset="0"/>
                      </a:rPr>
                      <m:t> </m:t>
                    </m:r>
                  </m:oMath>
                </a14:m>
                <a:r>
                  <a:rPr lang="en-US" dirty="0">
                    <a:solidFill>
                      <a:sysClr val="windowText" lastClr="000000"/>
                    </a:solidFill>
                    <a:ea typeface="Corbel" charset="0"/>
                    <a:cs typeface="Corbel" charset="0"/>
                  </a:rPr>
                  <a:t>priorities: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i</m:t>
                        </m:r>
                      </m:sub>
                    </m:sSub>
                    <m:r>
                      <a:rPr lang="en-US" altLang="zh-CN" i="0">
                        <a:solidFill>
                          <a:srgbClr val="0000CC"/>
                        </a:solidFill>
                        <a:latin typeface="Cambria Math" panose="02040503050406030204" pitchFamily="18" charset="0"/>
                        <a:ea typeface="Corbel" charset="0"/>
                        <a:cs typeface="Corbel" charset="0"/>
                      </a:rPr>
                      <m:t> </m:t>
                    </m:r>
                    <m:d>
                      <m:dPr>
                        <m:ctrlPr>
                          <a:rPr lang="en-US" altLang="zh-CN" i="1">
                            <a:solidFill>
                              <a:srgbClr val="0000CC"/>
                            </a:solidFill>
                            <a:latin typeface="Cambria Math" panose="02040503050406030204" pitchFamily="18" charset="0"/>
                            <a:ea typeface="Corbel" charset="0"/>
                            <a:cs typeface="Corbel" charset="0"/>
                          </a:rPr>
                        </m:ctrlPr>
                      </m:dPr>
                      <m:e>
                        <m:r>
                          <a:rPr lang="en-US" altLang="zh-CN" i="0">
                            <a:solidFill>
                              <a:srgbClr val="0000CC"/>
                            </a:solidFill>
                            <a:latin typeface="Cambria Math" panose="02040503050406030204" pitchFamily="18" charset="0"/>
                            <a:ea typeface="Corbel" charset="0"/>
                            <a:cs typeface="Corbel" charset="0"/>
                          </a:rPr>
                          <m:t>1≤</m:t>
                        </m:r>
                        <m:r>
                          <m:rPr>
                            <m:sty m:val="p"/>
                          </m:rPr>
                          <a:rPr lang="en-US" altLang="zh-CN" i="0">
                            <a:solidFill>
                              <a:srgbClr val="0000CC"/>
                            </a:solidFill>
                            <a:latin typeface="Cambria Math" panose="02040503050406030204" pitchFamily="18" charset="0"/>
                            <a:ea typeface="Corbel" charset="0"/>
                            <a:cs typeface="Corbel" charset="0"/>
                          </a:rPr>
                          <m:t>i</m:t>
                        </m:r>
                        <m:r>
                          <a:rPr lang="en-US" altLang="zh-CN" i="0">
                            <a:solidFill>
                              <a:srgbClr val="0000CC"/>
                            </a:solidFill>
                            <a:latin typeface="Cambria Math" panose="02040503050406030204" pitchFamily="18" charset="0"/>
                            <a:ea typeface="Corbel" charset="0"/>
                            <a:cs typeface="Corbel" charset="0"/>
                          </a:rPr>
                          <m:t>≤</m:t>
                        </m:r>
                        <m:r>
                          <m:rPr>
                            <m:sty m:val="p"/>
                          </m:rPr>
                          <a:rPr lang="en-US" altLang="zh-CN" i="0">
                            <a:solidFill>
                              <a:srgbClr val="0000CC"/>
                            </a:solidFill>
                            <a:latin typeface="Cambria Math" panose="02040503050406030204" pitchFamily="18" charset="0"/>
                            <a:ea typeface="Corbel" charset="0"/>
                            <a:cs typeface="Corbel" charset="0"/>
                          </a:rPr>
                          <m:t>K</m:t>
                        </m:r>
                      </m:e>
                    </m:d>
                  </m:oMath>
                </a14:m>
                <a:endParaRPr lang="en-US" altLang="zh-CN" dirty="0">
                  <a:solidFill>
                    <a:srgbClr val="0000CC"/>
                  </a:solidFill>
                  <a:ea typeface="Corbel" charset="0"/>
                  <a:cs typeface="Corbel" charset="0"/>
                </a:endParaRPr>
              </a:p>
              <a:p>
                <a14:m>
                  <m:oMath xmlns:m="http://schemas.openxmlformats.org/officeDocument/2006/math">
                    <m:r>
                      <m:rPr>
                        <m:nor/>
                      </m:rPr>
                      <a:rPr lang="en-US" altLang="zh-CN" dirty="0">
                        <a:solidFill>
                          <a:sysClr val="windowText" lastClr="000000"/>
                        </a:solidFill>
                        <a:ea typeface="Corbel" charset="0"/>
                        <a:cs typeface="Corbel" charset="0"/>
                      </a:rPr>
                      <m:t>−</m:t>
                    </m:r>
                    <m:r>
                      <a:rPr lang="en-US" altLang="zh-CN" b="0" i="0" dirty="0" smtClean="0">
                        <a:solidFill>
                          <a:sysClr val="windowText" lastClr="000000"/>
                        </a:solidFill>
                        <a:latin typeface="Cambria Math" panose="02040503050406030204" pitchFamily="18" charset="0"/>
                        <a:ea typeface="Corbel" charset="0"/>
                        <a:cs typeface="Corbel" charset="0"/>
                      </a:rPr>
                      <m:t> </m:t>
                    </m:r>
                    <m:r>
                      <m:rPr>
                        <m:sty m:val="p"/>
                      </m:rPr>
                      <a:rPr lang="en-US" i="0">
                        <a:solidFill>
                          <a:sysClr val="windowText" lastClr="000000"/>
                        </a:solidFill>
                        <a:latin typeface="Cambria Math" panose="02040503050406030204" pitchFamily="18" charset="0"/>
                        <a:ea typeface="Corbel" charset="0"/>
                        <a:cs typeface="Corbel" charset="0"/>
                      </a:rPr>
                      <m:t>K</m:t>
                    </m:r>
                    <m:r>
                      <a:rPr lang="zh-CN" altLang="en-US" b="0" i="0" smtClean="0">
                        <a:solidFill>
                          <a:sysClr val="windowText" lastClr="000000"/>
                        </a:solidFill>
                        <a:latin typeface="Cambria Math" panose="02040503050406030204" pitchFamily="18" charset="0"/>
                        <a:ea typeface="Corbel" charset="0"/>
                        <a:cs typeface="Corbel" charset="0"/>
                      </a:rPr>
                      <m:t>−</m:t>
                    </m:r>
                    <m:r>
                      <a:rPr lang="en-US" i="0">
                        <a:solidFill>
                          <a:sysClr val="windowText" lastClr="000000"/>
                        </a:solidFill>
                        <a:latin typeface="Cambria Math" panose="02040503050406030204" pitchFamily="18" charset="0"/>
                        <a:ea typeface="Corbel" charset="0"/>
                        <a:cs typeface="Corbel" charset="0"/>
                      </a:rPr>
                      <m:t>1</m:t>
                    </m:r>
                  </m:oMath>
                </a14:m>
                <a:r>
                  <a:rPr lang="en-US" dirty="0">
                    <a:solidFill>
                      <a:sysClr val="windowText" lastClr="000000"/>
                    </a:solidFill>
                    <a:ea typeface="Corbel" charset="0"/>
                    <a:cs typeface="Corbel" charset="0"/>
                  </a:rPr>
                  <a:t> thresholds: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zh-CN" altLang="en-US" i="0">
                            <a:solidFill>
                              <a:srgbClr val="0000CC"/>
                            </a:solidFill>
                            <a:latin typeface="Cambria Math" panose="02040503050406030204" pitchFamily="18" charset="0"/>
                            <a:ea typeface="Corbel" charset="0"/>
                            <a:cs typeface="Corbel" charset="0"/>
                          </a:rPr>
                          <m:t>α</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 </m:t>
                        </m:r>
                      </m:sub>
                    </m:sSub>
                    <m:d>
                      <m:dPr>
                        <m:ctrlPr>
                          <a:rPr lang="en-US" altLang="zh-CN" i="1">
                            <a:solidFill>
                              <a:srgbClr val="0000CC"/>
                            </a:solidFill>
                            <a:latin typeface="Cambria Math" panose="02040503050406030204" pitchFamily="18" charset="0"/>
                            <a:ea typeface="Corbel" charset="0"/>
                            <a:cs typeface="Corbel" charset="0"/>
                          </a:rPr>
                        </m:ctrlPr>
                      </m:dPr>
                      <m:e>
                        <m:r>
                          <a:rPr lang="en-US" altLang="zh-CN" i="0">
                            <a:solidFill>
                              <a:srgbClr val="0000CC"/>
                            </a:solidFill>
                            <a:latin typeface="Cambria Math" panose="02040503050406030204" pitchFamily="18" charset="0"/>
                            <a:ea typeface="Corbel" charset="0"/>
                            <a:cs typeface="Corbel" charset="0"/>
                          </a:rPr>
                          <m:t>1≤</m:t>
                        </m:r>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m:t>
                        </m:r>
                        <m:r>
                          <m:rPr>
                            <m:sty m:val="p"/>
                          </m:rPr>
                          <a:rPr lang="en-US" altLang="zh-CN" i="0" smtClean="0">
                            <a:solidFill>
                              <a:srgbClr val="0000CC"/>
                            </a:solidFill>
                            <a:latin typeface="Cambria Math" panose="02040503050406030204" pitchFamily="18" charset="0"/>
                            <a:ea typeface="Corbel" charset="0"/>
                            <a:cs typeface="Corbel" charset="0"/>
                          </a:rPr>
                          <m:t>K</m:t>
                        </m:r>
                        <m:r>
                          <a:rPr lang="en-US" altLang="zh-CN" i="0">
                            <a:solidFill>
                              <a:srgbClr val="0000CC"/>
                            </a:solidFill>
                            <a:latin typeface="Cambria Math" panose="02040503050406030204" pitchFamily="18" charset="0"/>
                            <a:ea typeface="Corbel" charset="0"/>
                            <a:cs typeface="Corbel" charset="0"/>
                          </a:rPr>
                          <m:t>−1</m:t>
                        </m:r>
                      </m:e>
                    </m:d>
                  </m:oMath>
                </a14:m>
                <a:endParaRPr lang="en-US" altLang="zh-CN" dirty="0">
                  <a:solidFill>
                    <a:srgbClr val="0000CC"/>
                  </a:solidFill>
                  <a:ea typeface="Corbel" charset="0"/>
                  <a:cs typeface="Corbel" charset="0"/>
                </a:endParaRPr>
              </a:p>
              <a:p>
                <a:r>
                  <a:rPr lang="en-US" dirty="0">
                    <a:solidFill>
                      <a:sysClr val="windowText" lastClr="000000"/>
                    </a:solidFill>
                    <a:ea typeface="Corbel" charset="0"/>
                    <a:cs typeface="Corbel" charset="0"/>
                  </a:rPr>
                  <a:t>- Threshold from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−1</m:t>
                        </m:r>
                      </m:sub>
                    </m:sSub>
                  </m:oMath>
                </a14:m>
                <a:r>
                  <a:rPr lang="en-US" dirty="0">
                    <a:solidFill>
                      <a:sysClr val="windowText" lastClr="000000"/>
                    </a:solidFill>
                    <a:ea typeface="Corbel" charset="0"/>
                    <a:cs typeface="Corbel" charset="0"/>
                  </a:rPr>
                  <a:t> to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smtClean="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j</m:t>
                        </m:r>
                      </m:sub>
                    </m:sSub>
                  </m:oMath>
                </a14:m>
                <a:r>
                  <a:rPr lang="en-US" dirty="0">
                    <a:solidFill>
                      <a:sysClr val="windowText" lastClr="000000"/>
                    </a:solidFill>
                    <a:ea typeface="Corbel" charset="0"/>
                    <a:cs typeface="Corbel" charset="0"/>
                  </a:rPr>
                  <a:t> is: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zh-CN" altLang="en-US" i="0">
                            <a:solidFill>
                              <a:srgbClr val="0000CC"/>
                            </a:solidFill>
                            <a:latin typeface="Cambria Math" panose="02040503050406030204" pitchFamily="18" charset="0"/>
                            <a:ea typeface="Corbel" charset="0"/>
                            <a:cs typeface="Corbel" charset="0"/>
                          </a:rPr>
                          <m:t>α</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−1 </m:t>
                        </m:r>
                      </m:sub>
                    </m:sSub>
                  </m:oMath>
                </a14:m>
                <a:endParaRPr lang="en-US" dirty="0">
                  <a:solidFill>
                    <a:sysClr val="windowText" lastClr="000000"/>
                  </a:solidFill>
                  <a:ea typeface="Corbel" charset="0"/>
                  <a:cs typeface="Corbel" charset="0"/>
                </a:endParaRPr>
              </a:p>
            </p:txBody>
          </p:sp>
        </mc:Choice>
        <mc:Fallback xmlns="">
          <p:sp>
            <p:nvSpPr>
              <p:cNvPr id="4" name="Rectangular Callout 3"/>
              <p:cNvSpPr>
                <a:spLocks noRot="1" noChangeAspect="1" noMove="1" noResize="1" noEditPoints="1" noAdjustHandles="1" noChangeArrowheads="1" noChangeShapeType="1" noTextEdit="1"/>
              </p:cNvSpPr>
              <p:nvPr/>
            </p:nvSpPr>
            <p:spPr>
              <a:xfrm>
                <a:off x="147737" y="4143332"/>
                <a:ext cx="3798408" cy="1113186"/>
              </a:xfrm>
              <a:prstGeom prst="wedgeRectCallout">
                <a:avLst>
                  <a:gd name="adj1" fmla="val -813"/>
                  <a:gd name="adj2" fmla="val -72719"/>
                </a:avLst>
              </a:prstGeom>
              <a:blipFill>
                <a:blip r:embed="rId4"/>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Rectangular Callout 26"/>
              <p:cNvSpPr/>
              <p:nvPr/>
            </p:nvSpPr>
            <p:spPr>
              <a:xfrm>
                <a:off x="396552" y="6325052"/>
                <a:ext cx="1732652" cy="456748"/>
              </a:xfrm>
              <a:prstGeom prst="wedgeRectCallout">
                <a:avLst>
                  <a:gd name="adj1" fmla="val 37856"/>
                  <a:gd name="adj2" fmla="val -84841"/>
                </a:avLst>
              </a:prstGeom>
              <a:ln/>
            </p:spPr>
            <p:style>
              <a:lnRef idx="1">
                <a:schemeClr val="accent1"/>
              </a:lnRef>
              <a:fillRef idx="2">
                <a:schemeClr val="accent1"/>
              </a:fillRef>
              <a:effectRef idx="1">
                <a:schemeClr val="accent1"/>
              </a:effectRef>
              <a:fontRef idx="minor">
                <a:schemeClr val="dk1"/>
              </a:fontRef>
            </p:style>
            <p:txBody>
              <a:bodyPr rtlCol="0" anchor="ctr"/>
              <a:lstStyle/>
              <a:p>
                <a14:m>
                  <m:oMath xmlns:m="http://schemas.openxmlformats.org/officeDocument/2006/math">
                    <m:r>
                      <m:rPr>
                        <m:sty m:val="p"/>
                      </m:rPr>
                      <a:rPr lang="en-US" sz="800" i="0" smtClean="0">
                        <a:solidFill>
                          <a:sysClr val="windowText" lastClr="000000"/>
                        </a:solidFill>
                        <a:latin typeface="Cambria Math" panose="02040503050406030204" pitchFamily="18" charset="0"/>
                        <a:ea typeface="Corbel" charset="0"/>
                        <a:cs typeface="Corbel" charset="0"/>
                      </a:rPr>
                      <m:t>K</m:t>
                    </m:r>
                    <m:r>
                      <a:rPr lang="en-US" sz="800" i="0" smtClean="0">
                        <a:solidFill>
                          <a:sysClr val="windowText" lastClr="000000"/>
                        </a:solidFill>
                        <a:latin typeface="Cambria Math" panose="02040503050406030204" pitchFamily="18" charset="0"/>
                        <a:ea typeface="Corbel" charset="0"/>
                        <a:cs typeface="Corbel" charset="0"/>
                      </a:rPr>
                      <m:t> </m:t>
                    </m:r>
                  </m:oMath>
                </a14:m>
                <a:r>
                  <a:rPr lang="en-US" sz="800" dirty="0">
                    <a:solidFill>
                      <a:sysClr val="windowText" lastClr="000000"/>
                    </a:solidFill>
                    <a:ea typeface="Corbel" charset="0"/>
                    <a:cs typeface="Corbel" charset="0"/>
                  </a:rPr>
                  <a:t>priorities: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i</m:t>
                        </m:r>
                      </m:sub>
                    </m:sSub>
                    <m:r>
                      <a:rPr lang="en-US" altLang="zh-CN" sz="800" i="0">
                        <a:solidFill>
                          <a:srgbClr val="0000CC"/>
                        </a:solidFill>
                        <a:latin typeface="Cambria Math" panose="02040503050406030204" pitchFamily="18" charset="0"/>
                        <a:ea typeface="Corbel" charset="0"/>
                        <a:cs typeface="Corbel" charset="0"/>
                      </a:rPr>
                      <m:t> </m:t>
                    </m:r>
                    <m:d>
                      <m:dPr>
                        <m:ctrlPr>
                          <a:rPr lang="en-US" altLang="zh-CN" sz="800" i="1">
                            <a:solidFill>
                              <a:srgbClr val="0000CC"/>
                            </a:solidFill>
                            <a:latin typeface="Cambria Math" panose="02040503050406030204" pitchFamily="18" charset="0"/>
                            <a:ea typeface="Corbel" charset="0"/>
                            <a:cs typeface="Corbel" charset="0"/>
                          </a:rPr>
                        </m:ctrlPr>
                      </m:dPr>
                      <m:e>
                        <m:r>
                          <a:rPr lang="en-US" altLang="zh-CN" sz="800" i="0">
                            <a:solidFill>
                              <a:srgbClr val="0000CC"/>
                            </a:solidFill>
                            <a:latin typeface="Cambria Math" panose="02040503050406030204" pitchFamily="18" charset="0"/>
                            <a:ea typeface="Corbel" charset="0"/>
                            <a:cs typeface="Corbel" charset="0"/>
                          </a:rPr>
                          <m:t>1≤</m:t>
                        </m:r>
                        <m:r>
                          <m:rPr>
                            <m:sty m:val="p"/>
                          </m:rPr>
                          <a:rPr lang="en-US" altLang="zh-CN" sz="800" i="0">
                            <a:solidFill>
                              <a:srgbClr val="0000CC"/>
                            </a:solidFill>
                            <a:latin typeface="Cambria Math" panose="02040503050406030204" pitchFamily="18" charset="0"/>
                            <a:ea typeface="Corbel" charset="0"/>
                            <a:cs typeface="Corbel" charset="0"/>
                          </a:rPr>
                          <m:t>i</m:t>
                        </m:r>
                        <m:r>
                          <a:rPr lang="en-US" altLang="zh-CN" sz="800" i="0">
                            <a:solidFill>
                              <a:srgbClr val="0000CC"/>
                            </a:solidFill>
                            <a:latin typeface="Cambria Math" panose="02040503050406030204" pitchFamily="18" charset="0"/>
                            <a:ea typeface="Corbel" charset="0"/>
                            <a:cs typeface="Corbel" charset="0"/>
                          </a:rPr>
                          <m:t>≤</m:t>
                        </m:r>
                        <m:r>
                          <m:rPr>
                            <m:sty m:val="p"/>
                          </m:rPr>
                          <a:rPr lang="en-US" altLang="zh-CN" sz="800" i="0">
                            <a:solidFill>
                              <a:srgbClr val="0000CC"/>
                            </a:solidFill>
                            <a:latin typeface="Cambria Math" panose="02040503050406030204" pitchFamily="18" charset="0"/>
                            <a:ea typeface="Corbel" charset="0"/>
                            <a:cs typeface="Corbel" charset="0"/>
                          </a:rPr>
                          <m:t>K</m:t>
                        </m:r>
                      </m:e>
                    </m:d>
                  </m:oMath>
                </a14:m>
                <a:endParaRPr lang="en-US" altLang="zh-CN" sz="800" dirty="0">
                  <a:solidFill>
                    <a:srgbClr val="0000CC"/>
                  </a:solidFill>
                  <a:ea typeface="Corbel" charset="0"/>
                  <a:cs typeface="Corbel" charset="0"/>
                </a:endParaRPr>
              </a:p>
              <a:p>
                <a14:m>
                  <m:oMath xmlns:m="http://schemas.openxmlformats.org/officeDocument/2006/math">
                    <m:r>
                      <m:rPr>
                        <m:sty m:val="p"/>
                      </m:rPr>
                      <a:rPr lang="en-US" sz="800" i="0">
                        <a:solidFill>
                          <a:sysClr val="windowText" lastClr="000000"/>
                        </a:solidFill>
                        <a:latin typeface="Cambria Math" panose="02040503050406030204" pitchFamily="18" charset="0"/>
                        <a:ea typeface="Corbel" charset="0"/>
                        <a:cs typeface="Corbel" charset="0"/>
                      </a:rPr>
                      <m:t>K</m:t>
                    </m:r>
                    <m:r>
                      <a:rPr lang="en-US" sz="800" i="0">
                        <a:solidFill>
                          <a:sysClr val="windowText" lastClr="000000"/>
                        </a:solidFill>
                        <a:latin typeface="Cambria Math" panose="02040503050406030204" pitchFamily="18" charset="0"/>
                        <a:ea typeface="Corbel" charset="0"/>
                        <a:cs typeface="Corbel" charset="0"/>
                      </a:rPr>
                      <m:t>−1</m:t>
                    </m:r>
                  </m:oMath>
                </a14:m>
                <a:r>
                  <a:rPr lang="en-US" sz="800" dirty="0">
                    <a:solidFill>
                      <a:sysClr val="windowText" lastClr="000000"/>
                    </a:solidFill>
                    <a:ea typeface="Corbel" charset="0"/>
                    <a:cs typeface="Corbel" charset="0"/>
                  </a:rPr>
                  <a:t> thresholds: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zh-CN" altLang="en-US" sz="800" i="0">
                            <a:solidFill>
                              <a:srgbClr val="0000CC"/>
                            </a:solidFill>
                            <a:latin typeface="Cambria Math" panose="02040503050406030204" pitchFamily="18" charset="0"/>
                            <a:ea typeface="Corbel" charset="0"/>
                            <a:cs typeface="Corbel" charset="0"/>
                          </a:rPr>
                          <m:t>α</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 </m:t>
                        </m:r>
                      </m:sub>
                    </m:sSub>
                    <m:d>
                      <m:dPr>
                        <m:ctrlPr>
                          <a:rPr lang="en-US" altLang="zh-CN" sz="800" i="1">
                            <a:solidFill>
                              <a:srgbClr val="0000CC"/>
                            </a:solidFill>
                            <a:latin typeface="Cambria Math" panose="02040503050406030204" pitchFamily="18" charset="0"/>
                            <a:ea typeface="Corbel" charset="0"/>
                            <a:cs typeface="Corbel" charset="0"/>
                          </a:rPr>
                        </m:ctrlPr>
                      </m:dPr>
                      <m:e>
                        <m:r>
                          <a:rPr lang="en-US" altLang="zh-CN" sz="800" i="0">
                            <a:solidFill>
                              <a:srgbClr val="0000CC"/>
                            </a:solidFill>
                            <a:latin typeface="Cambria Math" panose="02040503050406030204" pitchFamily="18" charset="0"/>
                            <a:ea typeface="Corbel" charset="0"/>
                            <a:cs typeface="Corbel" charset="0"/>
                          </a:rPr>
                          <m:t>1≤</m:t>
                        </m:r>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m:t>
                        </m:r>
                        <m:r>
                          <m:rPr>
                            <m:sty m:val="p"/>
                          </m:rPr>
                          <a:rPr lang="en-US" altLang="zh-CN" sz="800" i="0">
                            <a:solidFill>
                              <a:srgbClr val="0000CC"/>
                            </a:solidFill>
                            <a:latin typeface="Cambria Math" panose="02040503050406030204" pitchFamily="18" charset="0"/>
                            <a:ea typeface="Corbel" charset="0"/>
                            <a:cs typeface="Corbel" charset="0"/>
                          </a:rPr>
                          <m:t>K</m:t>
                        </m:r>
                        <m:r>
                          <a:rPr lang="en-US" altLang="zh-CN" sz="800" i="0">
                            <a:solidFill>
                              <a:srgbClr val="0000CC"/>
                            </a:solidFill>
                            <a:latin typeface="Cambria Math" panose="02040503050406030204" pitchFamily="18" charset="0"/>
                            <a:ea typeface="Corbel" charset="0"/>
                            <a:cs typeface="Corbel" charset="0"/>
                          </a:rPr>
                          <m:t>−1</m:t>
                        </m:r>
                      </m:e>
                    </m:d>
                  </m:oMath>
                </a14:m>
                <a:endParaRPr lang="en-US" altLang="zh-CN" sz="800" dirty="0">
                  <a:solidFill>
                    <a:srgbClr val="0000CC"/>
                  </a:solidFill>
                  <a:ea typeface="Corbel" charset="0"/>
                  <a:cs typeface="Corbel" charset="0"/>
                </a:endParaRPr>
              </a:p>
              <a:p>
                <a:r>
                  <a:rPr lang="en-US" sz="800" dirty="0">
                    <a:solidFill>
                      <a:sysClr val="windowText" lastClr="000000"/>
                    </a:solidFill>
                    <a:ea typeface="Corbel" charset="0"/>
                    <a:cs typeface="Corbel" charset="0"/>
                  </a:rPr>
                  <a:t>Threshold from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−1</m:t>
                        </m:r>
                      </m:sub>
                    </m:sSub>
                  </m:oMath>
                </a14:m>
                <a:r>
                  <a:rPr lang="en-US" sz="800" dirty="0">
                    <a:solidFill>
                      <a:sysClr val="windowText" lastClr="000000"/>
                    </a:solidFill>
                    <a:ea typeface="Corbel" charset="0"/>
                    <a:cs typeface="Corbel" charset="0"/>
                  </a:rPr>
                  <a:t> to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smtClean="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j</m:t>
                        </m:r>
                      </m:sub>
                    </m:sSub>
                  </m:oMath>
                </a14:m>
                <a:r>
                  <a:rPr lang="en-US" sz="800" dirty="0">
                    <a:solidFill>
                      <a:sysClr val="windowText" lastClr="000000"/>
                    </a:solidFill>
                    <a:ea typeface="Corbel" charset="0"/>
                    <a:cs typeface="Corbel" charset="0"/>
                  </a:rPr>
                  <a:t> is: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zh-CN" altLang="en-US" sz="800" i="0">
                            <a:solidFill>
                              <a:srgbClr val="0000CC"/>
                            </a:solidFill>
                            <a:latin typeface="Cambria Math" panose="02040503050406030204" pitchFamily="18" charset="0"/>
                            <a:ea typeface="Corbel" charset="0"/>
                            <a:cs typeface="Corbel" charset="0"/>
                          </a:rPr>
                          <m:t>α</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−1 </m:t>
                        </m:r>
                      </m:sub>
                    </m:sSub>
                  </m:oMath>
                </a14:m>
                <a:endParaRPr lang="en-US" sz="800" dirty="0">
                  <a:solidFill>
                    <a:sysClr val="windowText" lastClr="000000"/>
                  </a:solidFill>
                  <a:ea typeface="Corbel" charset="0"/>
                  <a:cs typeface="Corbel" charset="0"/>
                </a:endParaRPr>
              </a:p>
            </p:txBody>
          </p:sp>
        </mc:Choice>
        <mc:Fallback xmlns="">
          <p:sp>
            <p:nvSpPr>
              <p:cNvPr id="27" name="Rectangular Callout 26"/>
              <p:cNvSpPr>
                <a:spLocks noRot="1" noChangeAspect="1" noMove="1" noResize="1" noEditPoints="1" noAdjustHandles="1" noChangeArrowheads="1" noChangeShapeType="1" noTextEdit="1"/>
              </p:cNvSpPr>
              <p:nvPr/>
            </p:nvSpPr>
            <p:spPr>
              <a:xfrm>
                <a:off x="396552" y="6325052"/>
                <a:ext cx="1732652" cy="456748"/>
              </a:xfrm>
              <a:prstGeom prst="wedgeRectCallout">
                <a:avLst>
                  <a:gd name="adj1" fmla="val 37856"/>
                  <a:gd name="adj2" fmla="val -84841"/>
                </a:avLst>
              </a:prstGeom>
              <a:blipFill>
                <a:blip r:embed="rId5"/>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Rectangular Callout 27"/>
              <p:cNvSpPr/>
              <p:nvPr/>
            </p:nvSpPr>
            <p:spPr>
              <a:xfrm>
                <a:off x="6373649" y="5571503"/>
                <a:ext cx="1719135" cy="447129"/>
              </a:xfrm>
              <a:prstGeom prst="wedgeRectCallout">
                <a:avLst>
                  <a:gd name="adj1" fmla="val -1774"/>
                  <a:gd name="adj2" fmla="val -70961"/>
                </a:avLst>
              </a:prstGeom>
              <a:ln/>
            </p:spPr>
            <p:style>
              <a:lnRef idx="1">
                <a:schemeClr val="accent1"/>
              </a:lnRef>
              <a:fillRef idx="2">
                <a:schemeClr val="accent1"/>
              </a:fillRef>
              <a:effectRef idx="1">
                <a:schemeClr val="accent1"/>
              </a:effectRef>
              <a:fontRef idx="minor">
                <a:schemeClr val="dk1"/>
              </a:fontRef>
            </p:style>
            <p:txBody>
              <a:bodyPr rtlCol="0" anchor="ctr"/>
              <a:lstStyle/>
              <a:p>
                <a14:m>
                  <m:oMath xmlns:m="http://schemas.openxmlformats.org/officeDocument/2006/math">
                    <m:r>
                      <m:rPr>
                        <m:sty m:val="p"/>
                      </m:rPr>
                      <a:rPr lang="en-US" sz="800" i="0" smtClean="0">
                        <a:solidFill>
                          <a:sysClr val="windowText" lastClr="000000"/>
                        </a:solidFill>
                        <a:latin typeface="Cambria Math" panose="02040503050406030204" pitchFamily="18" charset="0"/>
                        <a:ea typeface="+mj-ea"/>
                        <a:cs typeface="Corbel" charset="0"/>
                      </a:rPr>
                      <m:t>K</m:t>
                    </m:r>
                    <m:r>
                      <a:rPr lang="en-US" sz="800" i="0" smtClean="0">
                        <a:solidFill>
                          <a:sysClr val="windowText" lastClr="000000"/>
                        </a:solidFill>
                        <a:latin typeface="Cambria Math" panose="02040503050406030204" pitchFamily="18" charset="0"/>
                        <a:ea typeface="+mj-ea"/>
                        <a:cs typeface="Corbel" charset="0"/>
                      </a:rPr>
                      <m:t> </m:t>
                    </m:r>
                  </m:oMath>
                </a14:m>
                <a:r>
                  <a:rPr lang="en-US" sz="800" dirty="0">
                    <a:solidFill>
                      <a:sysClr val="windowText" lastClr="000000"/>
                    </a:solidFill>
                    <a:ea typeface="+mj-ea"/>
                    <a:cs typeface="Corbel" charset="0"/>
                  </a:rPr>
                  <a:t>priorities: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i</m:t>
                        </m:r>
                      </m:sub>
                    </m:sSub>
                    <m:r>
                      <a:rPr lang="en-US" altLang="zh-CN" sz="800" i="0">
                        <a:solidFill>
                          <a:srgbClr val="0000CC"/>
                        </a:solidFill>
                        <a:latin typeface="Cambria Math" panose="02040503050406030204" pitchFamily="18" charset="0"/>
                        <a:ea typeface="+mj-ea"/>
                        <a:cs typeface="Corbel" charset="0"/>
                      </a:rPr>
                      <m:t> </m:t>
                    </m:r>
                    <m:d>
                      <m:dPr>
                        <m:ctrlPr>
                          <a:rPr lang="en-US" altLang="zh-CN" sz="800" i="1">
                            <a:solidFill>
                              <a:srgbClr val="0000CC"/>
                            </a:solidFill>
                            <a:latin typeface="Cambria Math" panose="02040503050406030204" pitchFamily="18" charset="0"/>
                            <a:ea typeface="+mj-ea"/>
                            <a:cs typeface="Corbel" charset="0"/>
                          </a:rPr>
                        </m:ctrlPr>
                      </m:dPr>
                      <m:e>
                        <m:r>
                          <a:rPr lang="en-US" altLang="zh-CN" sz="800" i="0">
                            <a:solidFill>
                              <a:srgbClr val="0000CC"/>
                            </a:solidFill>
                            <a:latin typeface="Cambria Math" panose="02040503050406030204" pitchFamily="18" charset="0"/>
                            <a:ea typeface="+mj-ea"/>
                            <a:cs typeface="Corbel" charset="0"/>
                          </a:rPr>
                          <m:t>1≤</m:t>
                        </m:r>
                        <m:r>
                          <m:rPr>
                            <m:sty m:val="p"/>
                          </m:rPr>
                          <a:rPr lang="en-US" altLang="zh-CN" sz="800" i="0">
                            <a:solidFill>
                              <a:srgbClr val="0000CC"/>
                            </a:solidFill>
                            <a:latin typeface="Cambria Math" panose="02040503050406030204" pitchFamily="18" charset="0"/>
                            <a:ea typeface="+mj-ea"/>
                            <a:cs typeface="Corbel" charset="0"/>
                          </a:rPr>
                          <m:t>i</m:t>
                        </m:r>
                        <m:r>
                          <a:rPr lang="en-US" altLang="zh-CN" sz="800" i="0">
                            <a:solidFill>
                              <a:srgbClr val="0000CC"/>
                            </a:solidFill>
                            <a:latin typeface="Cambria Math" panose="02040503050406030204" pitchFamily="18" charset="0"/>
                            <a:ea typeface="+mj-ea"/>
                            <a:cs typeface="Corbel" charset="0"/>
                          </a:rPr>
                          <m:t>≤</m:t>
                        </m:r>
                        <m:r>
                          <m:rPr>
                            <m:sty m:val="p"/>
                          </m:rPr>
                          <a:rPr lang="en-US" altLang="zh-CN" sz="800" i="0">
                            <a:solidFill>
                              <a:srgbClr val="0000CC"/>
                            </a:solidFill>
                            <a:latin typeface="Cambria Math" panose="02040503050406030204" pitchFamily="18" charset="0"/>
                            <a:ea typeface="+mj-ea"/>
                            <a:cs typeface="Corbel" charset="0"/>
                          </a:rPr>
                          <m:t>K</m:t>
                        </m:r>
                      </m:e>
                    </m:d>
                  </m:oMath>
                </a14:m>
                <a:endParaRPr lang="en-US" altLang="zh-CN" sz="800" dirty="0">
                  <a:solidFill>
                    <a:srgbClr val="0000CC"/>
                  </a:solidFill>
                  <a:ea typeface="+mj-ea"/>
                  <a:cs typeface="Corbel" charset="0"/>
                </a:endParaRPr>
              </a:p>
              <a:p>
                <a14:m>
                  <m:oMath xmlns:m="http://schemas.openxmlformats.org/officeDocument/2006/math">
                    <m:r>
                      <m:rPr>
                        <m:sty m:val="p"/>
                      </m:rPr>
                      <a:rPr lang="en-US" sz="800" i="0">
                        <a:solidFill>
                          <a:sysClr val="windowText" lastClr="000000"/>
                        </a:solidFill>
                        <a:latin typeface="Cambria Math" panose="02040503050406030204" pitchFamily="18" charset="0"/>
                        <a:ea typeface="+mj-ea"/>
                        <a:cs typeface="Corbel" charset="0"/>
                      </a:rPr>
                      <m:t>K</m:t>
                    </m:r>
                    <m:r>
                      <a:rPr lang="en-US" sz="800" i="0">
                        <a:solidFill>
                          <a:sysClr val="windowText" lastClr="000000"/>
                        </a:solidFill>
                        <a:latin typeface="Cambria Math" panose="02040503050406030204" pitchFamily="18" charset="0"/>
                        <a:ea typeface="+mj-ea"/>
                        <a:cs typeface="Corbel" charset="0"/>
                      </a:rPr>
                      <m:t>−1</m:t>
                    </m:r>
                  </m:oMath>
                </a14:m>
                <a:r>
                  <a:rPr lang="en-US" sz="800" dirty="0">
                    <a:solidFill>
                      <a:sysClr val="windowText" lastClr="000000"/>
                    </a:solidFill>
                    <a:ea typeface="+mj-ea"/>
                    <a:cs typeface="Corbel" charset="0"/>
                  </a:rPr>
                  <a:t> thresholds: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zh-CN" altLang="en-US" sz="800" i="0">
                            <a:solidFill>
                              <a:srgbClr val="0000CC"/>
                            </a:solidFill>
                            <a:latin typeface="Cambria Math" panose="02040503050406030204" pitchFamily="18" charset="0"/>
                            <a:ea typeface="+mj-ea"/>
                            <a:cs typeface="Corbel" charset="0"/>
                          </a:rPr>
                          <m:t>α</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 </m:t>
                        </m:r>
                      </m:sub>
                    </m:sSub>
                    <m:d>
                      <m:dPr>
                        <m:ctrlPr>
                          <a:rPr lang="en-US" altLang="zh-CN" sz="800" i="1">
                            <a:solidFill>
                              <a:srgbClr val="0000CC"/>
                            </a:solidFill>
                            <a:latin typeface="Cambria Math" panose="02040503050406030204" pitchFamily="18" charset="0"/>
                            <a:ea typeface="+mj-ea"/>
                            <a:cs typeface="Corbel" charset="0"/>
                          </a:rPr>
                        </m:ctrlPr>
                      </m:dPr>
                      <m:e>
                        <m:r>
                          <a:rPr lang="en-US" altLang="zh-CN" sz="800" i="0">
                            <a:solidFill>
                              <a:srgbClr val="0000CC"/>
                            </a:solidFill>
                            <a:latin typeface="Cambria Math" panose="02040503050406030204" pitchFamily="18" charset="0"/>
                            <a:ea typeface="+mj-ea"/>
                            <a:cs typeface="Corbel" charset="0"/>
                          </a:rPr>
                          <m:t>1≤</m:t>
                        </m:r>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m:t>
                        </m:r>
                        <m:r>
                          <m:rPr>
                            <m:sty m:val="p"/>
                          </m:rPr>
                          <a:rPr lang="en-US" altLang="zh-CN" sz="800" i="0">
                            <a:solidFill>
                              <a:srgbClr val="0000CC"/>
                            </a:solidFill>
                            <a:latin typeface="Cambria Math" panose="02040503050406030204" pitchFamily="18" charset="0"/>
                            <a:ea typeface="+mj-ea"/>
                            <a:cs typeface="Corbel" charset="0"/>
                          </a:rPr>
                          <m:t>K</m:t>
                        </m:r>
                        <m:r>
                          <a:rPr lang="en-US" altLang="zh-CN" sz="800" i="0">
                            <a:solidFill>
                              <a:srgbClr val="0000CC"/>
                            </a:solidFill>
                            <a:latin typeface="Cambria Math" panose="02040503050406030204" pitchFamily="18" charset="0"/>
                            <a:ea typeface="+mj-ea"/>
                            <a:cs typeface="Corbel" charset="0"/>
                          </a:rPr>
                          <m:t>−1</m:t>
                        </m:r>
                      </m:e>
                    </m:d>
                  </m:oMath>
                </a14:m>
                <a:endParaRPr lang="en-US" altLang="zh-CN" sz="800" dirty="0">
                  <a:solidFill>
                    <a:srgbClr val="0000CC"/>
                  </a:solidFill>
                  <a:ea typeface="+mj-ea"/>
                  <a:cs typeface="Corbel" charset="0"/>
                </a:endParaRPr>
              </a:p>
              <a:p>
                <a:r>
                  <a:rPr lang="en-US" sz="800" dirty="0">
                    <a:solidFill>
                      <a:sysClr val="windowText" lastClr="000000"/>
                    </a:solidFill>
                    <a:ea typeface="+mj-ea"/>
                    <a:cs typeface="Corbel" charset="0"/>
                  </a:rPr>
                  <a:t>Threshold from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−1</m:t>
                        </m:r>
                      </m:sub>
                    </m:sSub>
                  </m:oMath>
                </a14:m>
                <a:r>
                  <a:rPr lang="en-US" sz="800" dirty="0">
                    <a:solidFill>
                      <a:sysClr val="windowText" lastClr="000000"/>
                    </a:solidFill>
                    <a:ea typeface="+mj-ea"/>
                    <a:cs typeface="Corbel" charset="0"/>
                  </a:rPr>
                  <a:t> to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smtClean="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j</m:t>
                        </m:r>
                      </m:sub>
                    </m:sSub>
                  </m:oMath>
                </a14:m>
                <a:r>
                  <a:rPr lang="en-US" sz="800" dirty="0">
                    <a:solidFill>
                      <a:sysClr val="windowText" lastClr="000000"/>
                    </a:solidFill>
                    <a:ea typeface="+mj-ea"/>
                    <a:cs typeface="Corbel" charset="0"/>
                  </a:rPr>
                  <a:t> is: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zh-CN" altLang="en-US" sz="800" i="0">
                            <a:solidFill>
                              <a:srgbClr val="0000CC"/>
                            </a:solidFill>
                            <a:latin typeface="Cambria Math" panose="02040503050406030204" pitchFamily="18" charset="0"/>
                            <a:ea typeface="+mj-ea"/>
                            <a:cs typeface="Corbel" charset="0"/>
                          </a:rPr>
                          <m:t>α</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−1 </m:t>
                        </m:r>
                      </m:sub>
                    </m:sSub>
                  </m:oMath>
                </a14:m>
                <a:endParaRPr lang="en-US" sz="800" dirty="0">
                  <a:solidFill>
                    <a:sysClr val="windowText" lastClr="000000"/>
                  </a:solidFill>
                  <a:ea typeface="+mj-ea"/>
                  <a:cs typeface="Corbel" charset="0"/>
                </a:endParaRPr>
              </a:p>
            </p:txBody>
          </p:sp>
        </mc:Choice>
        <mc:Fallback xmlns="">
          <p:sp>
            <p:nvSpPr>
              <p:cNvPr id="28" name="Rectangular Callout 27"/>
              <p:cNvSpPr>
                <a:spLocks noRot="1" noChangeAspect="1" noMove="1" noResize="1" noEditPoints="1" noAdjustHandles="1" noChangeArrowheads="1" noChangeShapeType="1" noTextEdit="1"/>
              </p:cNvSpPr>
              <p:nvPr/>
            </p:nvSpPr>
            <p:spPr>
              <a:xfrm>
                <a:off x="6373649" y="5571503"/>
                <a:ext cx="1719135" cy="447129"/>
              </a:xfrm>
              <a:prstGeom prst="wedgeRectCallout">
                <a:avLst>
                  <a:gd name="adj1" fmla="val -1774"/>
                  <a:gd name="adj2" fmla="val -70961"/>
                </a:avLst>
              </a:prstGeom>
              <a:blipFill>
                <a:blip r:embed="rId6"/>
                <a:stretch>
                  <a:fillRect/>
                </a:stretch>
              </a:blipFill>
              <a:ln/>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0C913308-F349-4B6D-A68A-DD1791B4A57B}" type="slidenum">
              <a:rPr lang="zh-CN" altLang="en-US" smtClean="0"/>
              <a:t>27</a:t>
            </a:fld>
            <a:endParaRPr lang="zh-CN" altLang="en-US" dirty="0"/>
          </a:p>
        </p:txBody>
      </p:sp>
    </p:spTree>
    <p:extLst>
      <p:ext uri="{BB962C8B-B14F-4D97-AF65-F5344CB8AC3E}">
        <p14:creationId xmlns:p14="http://schemas.microsoft.com/office/powerpoint/2010/main" val="129458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xEl>
                                              <p:pRg st="1" end="1"/>
                                            </p:txEl>
                                          </p:spTgt>
                                        </p:tgtEl>
                                        <p:attrNameLst>
                                          <p:attrName>style.visibility</p:attrName>
                                        </p:attrNameLst>
                                      </p:cBhvr>
                                      <p:to>
                                        <p:strVal val="visible"/>
                                      </p:to>
                                    </p:set>
                                  </p:childTnLst>
                                </p:cTn>
                              </p:par>
                            </p:childTnLst>
                          </p:cTn>
                        </p:par>
                        <p:par>
                          <p:cTn id="11" fill="hold">
                            <p:stCondLst>
                              <p:cond delay="0"/>
                            </p:stCondLst>
                            <p:childTnLst>
                              <p:par>
                                <p:cTn id="12" presetID="37" presetClass="exit" presetSubtype="0" repeatCount="0" fill="hold" nodeType="afterEffect">
                                  <p:stCondLst>
                                    <p:cond delay="0"/>
                                  </p:stCondLst>
                                  <p:childTnLst>
                                    <p:animEffect transition="out" filter="fade">
                                      <p:cBhvr>
                                        <p:cTn id="13" dur="1000"/>
                                        <p:tgtEl>
                                          <p:spTgt spid="38"/>
                                        </p:tgtEl>
                                      </p:cBhvr>
                                    </p:animEffect>
                                    <p:anim calcmode="lin" valueType="num">
                                      <p:cBhvr>
                                        <p:cTn id="14" dur="1000"/>
                                        <p:tgtEl>
                                          <p:spTgt spid="38"/>
                                        </p:tgtEl>
                                        <p:attrNameLst>
                                          <p:attrName>ppt_x</p:attrName>
                                        </p:attrNameLst>
                                      </p:cBhvr>
                                      <p:tavLst>
                                        <p:tav tm="0">
                                          <p:val>
                                            <p:strVal val="ppt_x"/>
                                          </p:val>
                                        </p:tav>
                                        <p:tav tm="100000">
                                          <p:val>
                                            <p:strVal val="ppt_x"/>
                                          </p:val>
                                        </p:tav>
                                      </p:tavLst>
                                    </p:anim>
                                    <p:anim calcmode="lin" valueType="num">
                                      <p:cBhvr>
                                        <p:cTn id="15" dur="100" decel="100000"/>
                                        <p:tgtEl>
                                          <p:spTgt spid="38"/>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38"/>
                                        </p:tgtEl>
                                        <p:attrNameLst>
                                          <p:attrName>ppt_y</p:attrName>
                                        </p:attrNameLst>
                                      </p:cBhvr>
                                      <p:tavLst>
                                        <p:tav tm="0">
                                          <p:val>
                                            <p:strVal val="ppt_y"/>
                                          </p:val>
                                        </p:tav>
                                        <p:tav tm="100000">
                                          <p:val>
                                            <p:strVal val="ppt_y+1"/>
                                          </p:val>
                                        </p:tav>
                                      </p:tavLst>
                                    </p:anim>
                                    <p:set>
                                      <p:cBhvr>
                                        <p:cTn id="17" dur="1" fill="hold">
                                          <p:stCondLst>
                                            <p:cond delay="999"/>
                                          </p:stCondLst>
                                        </p:cTn>
                                        <p:tgtEl>
                                          <p:spTgt spid="38"/>
                                        </p:tgtEl>
                                        <p:attrNameLst>
                                          <p:attrName>style.visibility</p:attrName>
                                        </p:attrNameLst>
                                      </p:cBhvr>
                                      <p:to>
                                        <p:strVal val="hidden"/>
                                      </p:to>
                                    </p:set>
                                  </p:childTnLst>
                                </p:cTn>
                              </p:par>
                              <p:par>
                                <p:cTn id="18" presetID="37" presetClass="exit" presetSubtype="0" repeatCount="0" fill="hold" nodeType="withEffect">
                                  <p:stCondLst>
                                    <p:cond delay="0"/>
                                  </p:stCondLst>
                                  <p:childTnLst>
                                    <p:animEffect transition="out" filter="fade">
                                      <p:cBhvr>
                                        <p:cTn id="19" dur="1000"/>
                                        <p:tgtEl>
                                          <p:spTgt spid="39"/>
                                        </p:tgtEl>
                                      </p:cBhvr>
                                    </p:animEffect>
                                    <p:anim calcmode="lin" valueType="num">
                                      <p:cBhvr>
                                        <p:cTn id="20" dur="1000"/>
                                        <p:tgtEl>
                                          <p:spTgt spid="39"/>
                                        </p:tgtEl>
                                        <p:attrNameLst>
                                          <p:attrName>ppt_x</p:attrName>
                                        </p:attrNameLst>
                                      </p:cBhvr>
                                      <p:tavLst>
                                        <p:tav tm="0">
                                          <p:val>
                                            <p:strVal val="ppt_x"/>
                                          </p:val>
                                        </p:tav>
                                        <p:tav tm="100000">
                                          <p:val>
                                            <p:strVal val="ppt_x"/>
                                          </p:val>
                                        </p:tav>
                                      </p:tavLst>
                                    </p:anim>
                                    <p:anim calcmode="lin" valueType="num">
                                      <p:cBhvr>
                                        <p:cTn id="21" dur="100" decel="100000"/>
                                        <p:tgtEl>
                                          <p:spTgt spid="39"/>
                                        </p:tgtEl>
                                        <p:attrNameLst>
                                          <p:attrName>ppt_y</p:attrName>
                                        </p:attrNameLst>
                                      </p:cBhvr>
                                      <p:tavLst>
                                        <p:tav tm="0">
                                          <p:val>
                                            <p:strVal val="ppt_y"/>
                                          </p:val>
                                        </p:tav>
                                        <p:tav tm="100000">
                                          <p:val>
                                            <p:strVal val="ppt_y-.03"/>
                                          </p:val>
                                        </p:tav>
                                      </p:tavLst>
                                    </p:anim>
                                    <p:anim calcmode="lin" valueType="num">
                                      <p:cBhvr>
                                        <p:cTn id="22" dur="900" accel="100000">
                                          <p:stCondLst>
                                            <p:cond delay="100"/>
                                          </p:stCondLst>
                                        </p:cTn>
                                        <p:tgtEl>
                                          <p:spTgt spid="39"/>
                                        </p:tgtEl>
                                        <p:attrNameLst>
                                          <p:attrName>ppt_y</p:attrName>
                                        </p:attrNameLst>
                                      </p:cBhvr>
                                      <p:tavLst>
                                        <p:tav tm="0">
                                          <p:val>
                                            <p:strVal val="ppt_y"/>
                                          </p:val>
                                        </p:tav>
                                        <p:tav tm="100000">
                                          <p:val>
                                            <p:strVal val="ppt_y+1"/>
                                          </p:val>
                                        </p:tav>
                                      </p:tavLst>
                                    </p:anim>
                                    <p:set>
                                      <p:cBhvr>
                                        <p:cTn id="23" dur="1" fill="hold">
                                          <p:stCondLst>
                                            <p:cond delay="999"/>
                                          </p:stCondLst>
                                        </p:cTn>
                                        <p:tgtEl>
                                          <p:spTgt spid="39"/>
                                        </p:tgtEl>
                                        <p:attrNameLst>
                                          <p:attrName>style.visibility</p:attrName>
                                        </p:attrNameLst>
                                      </p:cBhvr>
                                      <p:to>
                                        <p:strVal val="hidden"/>
                                      </p:to>
                                    </p:set>
                                  </p:childTnLst>
                                </p:cTn>
                              </p:par>
                              <p:par>
                                <p:cTn id="24" presetID="37" presetClass="exit" presetSubtype="0" repeatCount="0" fill="hold" nodeType="withEffect">
                                  <p:stCondLst>
                                    <p:cond delay="0"/>
                                  </p:stCondLst>
                                  <p:childTnLst>
                                    <p:animEffect transition="out" filter="fade">
                                      <p:cBhvr>
                                        <p:cTn id="25" dur="1000"/>
                                        <p:tgtEl>
                                          <p:spTgt spid="40"/>
                                        </p:tgtEl>
                                      </p:cBhvr>
                                    </p:animEffect>
                                    <p:anim calcmode="lin" valueType="num">
                                      <p:cBhvr>
                                        <p:cTn id="26" dur="1000"/>
                                        <p:tgtEl>
                                          <p:spTgt spid="40"/>
                                        </p:tgtEl>
                                        <p:attrNameLst>
                                          <p:attrName>ppt_x</p:attrName>
                                        </p:attrNameLst>
                                      </p:cBhvr>
                                      <p:tavLst>
                                        <p:tav tm="0">
                                          <p:val>
                                            <p:strVal val="ppt_x"/>
                                          </p:val>
                                        </p:tav>
                                        <p:tav tm="100000">
                                          <p:val>
                                            <p:strVal val="ppt_x"/>
                                          </p:val>
                                        </p:tav>
                                      </p:tavLst>
                                    </p:anim>
                                    <p:anim calcmode="lin" valueType="num">
                                      <p:cBhvr>
                                        <p:cTn id="27" dur="100" decel="100000"/>
                                        <p:tgtEl>
                                          <p:spTgt spid="40"/>
                                        </p:tgtEl>
                                        <p:attrNameLst>
                                          <p:attrName>ppt_y</p:attrName>
                                        </p:attrNameLst>
                                      </p:cBhvr>
                                      <p:tavLst>
                                        <p:tav tm="0">
                                          <p:val>
                                            <p:strVal val="ppt_y"/>
                                          </p:val>
                                        </p:tav>
                                        <p:tav tm="100000">
                                          <p:val>
                                            <p:strVal val="ppt_y-.03"/>
                                          </p:val>
                                        </p:tav>
                                      </p:tavLst>
                                    </p:anim>
                                    <p:anim calcmode="lin" valueType="num">
                                      <p:cBhvr>
                                        <p:cTn id="28" dur="900" accel="100000">
                                          <p:stCondLst>
                                            <p:cond delay="100"/>
                                          </p:stCondLst>
                                        </p:cTn>
                                        <p:tgtEl>
                                          <p:spTgt spid="40"/>
                                        </p:tgtEl>
                                        <p:attrNameLst>
                                          <p:attrName>ppt_y</p:attrName>
                                        </p:attrNameLst>
                                      </p:cBhvr>
                                      <p:tavLst>
                                        <p:tav tm="0">
                                          <p:val>
                                            <p:strVal val="ppt_y"/>
                                          </p:val>
                                        </p:tav>
                                        <p:tav tm="100000">
                                          <p:val>
                                            <p:strVal val="ppt_y+1"/>
                                          </p:val>
                                        </p:tav>
                                      </p:tavLst>
                                    </p:anim>
                                    <p:set>
                                      <p:cBhvr>
                                        <p:cTn id="29" dur="1" fill="hold">
                                          <p:stCondLst>
                                            <p:cond delay="999"/>
                                          </p:stCondLst>
                                        </p:cTn>
                                        <p:tgtEl>
                                          <p:spTgt spid="40"/>
                                        </p:tgtEl>
                                        <p:attrNameLst>
                                          <p:attrName>style.visibility</p:attrName>
                                        </p:attrNameLst>
                                      </p:cBhvr>
                                      <p:to>
                                        <p:strVal val="hidden"/>
                                      </p:to>
                                    </p:set>
                                  </p:childTnLst>
                                </p:cTn>
                              </p:par>
                              <p:par>
                                <p:cTn id="30" presetID="37" presetClass="exit" presetSubtype="0" repeatCount="0" fill="hold" nodeType="withEffect">
                                  <p:stCondLst>
                                    <p:cond delay="0"/>
                                  </p:stCondLst>
                                  <p:childTnLst>
                                    <p:animEffect transition="out" filter="fade">
                                      <p:cBhvr>
                                        <p:cTn id="31" dur="1000"/>
                                        <p:tgtEl>
                                          <p:spTgt spid="44"/>
                                        </p:tgtEl>
                                      </p:cBhvr>
                                    </p:animEffect>
                                    <p:anim calcmode="lin" valueType="num">
                                      <p:cBhvr>
                                        <p:cTn id="32" dur="1000"/>
                                        <p:tgtEl>
                                          <p:spTgt spid="44"/>
                                        </p:tgtEl>
                                        <p:attrNameLst>
                                          <p:attrName>ppt_x</p:attrName>
                                        </p:attrNameLst>
                                      </p:cBhvr>
                                      <p:tavLst>
                                        <p:tav tm="0">
                                          <p:val>
                                            <p:strVal val="ppt_x"/>
                                          </p:val>
                                        </p:tav>
                                        <p:tav tm="100000">
                                          <p:val>
                                            <p:strVal val="ppt_x"/>
                                          </p:val>
                                        </p:tav>
                                      </p:tavLst>
                                    </p:anim>
                                    <p:anim calcmode="lin" valueType="num">
                                      <p:cBhvr>
                                        <p:cTn id="33" dur="100" decel="100000"/>
                                        <p:tgtEl>
                                          <p:spTgt spid="44"/>
                                        </p:tgtEl>
                                        <p:attrNameLst>
                                          <p:attrName>ppt_y</p:attrName>
                                        </p:attrNameLst>
                                      </p:cBhvr>
                                      <p:tavLst>
                                        <p:tav tm="0">
                                          <p:val>
                                            <p:strVal val="ppt_y"/>
                                          </p:val>
                                        </p:tav>
                                        <p:tav tm="100000">
                                          <p:val>
                                            <p:strVal val="ppt_y-.03"/>
                                          </p:val>
                                        </p:tav>
                                      </p:tavLst>
                                    </p:anim>
                                    <p:anim calcmode="lin" valueType="num">
                                      <p:cBhvr>
                                        <p:cTn id="34" dur="900" accel="100000">
                                          <p:stCondLst>
                                            <p:cond delay="100"/>
                                          </p:stCondLst>
                                        </p:cTn>
                                        <p:tgtEl>
                                          <p:spTgt spid="44"/>
                                        </p:tgtEl>
                                        <p:attrNameLst>
                                          <p:attrName>ppt_y</p:attrName>
                                        </p:attrNameLst>
                                      </p:cBhvr>
                                      <p:tavLst>
                                        <p:tav tm="0">
                                          <p:val>
                                            <p:strVal val="ppt_y"/>
                                          </p:val>
                                        </p:tav>
                                        <p:tav tm="100000">
                                          <p:val>
                                            <p:strVal val="ppt_y+1"/>
                                          </p:val>
                                        </p:tav>
                                      </p:tavLst>
                                    </p:anim>
                                    <p:set>
                                      <p:cBhvr>
                                        <p:cTn id="35" dur="1" fill="hold">
                                          <p:stCondLst>
                                            <p:cond delay="999"/>
                                          </p:stCondLst>
                                        </p:cTn>
                                        <p:tgtEl>
                                          <p:spTgt spid="4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5">
                                            <p:txEl>
                                              <p:pRg st="2" end="2"/>
                                            </p:txEl>
                                          </p:spTgt>
                                        </p:tgtEl>
                                        <p:attrNameLst>
                                          <p:attrName>style.visibility</p:attrName>
                                        </p:attrNameLst>
                                      </p:cBhvr>
                                      <p:to>
                                        <p:strVal val="visible"/>
                                      </p:to>
                                    </p:set>
                                  </p:childTnLst>
                                </p:cTn>
                              </p:par>
                              <p:par>
                                <p:cTn id="40" presetID="3" presetClass="entr" presetSubtype="1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0" nodeType="clickEffect">
                                  <p:stCondLst>
                                    <p:cond delay="0"/>
                                  </p:stCondLst>
                                  <p:childTnLst>
                                    <p:animMotion origin="layout" path="M 3.61111E-6 -7.40741E-7 L 0.24791 0.00023 " pathEditMode="relative" rAng="0" ptsTypes="AA">
                                      <p:cBhvr>
                                        <p:cTn id="52" dur="750" fill="hold"/>
                                        <p:tgtEl>
                                          <p:spTgt spid="45"/>
                                        </p:tgtEl>
                                        <p:attrNameLst>
                                          <p:attrName>ppt_x</p:attrName>
                                          <p:attrName>ppt_y</p:attrName>
                                        </p:attrNameLst>
                                      </p:cBhvr>
                                      <p:rCtr x="12396" y="0"/>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nodePh="1">
                                  <p:stCondLst>
                                    <p:cond delay="0"/>
                                  </p:stCondLst>
                                  <p:endCondLst>
                                    <p:cond evt="begin" delay="0">
                                      <p:tn val="55"/>
                                    </p:cond>
                                  </p:endCondLst>
                                  <p:childTnLst>
                                    <p:set>
                                      <p:cBhvr>
                                        <p:cTn id="5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nodePh="1">
                                  <p:stCondLst>
                                    <p:cond delay="0"/>
                                  </p:stCondLst>
                                  <p:endCondLst>
                                    <p:cond evt="begin" delay="0">
                                      <p:tn val="59"/>
                                    </p:cond>
                                  </p:endCondLst>
                                  <p:childTnLst>
                                    <p:set>
                                      <p:cBhvr>
                                        <p:cTn id="60" dur="1" fill="hold">
                                          <p:stCondLst>
                                            <p:cond delay="0"/>
                                          </p:stCondLst>
                                        </p:cTn>
                                        <p:tgtEl>
                                          <p:spTgt spid="45">
                                            <p:txEl>
                                              <p:pRg st="0" end="0"/>
                                            </p:txEl>
                                          </p:spTgt>
                                        </p:tgtEl>
                                        <p:attrNameLst>
                                          <p:attrName>style.visibility</p:attrName>
                                        </p:attrNameLst>
                                      </p:cBhvr>
                                      <p:to>
                                        <p:strVal val="visible"/>
                                      </p:to>
                                    </p:set>
                                    <p:animEffect transition="in" filter="blinds(horizontal)">
                                      <p:cBhvr>
                                        <p:cTn id="61"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 grpId="0" animBg="1"/>
      <p:bldP spid="27" grpId="0" animBg="1"/>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7090" y="152400"/>
            <a:ext cx="8229600" cy="1143000"/>
          </a:xfrm>
          <a:ln>
            <a:solidFill>
              <a:schemeClr val="bg1"/>
            </a:solidFill>
          </a:ln>
        </p:spPr>
        <p:txBody>
          <a:bodyPr>
            <a:normAutofit/>
          </a:bodyPr>
          <a:lstStyle/>
          <a:p>
            <a:r>
              <a:rPr lang="en-US" altLang="zh-CN" dirty="0">
                <a:solidFill>
                  <a:srgbClr val="0000CC"/>
                </a:solidFill>
                <a:ea typeface="Corbel" charset="0"/>
                <a:cs typeface="Corbel" charset="0"/>
              </a:rPr>
              <a:t>How to implement PIAS?</a:t>
            </a:r>
            <a:endParaRPr lang="zh-CN" altLang="en-US" dirty="0">
              <a:solidFill>
                <a:srgbClr val="0000CC"/>
              </a:solidFill>
              <a:ea typeface="Corbel" charset="0"/>
              <a:cs typeface="Corbel" charset="0"/>
            </a:endParaRPr>
          </a:p>
        </p:txBody>
      </p:sp>
      <p:sp>
        <p:nvSpPr>
          <p:cNvPr id="204" name="Rectangle 23"/>
          <p:cNvSpPr>
            <a:spLocks noChangeArrowheads="1"/>
          </p:cNvSpPr>
          <p:nvPr/>
        </p:nvSpPr>
        <p:spPr bwMode="auto">
          <a:xfrm>
            <a:off x="2684040" y="3381333"/>
            <a:ext cx="3771528" cy="28956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dirty="0">
              <a:latin typeface="Corbel" charset="0"/>
              <a:ea typeface="Corbel" charset="0"/>
              <a:cs typeface="Corbel" charset="0"/>
            </a:endParaRPr>
          </a:p>
        </p:txBody>
      </p:sp>
      <p:cxnSp>
        <p:nvCxnSpPr>
          <p:cNvPr id="26" name="直接连接符 25"/>
          <p:cNvCxnSpPr/>
          <p:nvPr/>
        </p:nvCxnSpPr>
        <p:spPr>
          <a:xfrm>
            <a:off x="2246498" y="3741378"/>
            <a:ext cx="4375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2279104" y="6049083"/>
            <a:ext cx="438844" cy="76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87" descr="server-gray.png"/>
          <p:cNvPicPr>
            <a:picLocks noChangeAspect="1"/>
          </p:cNvPicPr>
          <p:nvPr/>
        </p:nvPicPr>
        <p:blipFill>
          <a:blip r:embed="rId3" cstate="print"/>
          <a:stretch>
            <a:fillRect/>
          </a:stretch>
        </p:blipFill>
        <p:spPr>
          <a:xfrm>
            <a:off x="1470135" y="5547908"/>
            <a:ext cx="915278" cy="974328"/>
          </a:xfrm>
          <a:prstGeom prst="rect">
            <a:avLst/>
          </a:prstGeom>
        </p:spPr>
      </p:pic>
      <p:pic>
        <p:nvPicPr>
          <p:cNvPr id="33" name="Picture 88" descr="server-gray.png"/>
          <p:cNvPicPr>
            <a:picLocks noChangeAspect="1"/>
          </p:cNvPicPr>
          <p:nvPr/>
        </p:nvPicPr>
        <p:blipFill>
          <a:blip r:embed="rId3" cstate="print"/>
          <a:stretch>
            <a:fillRect/>
          </a:stretch>
        </p:blipFill>
        <p:spPr>
          <a:xfrm>
            <a:off x="1501914" y="3254214"/>
            <a:ext cx="915278" cy="974328"/>
          </a:xfrm>
          <a:prstGeom prst="rect">
            <a:avLst/>
          </a:prstGeom>
        </p:spPr>
      </p:pic>
      <p:pic>
        <p:nvPicPr>
          <p:cNvPr id="34" name="Picture 87" descr="server-gray.png"/>
          <p:cNvPicPr>
            <a:picLocks noChangeAspect="1"/>
          </p:cNvPicPr>
          <p:nvPr/>
        </p:nvPicPr>
        <p:blipFill>
          <a:blip r:embed="rId3" cstate="print"/>
          <a:stretch>
            <a:fillRect/>
          </a:stretch>
        </p:blipFill>
        <p:spPr>
          <a:xfrm>
            <a:off x="6910064" y="4679240"/>
            <a:ext cx="915278" cy="974328"/>
          </a:xfrm>
          <a:prstGeom prst="rect">
            <a:avLst/>
          </a:prstGeom>
        </p:spPr>
      </p:pic>
      <p:sp>
        <p:nvSpPr>
          <p:cNvPr id="31" name="矩形 30"/>
          <p:cNvSpPr/>
          <p:nvPr/>
        </p:nvSpPr>
        <p:spPr>
          <a:xfrm>
            <a:off x="3352818" y="3704975"/>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1</a:t>
            </a:r>
            <a:endParaRPr lang="zh-CN" altLang="en-US" sz="2400" dirty="0">
              <a:solidFill>
                <a:schemeClr val="tx1"/>
              </a:solidFill>
              <a:latin typeface="Corbel" charset="0"/>
              <a:ea typeface="Corbel" charset="0"/>
              <a:cs typeface="Corbel" charset="0"/>
            </a:endParaRPr>
          </a:p>
        </p:txBody>
      </p:sp>
      <p:sp>
        <p:nvSpPr>
          <p:cNvPr id="35" name="矩形 34"/>
          <p:cNvSpPr/>
          <p:nvPr/>
        </p:nvSpPr>
        <p:spPr>
          <a:xfrm>
            <a:off x="3352818" y="4298496"/>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2</a:t>
            </a:r>
            <a:endParaRPr lang="zh-CN" altLang="en-US" sz="2400" dirty="0">
              <a:solidFill>
                <a:schemeClr val="tx1"/>
              </a:solidFill>
              <a:latin typeface="Corbel" charset="0"/>
              <a:ea typeface="Corbel" charset="0"/>
              <a:cs typeface="Corbel" charset="0"/>
            </a:endParaRPr>
          </a:p>
        </p:txBody>
      </p:sp>
      <p:sp>
        <p:nvSpPr>
          <p:cNvPr id="36" name="矩形 35"/>
          <p:cNvSpPr/>
          <p:nvPr/>
        </p:nvSpPr>
        <p:spPr>
          <a:xfrm>
            <a:off x="3352818" y="5594640"/>
            <a:ext cx="2370235" cy="4239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latin typeface="Corbel" charset="0"/>
                <a:ea typeface="Corbel" charset="0"/>
                <a:cs typeface="Corbel" charset="0"/>
              </a:rPr>
              <a:t>Priority K</a:t>
            </a:r>
            <a:endParaRPr lang="zh-CN" altLang="en-US" sz="2400" dirty="0">
              <a:solidFill>
                <a:schemeClr val="tx1"/>
              </a:solidFill>
              <a:latin typeface="Corbel" charset="0"/>
              <a:ea typeface="Corbel" charset="0"/>
              <a:cs typeface="Corbel" charset="0"/>
            </a:endParaRPr>
          </a:p>
        </p:txBody>
      </p:sp>
      <p:sp>
        <p:nvSpPr>
          <p:cNvPr id="37" name="TextBox 36"/>
          <p:cNvSpPr txBox="1"/>
          <p:nvPr/>
        </p:nvSpPr>
        <p:spPr>
          <a:xfrm>
            <a:off x="4295328" y="4946568"/>
            <a:ext cx="591829" cy="400110"/>
          </a:xfrm>
          <a:prstGeom prst="rect">
            <a:avLst/>
          </a:prstGeom>
          <a:noFill/>
        </p:spPr>
        <p:txBody>
          <a:bodyPr wrap="none" rtlCol="0">
            <a:spAutoFit/>
          </a:bodyPr>
          <a:lstStyle/>
          <a:p>
            <a:r>
              <a:rPr lang="en-US" altLang="zh-CN" sz="2000" dirty="0">
                <a:latin typeface="Corbel" charset="0"/>
                <a:ea typeface="Corbel" charset="0"/>
                <a:cs typeface="Corbel" charset="0"/>
              </a:rPr>
              <a:t>……</a:t>
            </a:r>
            <a:endParaRPr lang="zh-CN" altLang="en-US" sz="2000" dirty="0">
              <a:latin typeface="Corbel" charset="0"/>
              <a:ea typeface="Corbel" charset="0"/>
              <a:cs typeface="Corbel" charset="0"/>
            </a:endParaRPr>
          </a:p>
        </p:txBody>
      </p:sp>
      <p:grpSp>
        <p:nvGrpSpPr>
          <p:cNvPr id="41" name="Group 40"/>
          <p:cNvGrpSpPr/>
          <p:nvPr/>
        </p:nvGrpSpPr>
        <p:grpSpPr>
          <a:xfrm>
            <a:off x="6253831" y="4713087"/>
            <a:ext cx="705793" cy="762000"/>
            <a:chOff x="6897409" y="2819400"/>
            <a:chExt cx="705793" cy="762000"/>
          </a:xfrm>
        </p:grpSpPr>
        <p:cxnSp>
          <p:nvCxnSpPr>
            <p:cNvPr id="42"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cxnSp>
        <p:nvCxnSpPr>
          <p:cNvPr id="46" name="直接箭头连接符 45"/>
          <p:cNvCxnSpPr/>
          <p:nvPr/>
        </p:nvCxnSpPr>
        <p:spPr>
          <a:xfrm>
            <a:off x="5735488" y="3848991"/>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5735488" y="4425055"/>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5722549" y="5793207"/>
            <a:ext cx="497650" cy="0"/>
          </a:xfrm>
          <a:prstGeom prst="straightConnector1">
            <a:avLst/>
          </a:prstGeom>
          <a:ln w="25400">
            <a:solidFill>
              <a:srgbClr val="0000CC"/>
            </a:solidFill>
            <a:tailEnd type="stealth" w="lg" len="lg"/>
          </a:ln>
        </p:spPr>
        <p:style>
          <a:lnRef idx="1">
            <a:schemeClr val="accent1"/>
          </a:lnRef>
          <a:fillRef idx="0">
            <a:schemeClr val="accent1"/>
          </a:fillRef>
          <a:effectRef idx="0">
            <a:schemeClr val="accent1"/>
          </a:effectRef>
          <a:fontRef idx="minor">
            <a:schemeClr val="tx1"/>
          </a:fontRef>
        </p:style>
      </p:cxnSp>
      <p:sp>
        <p:nvSpPr>
          <p:cNvPr id="95" name="内容占位符 2"/>
          <p:cNvSpPr>
            <a:spLocks noGrp="1"/>
          </p:cNvSpPr>
          <p:nvPr>
            <p:ph idx="1"/>
          </p:nvPr>
        </p:nvSpPr>
        <p:spPr>
          <a:xfrm>
            <a:off x="457200" y="1124744"/>
            <a:ext cx="8291264" cy="4525963"/>
          </a:xfrm>
        </p:spPr>
        <p:txBody>
          <a:bodyPr/>
          <a:lstStyle/>
          <a:p>
            <a:r>
              <a:rPr lang="en-US" altLang="zh-CN" dirty="0">
                <a:solidFill>
                  <a:srgbClr val="0000CC"/>
                </a:solidFill>
                <a:ea typeface="Corbel" charset="0"/>
                <a:cs typeface="Corbel" charset="0"/>
              </a:rPr>
              <a:t>Decoupling</a:t>
            </a:r>
            <a:r>
              <a:rPr lang="en-US" altLang="zh-CN" dirty="0">
                <a:solidFill>
                  <a:srgbClr val="00B050"/>
                </a:solidFill>
                <a:ea typeface="Corbel" charset="0"/>
                <a:cs typeface="Calibri" panose="020F0502020204030204" pitchFamily="34" charset="0"/>
              </a:rPr>
              <a:t> </a:t>
            </a:r>
            <a:r>
              <a:rPr lang="en-US" altLang="zh-CN" dirty="0">
                <a:ea typeface="Corbel" charset="0"/>
                <a:cs typeface="Calibri" panose="020F0502020204030204" pitchFamily="34" charset="0"/>
              </a:rPr>
              <a:t>MLFQ</a:t>
            </a:r>
          </a:p>
          <a:p>
            <a:pPr lvl="1">
              <a:buFont typeface="Wingdings" charset="2"/>
              <a:buChar char="Ø"/>
            </a:pPr>
            <a:r>
              <a:rPr lang="en-US" altLang="zh-CN" sz="2400" dirty="0">
                <a:ea typeface="Corbel" charset="0"/>
                <a:cs typeface="Calibri" panose="020F0502020204030204" pitchFamily="34" charset="0"/>
              </a:rPr>
              <a:t>Stateless</a:t>
            </a:r>
            <a:r>
              <a:rPr lang="en-US" altLang="zh-CN" sz="2400" dirty="0">
                <a:solidFill>
                  <a:srgbClr val="C00000"/>
                </a:solidFill>
                <a:ea typeface="Corbel" charset="0"/>
                <a:cs typeface="Calibri" panose="020F0502020204030204" pitchFamily="34" charset="0"/>
              </a:rPr>
              <a:t> </a:t>
            </a:r>
            <a:r>
              <a:rPr lang="en-US" altLang="zh-CN" sz="2400" dirty="0">
                <a:solidFill>
                  <a:srgbClr val="0000CC"/>
                </a:solidFill>
                <a:ea typeface="Corbel" charset="0"/>
                <a:cs typeface="Corbel" charset="0"/>
              </a:rPr>
              <a:t>Priority Queueing </a:t>
            </a:r>
            <a:r>
              <a:rPr lang="en-US" altLang="zh-CN" sz="2400" dirty="0">
                <a:ea typeface="Corbel" charset="0"/>
                <a:cs typeface="Calibri" panose="020F0502020204030204" pitchFamily="34" charset="0"/>
              </a:rPr>
              <a:t>at the switch (a built-in function) </a:t>
            </a:r>
          </a:p>
          <a:p>
            <a:pPr lvl="1">
              <a:buFont typeface="Wingdings" charset="2"/>
              <a:buChar char="Ø"/>
            </a:pPr>
            <a:r>
              <a:rPr lang="en-US" altLang="zh-CN" sz="2400" dirty="0" err="1">
                <a:ea typeface="Corbel" charset="0"/>
                <a:cs typeface="Calibri" panose="020F0502020204030204" pitchFamily="34" charset="0"/>
              </a:rPr>
              <a:t>Stateful</a:t>
            </a:r>
            <a:r>
              <a:rPr lang="en-US" altLang="zh-CN" sz="2400" dirty="0">
                <a:ea typeface="Corbel" charset="0"/>
                <a:cs typeface="Calibri" panose="020F0502020204030204" pitchFamily="34" charset="0"/>
              </a:rPr>
              <a:t> </a:t>
            </a:r>
            <a:r>
              <a:rPr lang="en-US" altLang="zh-CN" sz="2400" dirty="0">
                <a:solidFill>
                  <a:srgbClr val="0000CC"/>
                </a:solidFill>
                <a:ea typeface="Corbel" charset="0"/>
                <a:cs typeface="Corbel" charset="0"/>
              </a:rPr>
              <a:t>Packet Tagging </a:t>
            </a:r>
            <a:r>
              <a:rPr lang="en-US" altLang="zh-CN" sz="2400" dirty="0">
                <a:ea typeface="Corbel" charset="0"/>
                <a:cs typeface="Calibri" panose="020F0502020204030204" pitchFamily="34" charset="0"/>
              </a:rPr>
              <a:t>at end hosts (a shim layer between TCP/IP and NIC) </a:t>
            </a:r>
          </a:p>
        </p:txBody>
      </p:sp>
      <mc:AlternateContent xmlns:mc="http://schemas.openxmlformats.org/markup-compatibility/2006" xmlns:a14="http://schemas.microsoft.com/office/drawing/2010/main">
        <mc:Choice Requires="a14">
          <p:sp>
            <p:nvSpPr>
              <p:cNvPr id="4" name="Rectangular Callout 3"/>
              <p:cNvSpPr/>
              <p:nvPr/>
            </p:nvSpPr>
            <p:spPr>
              <a:xfrm>
                <a:off x="147737" y="4143332"/>
                <a:ext cx="3798408" cy="1113186"/>
              </a:xfrm>
              <a:prstGeom prst="wedgeRectCallout">
                <a:avLst>
                  <a:gd name="adj1" fmla="val -813"/>
                  <a:gd name="adj2" fmla="val -72719"/>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dirty="0">
                    <a:solidFill>
                      <a:sysClr val="windowText" lastClr="000000"/>
                    </a:solidFill>
                    <a:ea typeface="Corbel" charset="0"/>
                    <a:cs typeface="Corbel" charset="0"/>
                  </a:rPr>
                  <a:t>- </a:t>
                </a:r>
                <a14:m>
                  <m:oMath xmlns:m="http://schemas.openxmlformats.org/officeDocument/2006/math">
                    <m:r>
                      <m:rPr>
                        <m:sty m:val="p"/>
                      </m:rPr>
                      <a:rPr lang="en-US" i="0" smtClean="0">
                        <a:solidFill>
                          <a:sysClr val="windowText" lastClr="000000"/>
                        </a:solidFill>
                        <a:latin typeface="Cambria Math" panose="02040503050406030204" pitchFamily="18" charset="0"/>
                        <a:ea typeface="Corbel" charset="0"/>
                        <a:cs typeface="Corbel" charset="0"/>
                      </a:rPr>
                      <m:t>K</m:t>
                    </m:r>
                    <m:r>
                      <a:rPr lang="en-US" i="0" smtClean="0">
                        <a:solidFill>
                          <a:sysClr val="windowText" lastClr="000000"/>
                        </a:solidFill>
                        <a:latin typeface="Cambria Math" panose="02040503050406030204" pitchFamily="18" charset="0"/>
                        <a:ea typeface="Corbel" charset="0"/>
                        <a:cs typeface="Corbel" charset="0"/>
                      </a:rPr>
                      <m:t> </m:t>
                    </m:r>
                  </m:oMath>
                </a14:m>
                <a:r>
                  <a:rPr lang="en-US" dirty="0">
                    <a:solidFill>
                      <a:sysClr val="windowText" lastClr="000000"/>
                    </a:solidFill>
                    <a:ea typeface="Corbel" charset="0"/>
                    <a:cs typeface="Corbel" charset="0"/>
                  </a:rPr>
                  <a:t>priorities: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i</m:t>
                        </m:r>
                      </m:sub>
                    </m:sSub>
                    <m:r>
                      <a:rPr lang="en-US" altLang="zh-CN" i="0">
                        <a:solidFill>
                          <a:srgbClr val="0000CC"/>
                        </a:solidFill>
                        <a:latin typeface="Cambria Math" panose="02040503050406030204" pitchFamily="18" charset="0"/>
                        <a:ea typeface="Corbel" charset="0"/>
                        <a:cs typeface="Corbel" charset="0"/>
                      </a:rPr>
                      <m:t> </m:t>
                    </m:r>
                    <m:d>
                      <m:dPr>
                        <m:ctrlPr>
                          <a:rPr lang="en-US" altLang="zh-CN" i="1">
                            <a:solidFill>
                              <a:srgbClr val="0000CC"/>
                            </a:solidFill>
                            <a:latin typeface="Cambria Math" panose="02040503050406030204" pitchFamily="18" charset="0"/>
                            <a:ea typeface="Corbel" charset="0"/>
                            <a:cs typeface="Corbel" charset="0"/>
                          </a:rPr>
                        </m:ctrlPr>
                      </m:dPr>
                      <m:e>
                        <m:r>
                          <a:rPr lang="en-US" altLang="zh-CN" i="0">
                            <a:solidFill>
                              <a:srgbClr val="0000CC"/>
                            </a:solidFill>
                            <a:latin typeface="Cambria Math" panose="02040503050406030204" pitchFamily="18" charset="0"/>
                            <a:ea typeface="Corbel" charset="0"/>
                            <a:cs typeface="Corbel" charset="0"/>
                          </a:rPr>
                          <m:t>1≤</m:t>
                        </m:r>
                        <m:r>
                          <m:rPr>
                            <m:sty m:val="p"/>
                          </m:rPr>
                          <a:rPr lang="en-US" altLang="zh-CN" i="0">
                            <a:solidFill>
                              <a:srgbClr val="0000CC"/>
                            </a:solidFill>
                            <a:latin typeface="Cambria Math" panose="02040503050406030204" pitchFamily="18" charset="0"/>
                            <a:ea typeface="Corbel" charset="0"/>
                            <a:cs typeface="Corbel" charset="0"/>
                          </a:rPr>
                          <m:t>i</m:t>
                        </m:r>
                        <m:r>
                          <a:rPr lang="en-US" altLang="zh-CN" i="0">
                            <a:solidFill>
                              <a:srgbClr val="0000CC"/>
                            </a:solidFill>
                            <a:latin typeface="Cambria Math" panose="02040503050406030204" pitchFamily="18" charset="0"/>
                            <a:ea typeface="Corbel" charset="0"/>
                            <a:cs typeface="Corbel" charset="0"/>
                          </a:rPr>
                          <m:t>≤</m:t>
                        </m:r>
                        <m:r>
                          <m:rPr>
                            <m:sty m:val="p"/>
                          </m:rPr>
                          <a:rPr lang="en-US" altLang="zh-CN" i="0">
                            <a:solidFill>
                              <a:srgbClr val="0000CC"/>
                            </a:solidFill>
                            <a:latin typeface="Cambria Math" panose="02040503050406030204" pitchFamily="18" charset="0"/>
                            <a:ea typeface="Corbel" charset="0"/>
                            <a:cs typeface="Corbel" charset="0"/>
                          </a:rPr>
                          <m:t>K</m:t>
                        </m:r>
                      </m:e>
                    </m:d>
                  </m:oMath>
                </a14:m>
                <a:endParaRPr lang="en-US" altLang="zh-CN" dirty="0">
                  <a:solidFill>
                    <a:srgbClr val="0000CC"/>
                  </a:solidFill>
                  <a:ea typeface="Corbel" charset="0"/>
                  <a:cs typeface="Corbel" charset="0"/>
                </a:endParaRPr>
              </a:p>
              <a:p>
                <a14:m>
                  <m:oMath xmlns:m="http://schemas.openxmlformats.org/officeDocument/2006/math">
                    <m:r>
                      <m:rPr>
                        <m:nor/>
                      </m:rPr>
                      <a:rPr lang="en-US" altLang="zh-CN" dirty="0">
                        <a:solidFill>
                          <a:sysClr val="windowText" lastClr="000000"/>
                        </a:solidFill>
                        <a:ea typeface="Corbel" charset="0"/>
                        <a:cs typeface="Corbel" charset="0"/>
                      </a:rPr>
                      <m:t>−</m:t>
                    </m:r>
                    <m:r>
                      <a:rPr lang="en-US" altLang="zh-CN" b="0" i="0" dirty="0" smtClean="0">
                        <a:solidFill>
                          <a:sysClr val="windowText" lastClr="000000"/>
                        </a:solidFill>
                        <a:latin typeface="Cambria Math" panose="02040503050406030204" pitchFamily="18" charset="0"/>
                        <a:ea typeface="Corbel" charset="0"/>
                        <a:cs typeface="Corbel" charset="0"/>
                      </a:rPr>
                      <m:t> </m:t>
                    </m:r>
                    <m:r>
                      <m:rPr>
                        <m:sty m:val="p"/>
                      </m:rPr>
                      <a:rPr lang="en-US" i="0">
                        <a:solidFill>
                          <a:sysClr val="windowText" lastClr="000000"/>
                        </a:solidFill>
                        <a:latin typeface="Cambria Math" panose="02040503050406030204" pitchFamily="18" charset="0"/>
                        <a:ea typeface="Corbel" charset="0"/>
                        <a:cs typeface="Corbel" charset="0"/>
                      </a:rPr>
                      <m:t>K</m:t>
                    </m:r>
                    <m:r>
                      <a:rPr lang="zh-CN" altLang="en-US" b="0" i="0" smtClean="0">
                        <a:solidFill>
                          <a:sysClr val="windowText" lastClr="000000"/>
                        </a:solidFill>
                        <a:latin typeface="Cambria Math" panose="02040503050406030204" pitchFamily="18" charset="0"/>
                        <a:ea typeface="Corbel" charset="0"/>
                        <a:cs typeface="Corbel" charset="0"/>
                      </a:rPr>
                      <m:t>−</m:t>
                    </m:r>
                    <m:r>
                      <a:rPr lang="en-US" i="0">
                        <a:solidFill>
                          <a:sysClr val="windowText" lastClr="000000"/>
                        </a:solidFill>
                        <a:latin typeface="Cambria Math" panose="02040503050406030204" pitchFamily="18" charset="0"/>
                        <a:ea typeface="Corbel" charset="0"/>
                        <a:cs typeface="Corbel" charset="0"/>
                      </a:rPr>
                      <m:t>1</m:t>
                    </m:r>
                  </m:oMath>
                </a14:m>
                <a:r>
                  <a:rPr lang="en-US" dirty="0">
                    <a:solidFill>
                      <a:sysClr val="windowText" lastClr="000000"/>
                    </a:solidFill>
                    <a:ea typeface="Corbel" charset="0"/>
                    <a:cs typeface="Corbel" charset="0"/>
                  </a:rPr>
                  <a:t> thresholds: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zh-CN" altLang="en-US" i="0">
                            <a:solidFill>
                              <a:srgbClr val="0000CC"/>
                            </a:solidFill>
                            <a:latin typeface="Cambria Math" panose="02040503050406030204" pitchFamily="18" charset="0"/>
                            <a:ea typeface="Corbel" charset="0"/>
                            <a:cs typeface="Corbel" charset="0"/>
                          </a:rPr>
                          <m:t>α</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 </m:t>
                        </m:r>
                      </m:sub>
                    </m:sSub>
                    <m:d>
                      <m:dPr>
                        <m:ctrlPr>
                          <a:rPr lang="en-US" altLang="zh-CN" i="1">
                            <a:solidFill>
                              <a:srgbClr val="0000CC"/>
                            </a:solidFill>
                            <a:latin typeface="Cambria Math" panose="02040503050406030204" pitchFamily="18" charset="0"/>
                            <a:ea typeface="Corbel" charset="0"/>
                            <a:cs typeface="Corbel" charset="0"/>
                          </a:rPr>
                        </m:ctrlPr>
                      </m:dPr>
                      <m:e>
                        <m:r>
                          <a:rPr lang="en-US" altLang="zh-CN" i="0">
                            <a:solidFill>
                              <a:srgbClr val="0000CC"/>
                            </a:solidFill>
                            <a:latin typeface="Cambria Math" panose="02040503050406030204" pitchFamily="18" charset="0"/>
                            <a:ea typeface="Corbel" charset="0"/>
                            <a:cs typeface="Corbel" charset="0"/>
                          </a:rPr>
                          <m:t>1≤</m:t>
                        </m:r>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m:t>
                        </m:r>
                        <m:r>
                          <m:rPr>
                            <m:sty m:val="p"/>
                          </m:rPr>
                          <a:rPr lang="en-US" altLang="zh-CN" i="0" smtClean="0">
                            <a:solidFill>
                              <a:srgbClr val="0000CC"/>
                            </a:solidFill>
                            <a:latin typeface="Cambria Math" panose="02040503050406030204" pitchFamily="18" charset="0"/>
                            <a:ea typeface="Corbel" charset="0"/>
                            <a:cs typeface="Corbel" charset="0"/>
                          </a:rPr>
                          <m:t>K</m:t>
                        </m:r>
                        <m:r>
                          <a:rPr lang="en-US" altLang="zh-CN" i="0">
                            <a:solidFill>
                              <a:srgbClr val="0000CC"/>
                            </a:solidFill>
                            <a:latin typeface="Cambria Math" panose="02040503050406030204" pitchFamily="18" charset="0"/>
                            <a:ea typeface="Corbel" charset="0"/>
                            <a:cs typeface="Corbel" charset="0"/>
                          </a:rPr>
                          <m:t>−1</m:t>
                        </m:r>
                      </m:e>
                    </m:d>
                  </m:oMath>
                </a14:m>
                <a:endParaRPr lang="en-US" altLang="zh-CN" dirty="0">
                  <a:solidFill>
                    <a:srgbClr val="0000CC"/>
                  </a:solidFill>
                  <a:ea typeface="Corbel" charset="0"/>
                  <a:cs typeface="Corbel" charset="0"/>
                </a:endParaRPr>
              </a:p>
              <a:p>
                <a:r>
                  <a:rPr lang="en-US" dirty="0">
                    <a:solidFill>
                      <a:sysClr val="windowText" lastClr="000000"/>
                    </a:solidFill>
                    <a:ea typeface="Corbel" charset="0"/>
                    <a:cs typeface="Corbel" charset="0"/>
                  </a:rPr>
                  <a:t>- Threshold from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−1</m:t>
                        </m:r>
                      </m:sub>
                    </m:sSub>
                  </m:oMath>
                </a14:m>
                <a:r>
                  <a:rPr lang="en-US" dirty="0">
                    <a:solidFill>
                      <a:sysClr val="windowText" lastClr="000000"/>
                    </a:solidFill>
                    <a:ea typeface="Corbel" charset="0"/>
                    <a:cs typeface="Corbel" charset="0"/>
                  </a:rPr>
                  <a:t> to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en-US" altLang="zh-CN" i="0" smtClean="0">
                            <a:solidFill>
                              <a:srgbClr val="0000CC"/>
                            </a:solidFill>
                            <a:latin typeface="Cambria Math" panose="02040503050406030204" pitchFamily="18" charset="0"/>
                            <a:ea typeface="Corbel" charset="0"/>
                            <a:cs typeface="Corbel" charset="0"/>
                          </a:rPr>
                          <m:t>P</m:t>
                        </m:r>
                      </m:e>
                      <m:sub>
                        <m:r>
                          <m:rPr>
                            <m:sty m:val="p"/>
                          </m:rPr>
                          <a:rPr lang="en-US" altLang="zh-CN" i="0">
                            <a:solidFill>
                              <a:srgbClr val="0000CC"/>
                            </a:solidFill>
                            <a:latin typeface="Cambria Math" panose="02040503050406030204" pitchFamily="18" charset="0"/>
                            <a:ea typeface="Corbel" charset="0"/>
                            <a:cs typeface="Corbel" charset="0"/>
                          </a:rPr>
                          <m:t>j</m:t>
                        </m:r>
                      </m:sub>
                    </m:sSub>
                  </m:oMath>
                </a14:m>
                <a:r>
                  <a:rPr lang="en-US" dirty="0">
                    <a:solidFill>
                      <a:sysClr val="windowText" lastClr="000000"/>
                    </a:solidFill>
                    <a:ea typeface="Corbel" charset="0"/>
                    <a:cs typeface="Corbel" charset="0"/>
                  </a:rPr>
                  <a:t> is: </a:t>
                </a:r>
                <a14:m>
                  <m:oMath xmlns:m="http://schemas.openxmlformats.org/officeDocument/2006/math">
                    <m:sSub>
                      <m:sSubPr>
                        <m:ctrlPr>
                          <a:rPr lang="en-US" altLang="zh-CN" i="1" smtClean="0">
                            <a:solidFill>
                              <a:srgbClr val="0000CC"/>
                            </a:solidFill>
                            <a:latin typeface="Cambria Math" panose="02040503050406030204" pitchFamily="18" charset="0"/>
                            <a:ea typeface="Corbel" charset="0"/>
                            <a:cs typeface="Corbel" charset="0"/>
                          </a:rPr>
                        </m:ctrlPr>
                      </m:sSubPr>
                      <m:e>
                        <m:r>
                          <m:rPr>
                            <m:sty m:val="p"/>
                          </m:rPr>
                          <a:rPr lang="zh-CN" altLang="en-US" i="0">
                            <a:solidFill>
                              <a:srgbClr val="0000CC"/>
                            </a:solidFill>
                            <a:latin typeface="Cambria Math" panose="02040503050406030204" pitchFamily="18" charset="0"/>
                            <a:ea typeface="Corbel" charset="0"/>
                            <a:cs typeface="Corbel" charset="0"/>
                          </a:rPr>
                          <m:t>α</m:t>
                        </m:r>
                      </m:e>
                      <m:sub>
                        <m:r>
                          <m:rPr>
                            <m:sty m:val="p"/>
                          </m:rPr>
                          <a:rPr lang="en-US" altLang="zh-CN" i="0">
                            <a:solidFill>
                              <a:srgbClr val="0000CC"/>
                            </a:solidFill>
                            <a:latin typeface="Cambria Math" panose="02040503050406030204" pitchFamily="18" charset="0"/>
                            <a:ea typeface="Corbel" charset="0"/>
                            <a:cs typeface="Corbel" charset="0"/>
                          </a:rPr>
                          <m:t>j</m:t>
                        </m:r>
                        <m:r>
                          <a:rPr lang="en-US" altLang="zh-CN" i="0">
                            <a:solidFill>
                              <a:srgbClr val="0000CC"/>
                            </a:solidFill>
                            <a:latin typeface="Cambria Math" panose="02040503050406030204" pitchFamily="18" charset="0"/>
                            <a:ea typeface="Corbel" charset="0"/>
                            <a:cs typeface="Corbel" charset="0"/>
                          </a:rPr>
                          <m:t>−1 </m:t>
                        </m:r>
                      </m:sub>
                    </m:sSub>
                  </m:oMath>
                </a14:m>
                <a:endParaRPr lang="en-US" dirty="0">
                  <a:solidFill>
                    <a:sysClr val="windowText" lastClr="000000"/>
                  </a:solidFill>
                  <a:ea typeface="Corbel" charset="0"/>
                  <a:cs typeface="Corbel" charset="0"/>
                </a:endParaRPr>
              </a:p>
            </p:txBody>
          </p:sp>
        </mc:Choice>
        <mc:Fallback xmlns="">
          <p:sp>
            <p:nvSpPr>
              <p:cNvPr id="4" name="Rectangular Callout 3"/>
              <p:cNvSpPr>
                <a:spLocks noRot="1" noChangeAspect="1" noMove="1" noResize="1" noEditPoints="1" noAdjustHandles="1" noChangeArrowheads="1" noChangeShapeType="1" noTextEdit="1"/>
              </p:cNvSpPr>
              <p:nvPr/>
            </p:nvSpPr>
            <p:spPr>
              <a:xfrm>
                <a:off x="147737" y="4143332"/>
                <a:ext cx="3798408" cy="1113186"/>
              </a:xfrm>
              <a:prstGeom prst="wedgeRectCallout">
                <a:avLst>
                  <a:gd name="adj1" fmla="val -813"/>
                  <a:gd name="adj2" fmla="val -72719"/>
                </a:avLst>
              </a:prstGeom>
              <a:blipFill>
                <a:blip r:embed="rId4"/>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Rectangular Callout 26"/>
              <p:cNvSpPr/>
              <p:nvPr/>
            </p:nvSpPr>
            <p:spPr>
              <a:xfrm>
                <a:off x="396552" y="6325052"/>
                <a:ext cx="1732652" cy="456748"/>
              </a:xfrm>
              <a:prstGeom prst="wedgeRectCallout">
                <a:avLst>
                  <a:gd name="adj1" fmla="val 37856"/>
                  <a:gd name="adj2" fmla="val -84841"/>
                </a:avLst>
              </a:prstGeom>
              <a:ln/>
            </p:spPr>
            <p:style>
              <a:lnRef idx="1">
                <a:schemeClr val="accent1"/>
              </a:lnRef>
              <a:fillRef idx="2">
                <a:schemeClr val="accent1"/>
              </a:fillRef>
              <a:effectRef idx="1">
                <a:schemeClr val="accent1"/>
              </a:effectRef>
              <a:fontRef idx="minor">
                <a:schemeClr val="dk1"/>
              </a:fontRef>
            </p:style>
            <p:txBody>
              <a:bodyPr rtlCol="0" anchor="ctr"/>
              <a:lstStyle/>
              <a:p>
                <a14:m>
                  <m:oMath xmlns:m="http://schemas.openxmlformats.org/officeDocument/2006/math">
                    <m:r>
                      <m:rPr>
                        <m:sty m:val="p"/>
                      </m:rPr>
                      <a:rPr lang="en-US" sz="800" i="0" smtClean="0">
                        <a:solidFill>
                          <a:sysClr val="windowText" lastClr="000000"/>
                        </a:solidFill>
                        <a:latin typeface="Cambria Math" panose="02040503050406030204" pitchFamily="18" charset="0"/>
                        <a:ea typeface="Corbel" charset="0"/>
                        <a:cs typeface="Corbel" charset="0"/>
                      </a:rPr>
                      <m:t>K</m:t>
                    </m:r>
                    <m:r>
                      <a:rPr lang="en-US" sz="800" i="0" smtClean="0">
                        <a:solidFill>
                          <a:sysClr val="windowText" lastClr="000000"/>
                        </a:solidFill>
                        <a:latin typeface="Cambria Math" panose="02040503050406030204" pitchFamily="18" charset="0"/>
                        <a:ea typeface="Corbel" charset="0"/>
                        <a:cs typeface="Corbel" charset="0"/>
                      </a:rPr>
                      <m:t> </m:t>
                    </m:r>
                  </m:oMath>
                </a14:m>
                <a:r>
                  <a:rPr lang="en-US" sz="800" dirty="0">
                    <a:solidFill>
                      <a:sysClr val="windowText" lastClr="000000"/>
                    </a:solidFill>
                    <a:ea typeface="Corbel" charset="0"/>
                    <a:cs typeface="Corbel" charset="0"/>
                  </a:rPr>
                  <a:t>priorities: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i</m:t>
                        </m:r>
                      </m:sub>
                    </m:sSub>
                    <m:r>
                      <a:rPr lang="en-US" altLang="zh-CN" sz="800" i="0">
                        <a:solidFill>
                          <a:srgbClr val="0000CC"/>
                        </a:solidFill>
                        <a:latin typeface="Cambria Math" panose="02040503050406030204" pitchFamily="18" charset="0"/>
                        <a:ea typeface="Corbel" charset="0"/>
                        <a:cs typeface="Corbel" charset="0"/>
                      </a:rPr>
                      <m:t> </m:t>
                    </m:r>
                    <m:d>
                      <m:dPr>
                        <m:ctrlPr>
                          <a:rPr lang="en-US" altLang="zh-CN" sz="800" i="1">
                            <a:solidFill>
                              <a:srgbClr val="0000CC"/>
                            </a:solidFill>
                            <a:latin typeface="Cambria Math" panose="02040503050406030204" pitchFamily="18" charset="0"/>
                            <a:ea typeface="Corbel" charset="0"/>
                            <a:cs typeface="Corbel" charset="0"/>
                          </a:rPr>
                        </m:ctrlPr>
                      </m:dPr>
                      <m:e>
                        <m:r>
                          <a:rPr lang="en-US" altLang="zh-CN" sz="800" i="0">
                            <a:solidFill>
                              <a:srgbClr val="0000CC"/>
                            </a:solidFill>
                            <a:latin typeface="Cambria Math" panose="02040503050406030204" pitchFamily="18" charset="0"/>
                            <a:ea typeface="Corbel" charset="0"/>
                            <a:cs typeface="Corbel" charset="0"/>
                          </a:rPr>
                          <m:t>1≤</m:t>
                        </m:r>
                        <m:r>
                          <m:rPr>
                            <m:sty m:val="p"/>
                          </m:rPr>
                          <a:rPr lang="en-US" altLang="zh-CN" sz="800" i="0">
                            <a:solidFill>
                              <a:srgbClr val="0000CC"/>
                            </a:solidFill>
                            <a:latin typeface="Cambria Math" panose="02040503050406030204" pitchFamily="18" charset="0"/>
                            <a:ea typeface="Corbel" charset="0"/>
                            <a:cs typeface="Corbel" charset="0"/>
                          </a:rPr>
                          <m:t>i</m:t>
                        </m:r>
                        <m:r>
                          <a:rPr lang="en-US" altLang="zh-CN" sz="800" i="0">
                            <a:solidFill>
                              <a:srgbClr val="0000CC"/>
                            </a:solidFill>
                            <a:latin typeface="Cambria Math" panose="02040503050406030204" pitchFamily="18" charset="0"/>
                            <a:ea typeface="Corbel" charset="0"/>
                            <a:cs typeface="Corbel" charset="0"/>
                          </a:rPr>
                          <m:t>≤</m:t>
                        </m:r>
                        <m:r>
                          <m:rPr>
                            <m:sty m:val="p"/>
                          </m:rPr>
                          <a:rPr lang="en-US" altLang="zh-CN" sz="800" i="0">
                            <a:solidFill>
                              <a:srgbClr val="0000CC"/>
                            </a:solidFill>
                            <a:latin typeface="Cambria Math" panose="02040503050406030204" pitchFamily="18" charset="0"/>
                            <a:ea typeface="Corbel" charset="0"/>
                            <a:cs typeface="Corbel" charset="0"/>
                          </a:rPr>
                          <m:t>K</m:t>
                        </m:r>
                      </m:e>
                    </m:d>
                  </m:oMath>
                </a14:m>
                <a:endParaRPr lang="en-US" altLang="zh-CN" sz="800" dirty="0">
                  <a:solidFill>
                    <a:srgbClr val="0000CC"/>
                  </a:solidFill>
                  <a:ea typeface="Corbel" charset="0"/>
                  <a:cs typeface="Corbel" charset="0"/>
                </a:endParaRPr>
              </a:p>
              <a:p>
                <a14:m>
                  <m:oMath xmlns:m="http://schemas.openxmlformats.org/officeDocument/2006/math">
                    <m:r>
                      <m:rPr>
                        <m:sty m:val="p"/>
                      </m:rPr>
                      <a:rPr lang="en-US" sz="800" i="0">
                        <a:solidFill>
                          <a:sysClr val="windowText" lastClr="000000"/>
                        </a:solidFill>
                        <a:latin typeface="Cambria Math" panose="02040503050406030204" pitchFamily="18" charset="0"/>
                        <a:ea typeface="Corbel" charset="0"/>
                        <a:cs typeface="Corbel" charset="0"/>
                      </a:rPr>
                      <m:t>K</m:t>
                    </m:r>
                    <m:r>
                      <a:rPr lang="en-US" sz="800" i="0">
                        <a:solidFill>
                          <a:sysClr val="windowText" lastClr="000000"/>
                        </a:solidFill>
                        <a:latin typeface="Cambria Math" panose="02040503050406030204" pitchFamily="18" charset="0"/>
                        <a:ea typeface="Corbel" charset="0"/>
                        <a:cs typeface="Corbel" charset="0"/>
                      </a:rPr>
                      <m:t>−1</m:t>
                    </m:r>
                  </m:oMath>
                </a14:m>
                <a:r>
                  <a:rPr lang="en-US" sz="800" dirty="0">
                    <a:solidFill>
                      <a:sysClr val="windowText" lastClr="000000"/>
                    </a:solidFill>
                    <a:ea typeface="Corbel" charset="0"/>
                    <a:cs typeface="Corbel" charset="0"/>
                  </a:rPr>
                  <a:t> thresholds: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zh-CN" altLang="en-US" sz="800" i="0">
                            <a:solidFill>
                              <a:srgbClr val="0000CC"/>
                            </a:solidFill>
                            <a:latin typeface="Cambria Math" panose="02040503050406030204" pitchFamily="18" charset="0"/>
                            <a:ea typeface="Corbel" charset="0"/>
                            <a:cs typeface="Corbel" charset="0"/>
                          </a:rPr>
                          <m:t>α</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 </m:t>
                        </m:r>
                      </m:sub>
                    </m:sSub>
                    <m:d>
                      <m:dPr>
                        <m:ctrlPr>
                          <a:rPr lang="en-US" altLang="zh-CN" sz="800" i="1">
                            <a:solidFill>
                              <a:srgbClr val="0000CC"/>
                            </a:solidFill>
                            <a:latin typeface="Cambria Math" panose="02040503050406030204" pitchFamily="18" charset="0"/>
                            <a:ea typeface="Corbel" charset="0"/>
                            <a:cs typeface="Corbel" charset="0"/>
                          </a:rPr>
                        </m:ctrlPr>
                      </m:dPr>
                      <m:e>
                        <m:r>
                          <a:rPr lang="en-US" altLang="zh-CN" sz="800" i="0">
                            <a:solidFill>
                              <a:srgbClr val="0000CC"/>
                            </a:solidFill>
                            <a:latin typeface="Cambria Math" panose="02040503050406030204" pitchFamily="18" charset="0"/>
                            <a:ea typeface="Corbel" charset="0"/>
                            <a:cs typeface="Corbel" charset="0"/>
                          </a:rPr>
                          <m:t>1≤</m:t>
                        </m:r>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m:t>
                        </m:r>
                        <m:r>
                          <m:rPr>
                            <m:sty m:val="p"/>
                          </m:rPr>
                          <a:rPr lang="en-US" altLang="zh-CN" sz="800" i="0">
                            <a:solidFill>
                              <a:srgbClr val="0000CC"/>
                            </a:solidFill>
                            <a:latin typeface="Cambria Math" panose="02040503050406030204" pitchFamily="18" charset="0"/>
                            <a:ea typeface="Corbel" charset="0"/>
                            <a:cs typeface="Corbel" charset="0"/>
                          </a:rPr>
                          <m:t>K</m:t>
                        </m:r>
                        <m:r>
                          <a:rPr lang="en-US" altLang="zh-CN" sz="800" i="0">
                            <a:solidFill>
                              <a:srgbClr val="0000CC"/>
                            </a:solidFill>
                            <a:latin typeface="Cambria Math" panose="02040503050406030204" pitchFamily="18" charset="0"/>
                            <a:ea typeface="Corbel" charset="0"/>
                            <a:cs typeface="Corbel" charset="0"/>
                          </a:rPr>
                          <m:t>−1</m:t>
                        </m:r>
                      </m:e>
                    </m:d>
                  </m:oMath>
                </a14:m>
                <a:endParaRPr lang="en-US" altLang="zh-CN" sz="800" dirty="0">
                  <a:solidFill>
                    <a:srgbClr val="0000CC"/>
                  </a:solidFill>
                  <a:ea typeface="Corbel" charset="0"/>
                  <a:cs typeface="Corbel" charset="0"/>
                </a:endParaRPr>
              </a:p>
              <a:p>
                <a:r>
                  <a:rPr lang="en-US" sz="800" dirty="0">
                    <a:solidFill>
                      <a:sysClr val="windowText" lastClr="000000"/>
                    </a:solidFill>
                    <a:ea typeface="Corbel" charset="0"/>
                    <a:cs typeface="Corbel" charset="0"/>
                  </a:rPr>
                  <a:t>Threshold from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−1</m:t>
                        </m:r>
                      </m:sub>
                    </m:sSub>
                  </m:oMath>
                </a14:m>
                <a:r>
                  <a:rPr lang="en-US" sz="800" dirty="0">
                    <a:solidFill>
                      <a:sysClr val="windowText" lastClr="000000"/>
                    </a:solidFill>
                    <a:ea typeface="Corbel" charset="0"/>
                    <a:cs typeface="Corbel" charset="0"/>
                  </a:rPr>
                  <a:t> to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en-US" altLang="zh-CN" sz="800" i="0" smtClean="0">
                            <a:solidFill>
                              <a:srgbClr val="0000CC"/>
                            </a:solidFill>
                            <a:latin typeface="Cambria Math" panose="02040503050406030204" pitchFamily="18" charset="0"/>
                            <a:ea typeface="Corbel" charset="0"/>
                            <a:cs typeface="Corbel" charset="0"/>
                          </a:rPr>
                          <m:t>P</m:t>
                        </m:r>
                      </m:e>
                      <m:sub>
                        <m:r>
                          <m:rPr>
                            <m:sty m:val="p"/>
                          </m:rPr>
                          <a:rPr lang="en-US" altLang="zh-CN" sz="800" i="0">
                            <a:solidFill>
                              <a:srgbClr val="0000CC"/>
                            </a:solidFill>
                            <a:latin typeface="Cambria Math" panose="02040503050406030204" pitchFamily="18" charset="0"/>
                            <a:ea typeface="Corbel" charset="0"/>
                            <a:cs typeface="Corbel" charset="0"/>
                          </a:rPr>
                          <m:t>j</m:t>
                        </m:r>
                      </m:sub>
                    </m:sSub>
                  </m:oMath>
                </a14:m>
                <a:r>
                  <a:rPr lang="en-US" sz="800" dirty="0">
                    <a:solidFill>
                      <a:sysClr val="windowText" lastClr="000000"/>
                    </a:solidFill>
                    <a:ea typeface="Corbel" charset="0"/>
                    <a:cs typeface="Corbel" charset="0"/>
                  </a:rPr>
                  <a:t> is: </a:t>
                </a:r>
                <a14:m>
                  <m:oMath xmlns:m="http://schemas.openxmlformats.org/officeDocument/2006/math">
                    <m:sSub>
                      <m:sSubPr>
                        <m:ctrlPr>
                          <a:rPr lang="en-US" altLang="zh-CN" sz="800" i="1" smtClean="0">
                            <a:solidFill>
                              <a:srgbClr val="0000CC"/>
                            </a:solidFill>
                            <a:latin typeface="Cambria Math" panose="02040503050406030204" pitchFamily="18" charset="0"/>
                            <a:ea typeface="Corbel" charset="0"/>
                            <a:cs typeface="Corbel" charset="0"/>
                          </a:rPr>
                        </m:ctrlPr>
                      </m:sSubPr>
                      <m:e>
                        <m:r>
                          <m:rPr>
                            <m:sty m:val="p"/>
                          </m:rPr>
                          <a:rPr lang="zh-CN" altLang="en-US" sz="800" i="0">
                            <a:solidFill>
                              <a:srgbClr val="0000CC"/>
                            </a:solidFill>
                            <a:latin typeface="Cambria Math" panose="02040503050406030204" pitchFamily="18" charset="0"/>
                            <a:ea typeface="Corbel" charset="0"/>
                            <a:cs typeface="Corbel" charset="0"/>
                          </a:rPr>
                          <m:t>α</m:t>
                        </m:r>
                      </m:e>
                      <m:sub>
                        <m:r>
                          <m:rPr>
                            <m:sty m:val="p"/>
                          </m:rPr>
                          <a:rPr lang="en-US" altLang="zh-CN" sz="800" i="0">
                            <a:solidFill>
                              <a:srgbClr val="0000CC"/>
                            </a:solidFill>
                            <a:latin typeface="Cambria Math" panose="02040503050406030204" pitchFamily="18" charset="0"/>
                            <a:ea typeface="Corbel" charset="0"/>
                            <a:cs typeface="Corbel" charset="0"/>
                          </a:rPr>
                          <m:t>j</m:t>
                        </m:r>
                        <m:r>
                          <a:rPr lang="en-US" altLang="zh-CN" sz="800" i="0">
                            <a:solidFill>
                              <a:srgbClr val="0000CC"/>
                            </a:solidFill>
                            <a:latin typeface="Cambria Math" panose="02040503050406030204" pitchFamily="18" charset="0"/>
                            <a:ea typeface="Corbel" charset="0"/>
                            <a:cs typeface="Corbel" charset="0"/>
                          </a:rPr>
                          <m:t>−1 </m:t>
                        </m:r>
                      </m:sub>
                    </m:sSub>
                  </m:oMath>
                </a14:m>
                <a:endParaRPr lang="en-US" sz="800" dirty="0">
                  <a:solidFill>
                    <a:sysClr val="windowText" lastClr="000000"/>
                  </a:solidFill>
                  <a:ea typeface="Corbel" charset="0"/>
                  <a:cs typeface="Corbel" charset="0"/>
                </a:endParaRPr>
              </a:p>
            </p:txBody>
          </p:sp>
        </mc:Choice>
        <mc:Fallback xmlns="">
          <p:sp>
            <p:nvSpPr>
              <p:cNvPr id="27" name="Rectangular Callout 26"/>
              <p:cNvSpPr>
                <a:spLocks noRot="1" noChangeAspect="1" noMove="1" noResize="1" noEditPoints="1" noAdjustHandles="1" noChangeArrowheads="1" noChangeShapeType="1" noTextEdit="1"/>
              </p:cNvSpPr>
              <p:nvPr/>
            </p:nvSpPr>
            <p:spPr>
              <a:xfrm>
                <a:off x="396552" y="6325052"/>
                <a:ext cx="1732652" cy="456748"/>
              </a:xfrm>
              <a:prstGeom prst="wedgeRectCallout">
                <a:avLst>
                  <a:gd name="adj1" fmla="val 37856"/>
                  <a:gd name="adj2" fmla="val -84841"/>
                </a:avLst>
              </a:prstGeom>
              <a:blipFill>
                <a:blip r:embed="rId5"/>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Rectangular Callout 27"/>
              <p:cNvSpPr/>
              <p:nvPr/>
            </p:nvSpPr>
            <p:spPr>
              <a:xfrm>
                <a:off x="6373649" y="5571503"/>
                <a:ext cx="1719135" cy="447129"/>
              </a:xfrm>
              <a:prstGeom prst="wedgeRectCallout">
                <a:avLst>
                  <a:gd name="adj1" fmla="val -1774"/>
                  <a:gd name="adj2" fmla="val -70961"/>
                </a:avLst>
              </a:prstGeom>
              <a:ln/>
            </p:spPr>
            <p:style>
              <a:lnRef idx="1">
                <a:schemeClr val="accent1"/>
              </a:lnRef>
              <a:fillRef idx="2">
                <a:schemeClr val="accent1"/>
              </a:fillRef>
              <a:effectRef idx="1">
                <a:schemeClr val="accent1"/>
              </a:effectRef>
              <a:fontRef idx="minor">
                <a:schemeClr val="dk1"/>
              </a:fontRef>
            </p:style>
            <p:txBody>
              <a:bodyPr rtlCol="0" anchor="ctr"/>
              <a:lstStyle/>
              <a:p>
                <a14:m>
                  <m:oMath xmlns:m="http://schemas.openxmlformats.org/officeDocument/2006/math">
                    <m:r>
                      <m:rPr>
                        <m:sty m:val="p"/>
                      </m:rPr>
                      <a:rPr lang="en-US" sz="800" i="0" smtClean="0">
                        <a:solidFill>
                          <a:sysClr val="windowText" lastClr="000000"/>
                        </a:solidFill>
                        <a:latin typeface="Cambria Math" panose="02040503050406030204" pitchFamily="18" charset="0"/>
                        <a:ea typeface="+mj-ea"/>
                        <a:cs typeface="Corbel" charset="0"/>
                      </a:rPr>
                      <m:t>K</m:t>
                    </m:r>
                    <m:r>
                      <a:rPr lang="en-US" sz="800" i="0" smtClean="0">
                        <a:solidFill>
                          <a:sysClr val="windowText" lastClr="000000"/>
                        </a:solidFill>
                        <a:latin typeface="Cambria Math" panose="02040503050406030204" pitchFamily="18" charset="0"/>
                        <a:ea typeface="+mj-ea"/>
                        <a:cs typeface="Corbel" charset="0"/>
                      </a:rPr>
                      <m:t> </m:t>
                    </m:r>
                  </m:oMath>
                </a14:m>
                <a:r>
                  <a:rPr lang="en-US" sz="800" dirty="0">
                    <a:solidFill>
                      <a:sysClr val="windowText" lastClr="000000"/>
                    </a:solidFill>
                    <a:ea typeface="+mj-ea"/>
                    <a:cs typeface="Corbel" charset="0"/>
                  </a:rPr>
                  <a:t>priorities: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i</m:t>
                        </m:r>
                      </m:sub>
                    </m:sSub>
                    <m:r>
                      <a:rPr lang="en-US" altLang="zh-CN" sz="800" i="0">
                        <a:solidFill>
                          <a:srgbClr val="0000CC"/>
                        </a:solidFill>
                        <a:latin typeface="Cambria Math" panose="02040503050406030204" pitchFamily="18" charset="0"/>
                        <a:ea typeface="+mj-ea"/>
                        <a:cs typeface="Corbel" charset="0"/>
                      </a:rPr>
                      <m:t> </m:t>
                    </m:r>
                    <m:d>
                      <m:dPr>
                        <m:ctrlPr>
                          <a:rPr lang="en-US" altLang="zh-CN" sz="800" i="1">
                            <a:solidFill>
                              <a:srgbClr val="0000CC"/>
                            </a:solidFill>
                            <a:latin typeface="Cambria Math" panose="02040503050406030204" pitchFamily="18" charset="0"/>
                            <a:ea typeface="+mj-ea"/>
                            <a:cs typeface="Corbel" charset="0"/>
                          </a:rPr>
                        </m:ctrlPr>
                      </m:dPr>
                      <m:e>
                        <m:r>
                          <a:rPr lang="en-US" altLang="zh-CN" sz="800" i="0">
                            <a:solidFill>
                              <a:srgbClr val="0000CC"/>
                            </a:solidFill>
                            <a:latin typeface="Cambria Math" panose="02040503050406030204" pitchFamily="18" charset="0"/>
                            <a:ea typeface="+mj-ea"/>
                            <a:cs typeface="Corbel" charset="0"/>
                          </a:rPr>
                          <m:t>1≤</m:t>
                        </m:r>
                        <m:r>
                          <m:rPr>
                            <m:sty m:val="p"/>
                          </m:rPr>
                          <a:rPr lang="en-US" altLang="zh-CN" sz="800" i="0">
                            <a:solidFill>
                              <a:srgbClr val="0000CC"/>
                            </a:solidFill>
                            <a:latin typeface="Cambria Math" panose="02040503050406030204" pitchFamily="18" charset="0"/>
                            <a:ea typeface="+mj-ea"/>
                            <a:cs typeface="Corbel" charset="0"/>
                          </a:rPr>
                          <m:t>i</m:t>
                        </m:r>
                        <m:r>
                          <a:rPr lang="en-US" altLang="zh-CN" sz="800" i="0">
                            <a:solidFill>
                              <a:srgbClr val="0000CC"/>
                            </a:solidFill>
                            <a:latin typeface="Cambria Math" panose="02040503050406030204" pitchFamily="18" charset="0"/>
                            <a:ea typeface="+mj-ea"/>
                            <a:cs typeface="Corbel" charset="0"/>
                          </a:rPr>
                          <m:t>≤</m:t>
                        </m:r>
                        <m:r>
                          <m:rPr>
                            <m:sty m:val="p"/>
                          </m:rPr>
                          <a:rPr lang="en-US" altLang="zh-CN" sz="800" i="0">
                            <a:solidFill>
                              <a:srgbClr val="0000CC"/>
                            </a:solidFill>
                            <a:latin typeface="Cambria Math" panose="02040503050406030204" pitchFamily="18" charset="0"/>
                            <a:ea typeface="+mj-ea"/>
                            <a:cs typeface="Corbel" charset="0"/>
                          </a:rPr>
                          <m:t>K</m:t>
                        </m:r>
                      </m:e>
                    </m:d>
                  </m:oMath>
                </a14:m>
                <a:endParaRPr lang="en-US" altLang="zh-CN" sz="800" dirty="0">
                  <a:solidFill>
                    <a:srgbClr val="0000CC"/>
                  </a:solidFill>
                  <a:ea typeface="+mj-ea"/>
                  <a:cs typeface="Corbel" charset="0"/>
                </a:endParaRPr>
              </a:p>
              <a:p>
                <a14:m>
                  <m:oMath xmlns:m="http://schemas.openxmlformats.org/officeDocument/2006/math">
                    <m:r>
                      <m:rPr>
                        <m:sty m:val="p"/>
                      </m:rPr>
                      <a:rPr lang="en-US" sz="800" i="0">
                        <a:solidFill>
                          <a:sysClr val="windowText" lastClr="000000"/>
                        </a:solidFill>
                        <a:latin typeface="Cambria Math" panose="02040503050406030204" pitchFamily="18" charset="0"/>
                        <a:ea typeface="+mj-ea"/>
                        <a:cs typeface="Corbel" charset="0"/>
                      </a:rPr>
                      <m:t>K</m:t>
                    </m:r>
                    <m:r>
                      <a:rPr lang="en-US" sz="800" i="0">
                        <a:solidFill>
                          <a:sysClr val="windowText" lastClr="000000"/>
                        </a:solidFill>
                        <a:latin typeface="Cambria Math" panose="02040503050406030204" pitchFamily="18" charset="0"/>
                        <a:ea typeface="+mj-ea"/>
                        <a:cs typeface="Corbel" charset="0"/>
                      </a:rPr>
                      <m:t>−1</m:t>
                    </m:r>
                  </m:oMath>
                </a14:m>
                <a:r>
                  <a:rPr lang="en-US" sz="800" dirty="0">
                    <a:solidFill>
                      <a:sysClr val="windowText" lastClr="000000"/>
                    </a:solidFill>
                    <a:ea typeface="+mj-ea"/>
                    <a:cs typeface="Corbel" charset="0"/>
                  </a:rPr>
                  <a:t> thresholds: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zh-CN" altLang="en-US" sz="800" i="0">
                            <a:solidFill>
                              <a:srgbClr val="0000CC"/>
                            </a:solidFill>
                            <a:latin typeface="Cambria Math" panose="02040503050406030204" pitchFamily="18" charset="0"/>
                            <a:ea typeface="+mj-ea"/>
                            <a:cs typeface="Corbel" charset="0"/>
                          </a:rPr>
                          <m:t>α</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 </m:t>
                        </m:r>
                      </m:sub>
                    </m:sSub>
                    <m:d>
                      <m:dPr>
                        <m:ctrlPr>
                          <a:rPr lang="en-US" altLang="zh-CN" sz="800" i="1">
                            <a:solidFill>
                              <a:srgbClr val="0000CC"/>
                            </a:solidFill>
                            <a:latin typeface="Cambria Math" panose="02040503050406030204" pitchFamily="18" charset="0"/>
                            <a:ea typeface="+mj-ea"/>
                            <a:cs typeface="Corbel" charset="0"/>
                          </a:rPr>
                        </m:ctrlPr>
                      </m:dPr>
                      <m:e>
                        <m:r>
                          <a:rPr lang="en-US" altLang="zh-CN" sz="800" i="0">
                            <a:solidFill>
                              <a:srgbClr val="0000CC"/>
                            </a:solidFill>
                            <a:latin typeface="Cambria Math" panose="02040503050406030204" pitchFamily="18" charset="0"/>
                            <a:ea typeface="+mj-ea"/>
                            <a:cs typeface="Corbel" charset="0"/>
                          </a:rPr>
                          <m:t>1≤</m:t>
                        </m:r>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m:t>
                        </m:r>
                        <m:r>
                          <m:rPr>
                            <m:sty m:val="p"/>
                          </m:rPr>
                          <a:rPr lang="en-US" altLang="zh-CN" sz="800" i="0">
                            <a:solidFill>
                              <a:srgbClr val="0000CC"/>
                            </a:solidFill>
                            <a:latin typeface="Cambria Math" panose="02040503050406030204" pitchFamily="18" charset="0"/>
                            <a:ea typeface="+mj-ea"/>
                            <a:cs typeface="Corbel" charset="0"/>
                          </a:rPr>
                          <m:t>K</m:t>
                        </m:r>
                        <m:r>
                          <a:rPr lang="en-US" altLang="zh-CN" sz="800" i="0">
                            <a:solidFill>
                              <a:srgbClr val="0000CC"/>
                            </a:solidFill>
                            <a:latin typeface="Cambria Math" panose="02040503050406030204" pitchFamily="18" charset="0"/>
                            <a:ea typeface="+mj-ea"/>
                            <a:cs typeface="Corbel" charset="0"/>
                          </a:rPr>
                          <m:t>−1</m:t>
                        </m:r>
                      </m:e>
                    </m:d>
                  </m:oMath>
                </a14:m>
                <a:endParaRPr lang="en-US" altLang="zh-CN" sz="800" dirty="0">
                  <a:solidFill>
                    <a:srgbClr val="0000CC"/>
                  </a:solidFill>
                  <a:ea typeface="+mj-ea"/>
                  <a:cs typeface="Corbel" charset="0"/>
                </a:endParaRPr>
              </a:p>
              <a:p>
                <a:r>
                  <a:rPr lang="en-US" sz="800" dirty="0">
                    <a:solidFill>
                      <a:sysClr val="windowText" lastClr="000000"/>
                    </a:solidFill>
                    <a:ea typeface="+mj-ea"/>
                    <a:cs typeface="Corbel" charset="0"/>
                  </a:rPr>
                  <a:t>Threshold from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−1</m:t>
                        </m:r>
                      </m:sub>
                    </m:sSub>
                  </m:oMath>
                </a14:m>
                <a:r>
                  <a:rPr lang="en-US" sz="800" dirty="0">
                    <a:solidFill>
                      <a:sysClr val="windowText" lastClr="000000"/>
                    </a:solidFill>
                    <a:ea typeface="+mj-ea"/>
                    <a:cs typeface="Corbel" charset="0"/>
                  </a:rPr>
                  <a:t> to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en-US" altLang="zh-CN" sz="800" i="0" smtClean="0">
                            <a:solidFill>
                              <a:srgbClr val="0000CC"/>
                            </a:solidFill>
                            <a:latin typeface="Cambria Math" panose="02040503050406030204" pitchFamily="18" charset="0"/>
                            <a:ea typeface="+mj-ea"/>
                            <a:cs typeface="Corbel" charset="0"/>
                          </a:rPr>
                          <m:t>P</m:t>
                        </m:r>
                      </m:e>
                      <m:sub>
                        <m:r>
                          <m:rPr>
                            <m:sty m:val="p"/>
                          </m:rPr>
                          <a:rPr lang="en-US" altLang="zh-CN" sz="800" i="0">
                            <a:solidFill>
                              <a:srgbClr val="0000CC"/>
                            </a:solidFill>
                            <a:latin typeface="Cambria Math" panose="02040503050406030204" pitchFamily="18" charset="0"/>
                            <a:ea typeface="+mj-ea"/>
                            <a:cs typeface="Corbel" charset="0"/>
                          </a:rPr>
                          <m:t>j</m:t>
                        </m:r>
                      </m:sub>
                    </m:sSub>
                  </m:oMath>
                </a14:m>
                <a:r>
                  <a:rPr lang="en-US" sz="800" dirty="0">
                    <a:solidFill>
                      <a:sysClr val="windowText" lastClr="000000"/>
                    </a:solidFill>
                    <a:ea typeface="+mj-ea"/>
                    <a:cs typeface="Corbel" charset="0"/>
                  </a:rPr>
                  <a:t> is: </a:t>
                </a:r>
                <a14:m>
                  <m:oMath xmlns:m="http://schemas.openxmlformats.org/officeDocument/2006/math">
                    <m:sSub>
                      <m:sSubPr>
                        <m:ctrlPr>
                          <a:rPr lang="en-US" altLang="zh-CN" sz="800" i="1" smtClean="0">
                            <a:solidFill>
                              <a:srgbClr val="0000CC"/>
                            </a:solidFill>
                            <a:latin typeface="Cambria Math" panose="02040503050406030204" pitchFamily="18" charset="0"/>
                            <a:ea typeface="+mj-ea"/>
                            <a:cs typeface="Corbel" charset="0"/>
                          </a:rPr>
                        </m:ctrlPr>
                      </m:sSubPr>
                      <m:e>
                        <m:r>
                          <m:rPr>
                            <m:sty m:val="p"/>
                          </m:rPr>
                          <a:rPr lang="zh-CN" altLang="en-US" sz="800" i="0">
                            <a:solidFill>
                              <a:srgbClr val="0000CC"/>
                            </a:solidFill>
                            <a:latin typeface="Cambria Math" panose="02040503050406030204" pitchFamily="18" charset="0"/>
                            <a:ea typeface="+mj-ea"/>
                            <a:cs typeface="Corbel" charset="0"/>
                          </a:rPr>
                          <m:t>α</m:t>
                        </m:r>
                      </m:e>
                      <m:sub>
                        <m:r>
                          <m:rPr>
                            <m:sty m:val="p"/>
                          </m:rPr>
                          <a:rPr lang="en-US" altLang="zh-CN" sz="800" i="0">
                            <a:solidFill>
                              <a:srgbClr val="0000CC"/>
                            </a:solidFill>
                            <a:latin typeface="Cambria Math" panose="02040503050406030204" pitchFamily="18" charset="0"/>
                            <a:ea typeface="+mj-ea"/>
                            <a:cs typeface="Corbel" charset="0"/>
                          </a:rPr>
                          <m:t>j</m:t>
                        </m:r>
                        <m:r>
                          <a:rPr lang="en-US" altLang="zh-CN" sz="800" i="0">
                            <a:solidFill>
                              <a:srgbClr val="0000CC"/>
                            </a:solidFill>
                            <a:latin typeface="Cambria Math" panose="02040503050406030204" pitchFamily="18" charset="0"/>
                            <a:ea typeface="+mj-ea"/>
                            <a:cs typeface="Corbel" charset="0"/>
                          </a:rPr>
                          <m:t>−1 </m:t>
                        </m:r>
                      </m:sub>
                    </m:sSub>
                  </m:oMath>
                </a14:m>
                <a:endParaRPr lang="en-US" sz="800" dirty="0">
                  <a:solidFill>
                    <a:sysClr val="windowText" lastClr="000000"/>
                  </a:solidFill>
                  <a:ea typeface="+mj-ea"/>
                  <a:cs typeface="Corbel" charset="0"/>
                </a:endParaRPr>
              </a:p>
            </p:txBody>
          </p:sp>
        </mc:Choice>
        <mc:Fallback xmlns="">
          <p:sp>
            <p:nvSpPr>
              <p:cNvPr id="28" name="Rectangular Callout 27"/>
              <p:cNvSpPr>
                <a:spLocks noRot="1" noChangeAspect="1" noMove="1" noResize="1" noEditPoints="1" noAdjustHandles="1" noChangeArrowheads="1" noChangeShapeType="1" noTextEdit="1"/>
              </p:cNvSpPr>
              <p:nvPr/>
            </p:nvSpPr>
            <p:spPr>
              <a:xfrm>
                <a:off x="6373649" y="5571503"/>
                <a:ext cx="1719135" cy="447129"/>
              </a:xfrm>
              <a:prstGeom prst="wedgeRectCallout">
                <a:avLst>
                  <a:gd name="adj1" fmla="val -1774"/>
                  <a:gd name="adj2" fmla="val -70961"/>
                </a:avLst>
              </a:prstGeom>
              <a:blipFill>
                <a:blip r:embed="rId6"/>
                <a:stretch>
                  <a:fillRect/>
                </a:stretch>
              </a:blipFill>
              <a:ln/>
            </p:spPr>
            <p:txBody>
              <a:bodyPr/>
              <a:lstStyle/>
              <a:p>
                <a:r>
                  <a:rPr lang="zh-CN" altLang="en-US">
                    <a:noFill/>
                  </a:rPr>
                  <a:t> </a:t>
                </a:r>
              </a:p>
            </p:txBody>
          </p:sp>
        </mc:Fallback>
      </mc:AlternateContent>
      <p:sp>
        <p:nvSpPr>
          <p:cNvPr id="49" name="Rectangle 25"/>
          <p:cNvSpPr/>
          <p:nvPr/>
        </p:nvSpPr>
        <p:spPr>
          <a:xfrm>
            <a:off x="1818378" y="3538822"/>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i="1" dirty="0" err="1">
                <a:latin typeface="Times New Roman" charset="0"/>
                <a:ea typeface="Times New Roman" charset="0"/>
                <a:cs typeface="Times New Roman" charset="0"/>
              </a:rPr>
              <a:t>i</a:t>
            </a:r>
            <a:endParaRPr lang="en-US" sz="2000" b="1" i="1" dirty="0">
              <a:latin typeface="Times New Roman" charset="0"/>
              <a:ea typeface="Times New Roman" charset="0"/>
              <a:cs typeface="Times New Roman"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28</a:t>
            </a:fld>
            <a:endParaRPr lang="zh-CN" altLang="en-US" dirty="0"/>
          </a:p>
        </p:txBody>
      </p:sp>
    </p:spTree>
    <p:extLst>
      <p:ext uri="{BB962C8B-B14F-4D97-AF65-F5344CB8AC3E}">
        <p14:creationId xmlns:p14="http://schemas.microsoft.com/office/powerpoint/2010/main" val="27258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88889E-6 -3.7037E-6 L 0.08681 -3.7037E-6 L 0.08473 0.19422 L 0.56962 0.19723 " pathEditMode="relative" rAng="0" ptsTypes="AAAA">
                                      <p:cBhvr>
                                        <p:cTn id="6" dur="2000" fill="hold"/>
                                        <p:tgtEl>
                                          <p:spTgt spid="49"/>
                                        </p:tgtEl>
                                        <p:attrNameLst>
                                          <p:attrName>ppt_x</p:attrName>
                                          <p:attrName>ppt_y</p:attrName>
                                        </p:attrNameLst>
                                      </p:cBhvr>
                                      <p:rCtr x="28472" y="9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25"/>
          <p:cNvSpPr/>
          <p:nvPr/>
        </p:nvSpPr>
        <p:spPr>
          <a:xfrm>
            <a:off x="6964137" y="5584384"/>
            <a:ext cx="277489"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19" name="Rectangle 25"/>
          <p:cNvSpPr/>
          <p:nvPr/>
        </p:nvSpPr>
        <p:spPr>
          <a:xfrm>
            <a:off x="6934636" y="4518161"/>
            <a:ext cx="277489"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3" name="内容占位符 2"/>
          <p:cNvSpPr>
            <a:spLocks noGrp="1"/>
          </p:cNvSpPr>
          <p:nvPr>
            <p:ph idx="1"/>
          </p:nvPr>
        </p:nvSpPr>
        <p:spPr>
          <a:xfrm>
            <a:off x="457200" y="1179240"/>
            <a:ext cx="8435280" cy="5069160"/>
          </a:xfrm>
        </p:spPr>
        <p:txBody>
          <a:bodyPr>
            <a:normAutofit/>
          </a:bodyPr>
          <a:lstStyle/>
          <a:p>
            <a:r>
              <a:rPr lang="en-US" altLang="zh-CN" dirty="0">
                <a:ea typeface="Corbel" charset="0"/>
                <a:cs typeface="Corbel" charset="0"/>
              </a:rPr>
              <a:t>DCN traffic is highly dynamic</a:t>
            </a:r>
          </a:p>
          <a:p>
            <a:pPr lvl="1"/>
            <a:r>
              <a:rPr lang="en-US" altLang="zh-CN" dirty="0">
                <a:ea typeface="Corbel" charset="0"/>
                <a:cs typeface="Corbel" charset="0"/>
              </a:rPr>
              <a:t>Threshold fails to catch traffic variation </a:t>
            </a:r>
            <a:r>
              <a:rPr lang="en-US" altLang="zh-CN" dirty="0">
                <a:solidFill>
                  <a:srgbClr val="C00000"/>
                </a:solidFill>
                <a:ea typeface="Corbel" charset="0"/>
                <a:cs typeface="Corbel" charset="0"/>
              </a:rPr>
              <a:t>→</a:t>
            </a:r>
            <a:r>
              <a:rPr lang="en-US" altLang="zh-CN" dirty="0">
                <a:ea typeface="Corbel" charset="0"/>
                <a:cs typeface="Corbel" charset="0"/>
              </a:rPr>
              <a:t> </a:t>
            </a:r>
            <a:r>
              <a:rPr lang="en-US" altLang="zh-CN" dirty="0">
                <a:solidFill>
                  <a:srgbClr val="C00000"/>
                </a:solidFill>
                <a:ea typeface="Corbel" charset="0"/>
                <a:cs typeface="Corbel" charset="0"/>
              </a:rPr>
              <a:t>mismatch</a:t>
            </a:r>
          </a:p>
        </p:txBody>
      </p:sp>
      <p:sp>
        <p:nvSpPr>
          <p:cNvPr id="9" name="标题 1"/>
          <p:cNvSpPr>
            <a:spLocks noGrp="1"/>
          </p:cNvSpPr>
          <p:nvPr>
            <p:ph type="title"/>
          </p:nvPr>
        </p:nvSpPr>
        <p:spPr>
          <a:xfrm>
            <a:off x="518864" y="152400"/>
            <a:ext cx="8229600" cy="1143000"/>
          </a:xfrm>
        </p:spPr>
        <p:txBody>
          <a:bodyPr>
            <a:normAutofit/>
          </a:bodyPr>
          <a:lstStyle/>
          <a:p>
            <a:r>
              <a:rPr lang="en-US" altLang="zh-CN" dirty="0">
                <a:solidFill>
                  <a:srgbClr val="0000CC"/>
                </a:solidFill>
                <a:cs typeface="Times New Roman" panose="02020603050405020304" pitchFamily="18" charset="0"/>
              </a:rPr>
              <a:t>Threshold </a:t>
            </a:r>
            <a:r>
              <a:rPr lang="en-US" altLang="zh-CN" i="1" dirty="0">
                <a:solidFill>
                  <a:srgbClr val="0000CC"/>
                </a:solidFill>
                <a:cs typeface="Times New Roman" panose="02020603050405020304" pitchFamily="18" charset="0"/>
              </a:rPr>
              <a:t>vs</a:t>
            </a:r>
            <a:r>
              <a:rPr lang="en-US" altLang="zh-CN" dirty="0">
                <a:solidFill>
                  <a:srgbClr val="0000CC"/>
                </a:solidFill>
                <a:cs typeface="Times New Roman" panose="02020603050405020304" pitchFamily="18" charset="0"/>
              </a:rPr>
              <a:t> Traffic Mismatch</a:t>
            </a:r>
            <a:endParaRPr lang="zh-CN" altLang="en-US" dirty="0">
              <a:solidFill>
                <a:srgbClr val="0000CC"/>
              </a:solidFill>
              <a:cs typeface="Times New Roman" panose="02020603050405020304" pitchFamily="18" charset="0"/>
            </a:endParaRPr>
          </a:p>
        </p:txBody>
      </p:sp>
      <p:cxnSp>
        <p:nvCxnSpPr>
          <p:cNvPr id="7" name="直接连接符 20"/>
          <p:cNvCxnSpPr/>
          <p:nvPr/>
        </p:nvCxnSpPr>
        <p:spPr>
          <a:xfrm flipV="1">
            <a:off x="3667338" y="4593847"/>
            <a:ext cx="1385225" cy="14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13"/>
          <p:cNvCxnSpPr/>
          <p:nvPr/>
        </p:nvCxnSpPr>
        <p:spPr>
          <a:xfrm>
            <a:off x="380561" y="4550658"/>
            <a:ext cx="1846617" cy="46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16"/>
          <p:cNvCxnSpPr/>
          <p:nvPr/>
        </p:nvCxnSpPr>
        <p:spPr>
          <a:xfrm flipV="1">
            <a:off x="643002" y="4597649"/>
            <a:ext cx="1584176" cy="14114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3"/>
          <p:cNvCxnSpPr/>
          <p:nvPr/>
        </p:nvCxnSpPr>
        <p:spPr>
          <a:xfrm>
            <a:off x="570994" y="2912792"/>
            <a:ext cx="1656184" cy="168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87" descr="server-gray.png"/>
          <p:cNvPicPr>
            <a:picLocks noChangeAspect="1"/>
          </p:cNvPicPr>
          <p:nvPr/>
        </p:nvPicPr>
        <p:blipFill>
          <a:blip r:embed="rId3" cstate="print"/>
          <a:stretch>
            <a:fillRect/>
          </a:stretch>
        </p:blipFill>
        <p:spPr>
          <a:xfrm>
            <a:off x="188505" y="5437088"/>
            <a:ext cx="915278" cy="974328"/>
          </a:xfrm>
          <a:prstGeom prst="rect">
            <a:avLst/>
          </a:prstGeom>
        </p:spPr>
      </p:pic>
      <p:pic>
        <p:nvPicPr>
          <p:cNvPr id="13" name="Picture 88" descr="server-gray.png"/>
          <p:cNvPicPr>
            <a:picLocks noChangeAspect="1"/>
          </p:cNvPicPr>
          <p:nvPr/>
        </p:nvPicPr>
        <p:blipFill>
          <a:blip r:embed="rId3" cstate="print"/>
          <a:stretch>
            <a:fillRect/>
          </a:stretch>
        </p:blipFill>
        <p:spPr>
          <a:xfrm>
            <a:off x="188505" y="2667000"/>
            <a:ext cx="915278" cy="974328"/>
          </a:xfrm>
          <a:prstGeom prst="rect">
            <a:avLst/>
          </a:prstGeom>
        </p:spPr>
      </p:pic>
      <p:pic>
        <p:nvPicPr>
          <p:cNvPr id="14" name="Picture 87" descr="server-gray.png"/>
          <p:cNvPicPr>
            <a:picLocks noChangeAspect="1"/>
          </p:cNvPicPr>
          <p:nvPr/>
        </p:nvPicPr>
        <p:blipFill>
          <a:blip r:embed="rId3" cstate="print"/>
          <a:stretch>
            <a:fillRect/>
          </a:stretch>
        </p:blipFill>
        <p:spPr>
          <a:xfrm>
            <a:off x="228288" y="4035152"/>
            <a:ext cx="915278" cy="974328"/>
          </a:xfrm>
          <a:prstGeom prst="rect">
            <a:avLst/>
          </a:prstGeom>
        </p:spPr>
      </p:pic>
      <p:pic>
        <p:nvPicPr>
          <p:cNvPr id="15" name="Picture 87" descr="server-gray.png"/>
          <p:cNvPicPr>
            <a:picLocks noChangeAspect="1"/>
          </p:cNvPicPr>
          <p:nvPr/>
        </p:nvPicPr>
        <p:blipFill>
          <a:blip r:embed="rId3" cstate="print"/>
          <a:stretch>
            <a:fillRect/>
          </a:stretch>
        </p:blipFill>
        <p:spPr>
          <a:xfrm>
            <a:off x="4266322" y="4140944"/>
            <a:ext cx="915278" cy="974328"/>
          </a:xfrm>
          <a:prstGeom prst="rect">
            <a:avLst/>
          </a:prstGeom>
        </p:spPr>
      </p:pic>
      <p:pic>
        <p:nvPicPr>
          <p:cNvPr id="16" name="Content Placeholder 9" descr="switch.png"/>
          <p:cNvPicPr>
            <a:picLocks noChangeAspect="1"/>
          </p:cNvPicPr>
          <p:nvPr/>
        </p:nvPicPr>
        <p:blipFill>
          <a:blip r:embed="rId4" cstate="print"/>
          <a:stretch>
            <a:fillRect/>
          </a:stretch>
        </p:blipFill>
        <p:spPr>
          <a:xfrm flipH="1">
            <a:off x="2227178" y="4251176"/>
            <a:ext cx="1643349" cy="692945"/>
          </a:xfrm>
          <a:prstGeom prst="rect">
            <a:avLst/>
          </a:prstGeom>
        </p:spPr>
      </p:pic>
      <p:grpSp>
        <p:nvGrpSpPr>
          <p:cNvPr id="17" name="Group 151"/>
          <p:cNvGrpSpPr>
            <a:grpSpLocks/>
          </p:cNvGrpSpPr>
          <p:nvPr/>
        </p:nvGrpSpPr>
        <p:grpSpPr bwMode="auto">
          <a:xfrm>
            <a:off x="2222617" y="4191000"/>
            <a:ext cx="1444721" cy="417128"/>
            <a:chOff x="4032" y="480"/>
            <a:chExt cx="768" cy="576"/>
          </a:xfrm>
          <a:gradFill>
            <a:gsLst>
              <a:gs pos="0">
                <a:schemeClr val="bg1"/>
              </a:gs>
              <a:gs pos="100000">
                <a:schemeClr val="hlink"/>
              </a:gs>
            </a:gsLst>
            <a:lin ang="0" scaled="1"/>
          </a:gradFill>
        </p:grpSpPr>
        <p:sp>
          <p:nvSpPr>
            <p:cNvPr id="1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1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latin typeface="Corbel" charset="0"/>
                <a:ea typeface="Corbel" charset="0"/>
                <a:cs typeface="Corbel" charset="0"/>
              </a:endParaRPr>
            </a:p>
          </p:txBody>
        </p:sp>
      </p:grpSp>
      <p:grpSp>
        <p:nvGrpSpPr>
          <p:cNvPr id="20" name="Group 151"/>
          <p:cNvGrpSpPr>
            <a:grpSpLocks/>
          </p:cNvGrpSpPr>
          <p:nvPr/>
        </p:nvGrpSpPr>
        <p:grpSpPr bwMode="auto">
          <a:xfrm>
            <a:off x="2227178" y="4615070"/>
            <a:ext cx="1444721" cy="400335"/>
            <a:chOff x="4032" y="480"/>
            <a:chExt cx="768" cy="576"/>
          </a:xfrm>
          <a:gradFill>
            <a:gsLst>
              <a:gs pos="0">
                <a:schemeClr val="bg1"/>
              </a:gs>
              <a:gs pos="100000">
                <a:schemeClr val="hlink"/>
              </a:gs>
            </a:gsLst>
            <a:lin ang="0" scaled="1"/>
          </a:gradFill>
        </p:grpSpPr>
        <p:sp>
          <p:nvSpPr>
            <p:cNvPr id="2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22"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latin typeface="Corbel" charset="0"/>
                <a:ea typeface="Corbel" charset="0"/>
                <a:cs typeface="Corbel" charset="0"/>
              </a:endParaRPr>
            </a:p>
          </p:txBody>
        </p:sp>
      </p:grpSp>
      <p:sp>
        <p:nvSpPr>
          <p:cNvPr id="23" name="TextBox 22"/>
          <p:cNvSpPr txBox="1"/>
          <p:nvPr/>
        </p:nvSpPr>
        <p:spPr>
          <a:xfrm>
            <a:off x="2218081" y="4211106"/>
            <a:ext cx="1427326" cy="400110"/>
          </a:xfrm>
          <a:prstGeom prst="rect">
            <a:avLst/>
          </a:prstGeom>
          <a:noFill/>
        </p:spPr>
        <p:txBody>
          <a:bodyPr wrap="square" rtlCol="0">
            <a:spAutoFit/>
          </a:bodyPr>
          <a:lstStyle/>
          <a:p>
            <a:pPr algn="ctr"/>
            <a:r>
              <a:rPr lang="en-US" altLang="zh-CN" sz="2000" dirty="0">
                <a:latin typeface="Corbel" charset="0"/>
                <a:ea typeface="Corbel" charset="0"/>
                <a:cs typeface="Corbel" charset="0"/>
              </a:rPr>
              <a:t>High </a:t>
            </a:r>
            <a:endParaRPr lang="zh-CN" altLang="en-US" sz="2000" dirty="0">
              <a:latin typeface="Corbel" charset="0"/>
              <a:ea typeface="Corbel" charset="0"/>
              <a:cs typeface="Corbel" charset="0"/>
            </a:endParaRPr>
          </a:p>
        </p:txBody>
      </p:sp>
      <p:sp>
        <p:nvSpPr>
          <p:cNvPr id="24" name="TextBox 23"/>
          <p:cNvSpPr txBox="1"/>
          <p:nvPr/>
        </p:nvSpPr>
        <p:spPr>
          <a:xfrm>
            <a:off x="2227178" y="4608128"/>
            <a:ext cx="1427326" cy="400110"/>
          </a:xfrm>
          <a:prstGeom prst="rect">
            <a:avLst/>
          </a:prstGeom>
          <a:noFill/>
        </p:spPr>
        <p:txBody>
          <a:bodyPr wrap="square" rtlCol="0">
            <a:spAutoFit/>
          </a:bodyPr>
          <a:lstStyle/>
          <a:p>
            <a:pPr algn="ctr"/>
            <a:r>
              <a:rPr lang="en-US" altLang="zh-CN" sz="2000" dirty="0">
                <a:latin typeface="Corbel" charset="0"/>
                <a:ea typeface="Corbel" charset="0"/>
                <a:cs typeface="Corbel" charset="0"/>
              </a:rPr>
              <a:t>Low</a:t>
            </a:r>
            <a:endParaRPr lang="zh-CN" altLang="en-US" sz="2000" dirty="0">
              <a:latin typeface="Corbel" charset="0"/>
              <a:ea typeface="Corbel" charset="0"/>
              <a:cs typeface="Corbel" charset="0"/>
            </a:endParaRPr>
          </a:p>
        </p:txBody>
      </p:sp>
      <p:sp>
        <p:nvSpPr>
          <p:cNvPr id="25" name="Rectangle 25"/>
          <p:cNvSpPr/>
          <p:nvPr/>
        </p:nvSpPr>
        <p:spPr>
          <a:xfrm>
            <a:off x="1124609" y="2955721"/>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6" name="Rectangle 25"/>
          <p:cNvSpPr/>
          <p:nvPr/>
        </p:nvSpPr>
        <p:spPr>
          <a:xfrm>
            <a:off x="1154236" y="4251865"/>
            <a:ext cx="218792" cy="431359"/>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27" name="TextBox 26"/>
          <p:cNvSpPr txBox="1"/>
          <p:nvPr/>
        </p:nvSpPr>
        <p:spPr>
          <a:xfrm>
            <a:off x="1343402" y="2986734"/>
            <a:ext cx="789320" cy="369332"/>
          </a:xfrm>
          <a:prstGeom prst="rect">
            <a:avLst/>
          </a:prstGeom>
          <a:noFill/>
        </p:spPr>
        <p:txBody>
          <a:bodyPr wrap="square" rtlCol="0">
            <a:spAutoFit/>
          </a:bodyPr>
          <a:lstStyle/>
          <a:p>
            <a:pPr algn="ctr"/>
            <a:r>
              <a:rPr lang="en-US" altLang="zh-CN" dirty="0">
                <a:ea typeface="Corbel" charset="0"/>
                <a:cs typeface="Corbel" charset="0"/>
              </a:rPr>
              <a:t>10MB</a:t>
            </a:r>
            <a:endParaRPr lang="zh-CN" altLang="en-US" dirty="0">
              <a:ea typeface="Corbel" charset="0"/>
              <a:cs typeface="Corbel" charset="0"/>
            </a:endParaRPr>
          </a:p>
        </p:txBody>
      </p:sp>
      <p:sp>
        <p:nvSpPr>
          <p:cNvPr id="28" name="TextBox 27"/>
          <p:cNvSpPr txBox="1"/>
          <p:nvPr/>
        </p:nvSpPr>
        <p:spPr>
          <a:xfrm>
            <a:off x="1343402" y="4194088"/>
            <a:ext cx="789320" cy="369332"/>
          </a:xfrm>
          <a:prstGeom prst="rect">
            <a:avLst/>
          </a:prstGeom>
          <a:noFill/>
        </p:spPr>
        <p:txBody>
          <a:bodyPr wrap="square" rtlCol="0">
            <a:spAutoFit/>
          </a:bodyPr>
          <a:lstStyle/>
          <a:p>
            <a:pPr algn="ctr"/>
            <a:r>
              <a:rPr lang="en-US" altLang="zh-CN" dirty="0">
                <a:ea typeface="Corbel" charset="0"/>
                <a:cs typeface="Corbel" charset="0"/>
              </a:rPr>
              <a:t>10MB</a:t>
            </a:r>
            <a:endParaRPr lang="zh-CN" altLang="en-US" dirty="0">
              <a:ea typeface="Corbel" charset="0"/>
              <a:cs typeface="Corbel" charset="0"/>
            </a:endParaRPr>
          </a:p>
        </p:txBody>
      </p:sp>
      <p:sp>
        <p:nvSpPr>
          <p:cNvPr id="29" name="TextBox 28"/>
          <p:cNvSpPr txBox="1"/>
          <p:nvPr/>
        </p:nvSpPr>
        <p:spPr>
          <a:xfrm>
            <a:off x="1373028" y="5476001"/>
            <a:ext cx="759693" cy="369332"/>
          </a:xfrm>
          <a:prstGeom prst="rect">
            <a:avLst/>
          </a:prstGeom>
          <a:noFill/>
        </p:spPr>
        <p:txBody>
          <a:bodyPr wrap="square" rtlCol="0">
            <a:spAutoFit/>
          </a:bodyPr>
          <a:lstStyle/>
          <a:p>
            <a:pPr algn="ctr"/>
            <a:r>
              <a:rPr lang="en-US" altLang="zh-CN" dirty="0">
                <a:ea typeface="Corbel" charset="0"/>
                <a:cs typeface="Corbel" charset="0"/>
              </a:rPr>
              <a:t>20KB</a:t>
            </a:r>
            <a:endParaRPr lang="zh-CN" altLang="en-US" dirty="0">
              <a:ea typeface="Corbel" charset="0"/>
              <a:cs typeface="Corbel" charset="0"/>
            </a:endParaRPr>
          </a:p>
        </p:txBody>
      </p:sp>
      <p:sp>
        <p:nvSpPr>
          <p:cNvPr id="30" name="Rectangle 25"/>
          <p:cNvSpPr/>
          <p:nvPr/>
        </p:nvSpPr>
        <p:spPr>
          <a:xfrm>
            <a:off x="1154236" y="5476001"/>
            <a:ext cx="218792" cy="431359"/>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grpSp>
        <p:nvGrpSpPr>
          <p:cNvPr id="51" name="Group 50"/>
          <p:cNvGrpSpPr/>
          <p:nvPr/>
        </p:nvGrpSpPr>
        <p:grpSpPr>
          <a:xfrm>
            <a:off x="5539823" y="2475414"/>
            <a:ext cx="3146977" cy="1345819"/>
            <a:chOff x="3241674" y="2730302"/>
            <a:chExt cx="3191301" cy="1379660"/>
          </a:xfrm>
        </p:grpSpPr>
        <p:grpSp>
          <p:nvGrpSpPr>
            <p:cNvPr id="5" name="Group 4"/>
            <p:cNvGrpSpPr/>
            <p:nvPr/>
          </p:nvGrpSpPr>
          <p:grpSpPr>
            <a:xfrm>
              <a:off x="3241674" y="2730302"/>
              <a:ext cx="3191301" cy="994215"/>
              <a:chOff x="3684955" y="5227647"/>
              <a:chExt cx="5040560" cy="1590990"/>
            </a:xfrm>
          </p:grpSpPr>
          <p:grpSp>
            <p:nvGrpSpPr>
              <p:cNvPr id="31" name="Group 151"/>
              <p:cNvGrpSpPr>
                <a:grpSpLocks/>
              </p:cNvGrpSpPr>
              <p:nvPr/>
            </p:nvGrpSpPr>
            <p:grpSpPr bwMode="auto">
              <a:xfrm>
                <a:off x="3684955" y="5227647"/>
                <a:ext cx="3960440" cy="792088"/>
                <a:chOff x="4032" y="480"/>
                <a:chExt cx="768" cy="576"/>
              </a:xfrm>
              <a:noFill/>
            </p:grpSpPr>
            <p:sp>
              <p:nvSpPr>
                <p:cNvPr id="3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33"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grpSp>
            <p:nvGrpSpPr>
              <p:cNvPr id="34" name="Group 151"/>
              <p:cNvGrpSpPr>
                <a:grpSpLocks/>
              </p:cNvGrpSpPr>
              <p:nvPr/>
            </p:nvGrpSpPr>
            <p:grpSpPr bwMode="auto">
              <a:xfrm>
                <a:off x="3684955" y="6026545"/>
                <a:ext cx="3960440" cy="792092"/>
                <a:chOff x="4032" y="480"/>
                <a:chExt cx="768" cy="576"/>
              </a:xfrm>
              <a:gradFill>
                <a:gsLst>
                  <a:gs pos="0">
                    <a:schemeClr val="bg1"/>
                  </a:gs>
                  <a:gs pos="100000">
                    <a:schemeClr val="hlink"/>
                  </a:gs>
                </a:gsLst>
                <a:lin ang="0" scaled="1"/>
              </a:gradFill>
            </p:grpSpPr>
            <p:sp>
              <p:nvSpPr>
                <p:cNvPr id="35"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36"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sp>
            <p:nvSpPr>
              <p:cNvPr id="37" name="Rectangle 25"/>
              <p:cNvSpPr/>
              <p:nvPr/>
            </p:nvSpPr>
            <p:spPr>
              <a:xfrm>
                <a:off x="7193598" y="5234458"/>
                <a:ext cx="432048" cy="764502"/>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38" name="Rectangle 25"/>
              <p:cNvSpPr/>
              <p:nvPr/>
            </p:nvSpPr>
            <p:spPr>
              <a:xfrm>
                <a:off x="7193598" y="6037946"/>
                <a:ext cx="43204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39" name="Rectangle 25"/>
              <p:cNvSpPr/>
              <p:nvPr/>
            </p:nvSpPr>
            <p:spPr>
              <a:xfrm>
                <a:off x="6329502" y="5234458"/>
                <a:ext cx="451797" cy="764502"/>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0" name="Rectangle 25"/>
              <p:cNvSpPr/>
              <p:nvPr/>
            </p:nvSpPr>
            <p:spPr>
              <a:xfrm>
                <a:off x="6768890" y="5234458"/>
                <a:ext cx="444457" cy="764502"/>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1" name="Rectangle 25"/>
              <p:cNvSpPr/>
              <p:nvPr/>
            </p:nvSpPr>
            <p:spPr>
              <a:xfrm>
                <a:off x="6761550" y="6037947"/>
                <a:ext cx="436050"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2" name="Rectangle 25"/>
              <p:cNvSpPr/>
              <p:nvPr/>
            </p:nvSpPr>
            <p:spPr>
              <a:xfrm>
                <a:off x="6317093" y="6037947"/>
                <a:ext cx="44445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3" name="Rectangle 25"/>
              <p:cNvSpPr/>
              <p:nvPr/>
            </p:nvSpPr>
            <p:spPr>
              <a:xfrm>
                <a:off x="5885045" y="6037946"/>
                <a:ext cx="43204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4" name="Rectangle 25"/>
              <p:cNvSpPr/>
              <p:nvPr/>
            </p:nvSpPr>
            <p:spPr>
              <a:xfrm>
                <a:off x="5452996" y="6037947"/>
                <a:ext cx="43204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5" name="Rectangle 25"/>
              <p:cNvSpPr/>
              <p:nvPr/>
            </p:nvSpPr>
            <p:spPr>
              <a:xfrm>
                <a:off x="5033358" y="6037946"/>
                <a:ext cx="43204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6" name="Rectangle 25"/>
              <p:cNvSpPr/>
              <p:nvPr/>
            </p:nvSpPr>
            <p:spPr>
              <a:xfrm>
                <a:off x="4601310" y="6037947"/>
                <a:ext cx="432048" cy="780212"/>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47" name="Rectangle 25"/>
              <p:cNvSpPr/>
              <p:nvPr/>
            </p:nvSpPr>
            <p:spPr>
              <a:xfrm>
                <a:off x="4169262" y="6037946"/>
                <a:ext cx="432048" cy="780213"/>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cxnSp>
            <p:nvCxnSpPr>
              <p:cNvPr id="48" name="直接连接符 71"/>
              <p:cNvCxnSpPr/>
              <p:nvPr/>
            </p:nvCxnSpPr>
            <p:spPr>
              <a:xfrm flipV="1">
                <a:off x="7861419" y="6037946"/>
                <a:ext cx="864096" cy="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3519101" y="3731343"/>
              <a:ext cx="2596102" cy="378619"/>
            </a:xfrm>
            <a:prstGeom prst="rect">
              <a:avLst/>
            </a:prstGeom>
            <a:noFill/>
          </p:spPr>
          <p:txBody>
            <a:bodyPr wrap="square" rtlCol="0">
              <a:spAutoFit/>
            </a:bodyPr>
            <a:lstStyle/>
            <a:p>
              <a:r>
                <a:rPr lang="en-US" altLang="zh-CN" b="1" dirty="0">
                  <a:ea typeface="Corbel" charset="0"/>
                  <a:cs typeface="Corbel" charset="0"/>
                </a:rPr>
                <a:t>Ideal, threshold = 20KB</a:t>
              </a:r>
            </a:p>
          </p:txBody>
        </p:sp>
      </p:grpSp>
      <p:sp>
        <p:nvSpPr>
          <p:cNvPr id="52" name="Right Arrow 51"/>
          <p:cNvSpPr/>
          <p:nvPr/>
        </p:nvSpPr>
        <p:spPr>
          <a:xfrm rot="20142128">
            <a:off x="3830791" y="3581105"/>
            <a:ext cx="1315124" cy="238735"/>
          </a:xfrm>
          <a:prstGeom prst="rightArrow">
            <a:avLst/>
          </a:prstGeom>
          <a:solidFill>
            <a:schemeClr val="accent1"/>
          </a:solidFill>
          <a:ln>
            <a:solidFill>
              <a:schemeClr val="accent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75" name="Group 151"/>
          <p:cNvGrpSpPr>
            <a:grpSpLocks/>
          </p:cNvGrpSpPr>
          <p:nvPr/>
        </p:nvGrpSpPr>
        <p:grpSpPr bwMode="auto">
          <a:xfrm>
            <a:off x="5561754" y="4023773"/>
            <a:ext cx="2472625" cy="482837"/>
            <a:chOff x="4032" y="480"/>
            <a:chExt cx="768" cy="576"/>
          </a:xfrm>
          <a:noFill/>
        </p:grpSpPr>
        <p:sp>
          <p:nvSpPr>
            <p:cNvPr id="9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92"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grpSp>
        <p:nvGrpSpPr>
          <p:cNvPr id="76" name="Group 151"/>
          <p:cNvGrpSpPr>
            <a:grpSpLocks/>
          </p:cNvGrpSpPr>
          <p:nvPr/>
        </p:nvGrpSpPr>
        <p:grpSpPr bwMode="auto">
          <a:xfrm>
            <a:off x="5561754" y="4510761"/>
            <a:ext cx="2472625" cy="482840"/>
            <a:chOff x="4032" y="480"/>
            <a:chExt cx="768" cy="576"/>
          </a:xfrm>
          <a:gradFill>
            <a:gsLst>
              <a:gs pos="0">
                <a:schemeClr val="bg1"/>
              </a:gs>
              <a:gs pos="100000">
                <a:schemeClr val="hlink"/>
              </a:gs>
            </a:gsLst>
            <a:lin ang="0" scaled="1"/>
          </a:gradFill>
        </p:grpSpPr>
        <p:sp>
          <p:nvSpPr>
            <p:cNvPr id="89"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no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90"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sp>
        <p:nvSpPr>
          <p:cNvPr id="77" name="Rectangle 25"/>
          <p:cNvSpPr/>
          <p:nvPr/>
        </p:nvSpPr>
        <p:spPr>
          <a:xfrm>
            <a:off x="7752308" y="4027925"/>
            <a:ext cx="269741"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78" name="Rectangle 25"/>
          <p:cNvSpPr/>
          <p:nvPr/>
        </p:nvSpPr>
        <p:spPr>
          <a:xfrm>
            <a:off x="7752308" y="4517711"/>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0" name="Rectangle 25"/>
          <p:cNvSpPr/>
          <p:nvPr/>
        </p:nvSpPr>
        <p:spPr>
          <a:xfrm>
            <a:off x="5575208" y="4519170"/>
            <a:ext cx="277489"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1" name="Rectangle 25"/>
          <p:cNvSpPr/>
          <p:nvPr/>
        </p:nvSpPr>
        <p:spPr>
          <a:xfrm>
            <a:off x="7482567" y="4517712"/>
            <a:ext cx="272239"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2" name="Rectangle 25"/>
          <p:cNvSpPr/>
          <p:nvPr/>
        </p:nvSpPr>
        <p:spPr>
          <a:xfrm>
            <a:off x="7205079" y="4517712"/>
            <a:ext cx="277489"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3" name="Rectangle 25"/>
          <p:cNvSpPr/>
          <p:nvPr/>
        </p:nvSpPr>
        <p:spPr>
          <a:xfrm>
            <a:off x="6940448" y="4517421"/>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4" name="Rectangle 25"/>
          <p:cNvSpPr/>
          <p:nvPr/>
        </p:nvSpPr>
        <p:spPr>
          <a:xfrm>
            <a:off x="6665597" y="4517711"/>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5" name="Rectangle 25"/>
          <p:cNvSpPr/>
          <p:nvPr/>
        </p:nvSpPr>
        <p:spPr>
          <a:xfrm>
            <a:off x="6403604" y="4517711"/>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6" name="Rectangle 25"/>
          <p:cNvSpPr/>
          <p:nvPr/>
        </p:nvSpPr>
        <p:spPr>
          <a:xfrm>
            <a:off x="6133863" y="4517712"/>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87" name="Rectangle 25"/>
          <p:cNvSpPr/>
          <p:nvPr/>
        </p:nvSpPr>
        <p:spPr>
          <a:xfrm>
            <a:off x="5864122" y="4517711"/>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cxnSp>
        <p:nvCxnSpPr>
          <p:cNvPr id="88" name="直接连接符 71"/>
          <p:cNvCxnSpPr/>
          <p:nvPr/>
        </p:nvCxnSpPr>
        <p:spPr>
          <a:xfrm flipV="1">
            <a:off x="8169249" y="4517711"/>
            <a:ext cx="539482" cy="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003458" y="4964668"/>
            <a:ext cx="2403240" cy="369332"/>
          </a:xfrm>
          <a:prstGeom prst="rect">
            <a:avLst/>
          </a:prstGeom>
          <a:noFill/>
        </p:spPr>
        <p:txBody>
          <a:bodyPr wrap="square" rtlCol="0">
            <a:spAutoFit/>
          </a:bodyPr>
          <a:lstStyle/>
          <a:p>
            <a:r>
              <a:rPr lang="en-US" altLang="zh-CN" b="1" dirty="0">
                <a:ea typeface="Corbel" charset="0"/>
                <a:cs typeface="Corbel" charset="0"/>
              </a:rPr>
              <a:t>Too small, 10KB</a:t>
            </a:r>
          </a:p>
        </p:txBody>
      </p:sp>
      <p:grpSp>
        <p:nvGrpSpPr>
          <p:cNvPr id="96" name="Group 151"/>
          <p:cNvGrpSpPr>
            <a:grpSpLocks/>
          </p:cNvGrpSpPr>
          <p:nvPr/>
        </p:nvGrpSpPr>
        <p:grpSpPr bwMode="auto">
          <a:xfrm>
            <a:off x="5601133" y="5565157"/>
            <a:ext cx="2472624" cy="482837"/>
            <a:chOff x="4032" y="480"/>
            <a:chExt cx="768" cy="576"/>
          </a:xfrm>
          <a:noFill/>
        </p:grpSpPr>
        <p:sp>
          <p:nvSpPr>
            <p:cNvPr id="11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113"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grpSp>
        <p:nvGrpSpPr>
          <p:cNvPr id="97" name="Group 151"/>
          <p:cNvGrpSpPr>
            <a:grpSpLocks/>
          </p:cNvGrpSpPr>
          <p:nvPr/>
        </p:nvGrpSpPr>
        <p:grpSpPr bwMode="auto">
          <a:xfrm>
            <a:off x="5601133" y="6052145"/>
            <a:ext cx="2472624" cy="482840"/>
            <a:chOff x="4032" y="480"/>
            <a:chExt cx="768" cy="576"/>
          </a:xfrm>
          <a:gradFill>
            <a:gsLst>
              <a:gs pos="0">
                <a:schemeClr val="bg1"/>
              </a:gs>
              <a:gs pos="100000">
                <a:schemeClr val="hlink"/>
              </a:gs>
            </a:gsLst>
            <a:lin ang="0" scaled="1"/>
          </a:gradFill>
        </p:grpSpPr>
        <p:sp>
          <p:nvSpPr>
            <p:cNvPr id="110"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noFill/>
            <a:ln w="38100">
              <a:solidFill>
                <a:schemeClr val="tx1"/>
              </a:solidFill>
              <a:round/>
              <a:headEnd/>
              <a:tailEnd/>
            </a:ln>
          </p:spPr>
          <p:txBody>
            <a:bodyPr/>
            <a:lstStyle/>
            <a:p>
              <a:endParaRPr lang="en-US" dirty="0">
                <a:solidFill>
                  <a:srgbClr val="333399"/>
                </a:solidFill>
                <a:latin typeface="Corbel" charset="0"/>
                <a:ea typeface="Corbel" charset="0"/>
                <a:cs typeface="Corbel" charset="0"/>
              </a:endParaRPr>
            </a:p>
          </p:txBody>
        </p:sp>
        <p:sp>
          <p:nvSpPr>
            <p:cNvPr id="111" name="Line 153"/>
            <p:cNvSpPr>
              <a:spLocks noChangeShapeType="1"/>
            </p:cNvSpPr>
            <p:nvPr/>
          </p:nvSpPr>
          <p:spPr bwMode="auto">
            <a:xfrm>
              <a:off x="4664" y="653"/>
              <a:ext cx="0" cy="288"/>
            </a:xfrm>
            <a:prstGeom prst="line">
              <a:avLst/>
            </a:prstGeom>
            <a:grpFill/>
            <a:ln w="38100">
              <a:solidFill>
                <a:schemeClr val="tx1"/>
              </a:solidFill>
              <a:round/>
              <a:headEnd/>
              <a:tailEnd/>
            </a:ln>
          </p:spPr>
          <p:txBody>
            <a:bodyPr/>
            <a:lstStyle/>
            <a:p>
              <a:endParaRPr lang="en-US" dirty="0">
                <a:latin typeface="Corbel" charset="0"/>
                <a:ea typeface="Corbel" charset="0"/>
                <a:cs typeface="Corbel" charset="0"/>
              </a:endParaRPr>
            </a:p>
          </p:txBody>
        </p:sp>
      </p:grpSp>
      <p:sp>
        <p:nvSpPr>
          <p:cNvPr id="98" name="Rectangle 25"/>
          <p:cNvSpPr/>
          <p:nvPr/>
        </p:nvSpPr>
        <p:spPr>
          <a:xfrm>
            <a:off x="7791686" y="5569309"/>
            <a:ext cx="269741"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99" name="Rectangle 25"/>
          <p:cNvSpPr/>
          <p:nvPr/>
        </p:nvSpPr>
        <p:spPr>
          <a:xfrm>
            <a:off x="7791686" y="6059095"/>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0" name="Rectangle 25"/>
          <p:cNvSpPr/>
          <p:nvPr/>
        </p:nvSpPr>
        <p:spPr>
          <a:xfrm>
            <a:off x="5898919" y="5581972"/>
            <a:ext cx="282071" cy="466021"/>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1" name="Rectangle 25"/>
          <p:cNvSpPr/>
          <p:nvPr/>
        </p:nvSpPr>
        <p:spPr>
          <a:xfrm>
            <a:off x="5611282" y="5569309"/>
            <a:ext cx="277489" cy="466021"/>
          </a:xfrm>
          <a:prstGeom prst="rect">
            <a:avLst/>
          </a:prstGeom>
          <a:solidFill>
            <a:srgbClr val="00B05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2" name="Rectangle 25"/>
          <p:cNvSpPr/>
          <p:nvPr/>
        </p:nvSpPr>
        <p:spPr>
          <a:xfrm>
            <a:off x="7521945" y="5579955"/>
            <a:ext cx="272239"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3" name="Rectangle 25"/>
          <p:cNvSpPr/>
          <p:nvPr/>
        </p:nvSpPr>
        <p:spPr>
          <a:xfrm>
            <a:off x="7244458" y="5579955"/>
            <a:ext cx="277489"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4" name="Rectangle 25"/>
          <p:cNvSpPr/>
          <p:nvPr/>
        </p:nvSpPr>
        <p:spPr>
          <a:xfrm>
            <a:off x="6973463" y="5580123"/>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5" name="Rectangle 25"/>
          <p:cNvSpPr/>
          <p:nvPr/>
        </p:nvSpPr>
        <p:spPr>
          <a:xfrm>
            <a:off x="6704975" y="5579955"/>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6" name="Rectangle 25"/>
          <p:cNvSpPr/>
          <p:nvPr/>
        </p:nvSpPr>
        <p:spPr>
          <a:xfrm>
            <a:off x="6442982" y="5579955"/>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7" name="Rectangle 25"/>
          <p:cNvSpPr/>
          <p:nvPr/>
        </p:nvSpPr>
        <p:spPr>
          <a:xfrm>
            <a:off x="7542657" y="6059096"/>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sp>
        <p:nvSpPr>
          <p:cNvPr id="108" name="Rectangle 25"/>
          <p:cNvSpPr/>
          <p:nvPr/>
        </p:nvSpPr>
        <p:spPr>
          <a:xfrm>
            <a:off x="6183783" y="5580696"/>
            <a:ext cx="269741" cy="475598"/>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latin typeface="Corbel" charset="0"/>
              <a:ea typeface="Corbel" charset="0"/>
              <a:cs typeface="Corbel" charset="0"/>
            </a:endParaRPr>
          </a:p>
        </p:txBody>
      </p:sp>
      <p:cxnSp>
        <p:nvCxnSpPr>
          <p:cNvPr id="109" name="直接连接符 71"/>
          <p:cNvCxnSpPr/>
          <p:nvPr/>
        </p:nvCxnSpPr>
        <p:spPr>
          <a:xfrm flipV="1">
            <a:off x="8229598" y="6055554"/>
            <a:ext cx="539482" cy="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6073222" y="6488668"/>
            <a:ext cx="2403240" cy="369332"/>
          </a:xfrm>
          <a:prstGeom prst="rect">
            <a:avLst/>
          </a:prstGeom>
          <a:noFill/>
        </p:spPr>
        <p:txBody>
          <a:bodyPr wrap="square" rtlCol="0">
            <a:spAutoFit/>
          </a:bodyPr>
          <a:lstStyle/>
          <a:p>
            <a:r>
              <a:rPr lang="en-US" altLang="zh-CN" b="1" dirty="0">
                <a:ea typeface="Corbel" charset="0"/>
                <a:cs typeface="Corbel" charset="0"/>
              </a:rPr>
              <a:t>Too big, 1MB</a:t>
            </a:r>
          </a:p>
        </p:txBody>
      </p:sp>
      <p:grpSp>
        <p:nvGrpSpPr>
          <p:cNvPr id="122" name="Group 121"/>
          <p:cNvGrpSpPr/>
          <p:nvPr/>
        </p:nvGrpSpPr>
        <p:grpSpPr>
          <a:xfrm>
            <a:off x="7231781" y="3817106"/>
            <a:ext cx="997819" cy="2911872"/>
            <a:chOff x="7086600" y="3869928"/>
            <a:chExt cx="997819" cy="2911872"/>
          </a:xfrm>
        </p:grpSpPr>
        <p:cxnSp>
          <p:nvCxnSpPr>
            <p:cNvPr id="117" name="Straight Connector 116"/>
            <p:cNvCxnSpPr/>
            <p:nvPr/>
          </p:nvCxnSpPr>
          <p:spPr>
            <a:xfrm>
              <a:off x="7086600" y="3869928"/>
              <a:ext cx="0" cy="2911872"/>
            </a:xfrm>
            <a:prstGeom prst="line">
              <a:avLst/>
            </a:prstGeom>
            <a:ln w="57150">
              <a:prstDash val="sysDash"/>
            </a:ln>
          </p:spPr>
          <p:style>
            <a:lnRef idx="3">
              <a:schemeClr val="accent3"/>
            </a:lnRef>
            <a:fillRef idx="0">
              <a:schemeClr val="accent3"/>
            </a:fillRef>
            <a:effectRef idx="2">
              <a:schemeClr val="accent3"/>
            </a:effectRef>
            <a:fontRef idx="minor">
              <a:schemeClr val="tx1"/>
            </a:fontRef>
          </p:style>
        </p:cxnSp>
        <p:sp>
          <p:nvSpPr>
            <p:cNvPr id="121" name="Rectangle 120"/>
            <p:cNvSpPr/>
            <p:nvPr/>
          </p:nvSpPr>
          <p:spPr>
            <a:xfrm>
              <a:off x="7278483" y="5165054"/>
              <a:ext cx="805936" cy="37416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atin typeface="Corbel" charset="0"/>
                  <a:ea typeface="Corbel" charset="0"/>
                  <a:cs typeface="Corbel" charset="0"/>
                </a:rPr>
                <a:t>ECN</a:t>
              </a:r>
            </a:p>
          </p:txBody>
        </p:sp>
      </p:grpSp>
      <p:sp>
        <p:nvSpPr>
          <p:cNvPr id="4" name="灯片编号占位符 3"/>
          <p:cNvSpPr>
            <a:spLocks noGrp="1"/>
          </p:cNvSpPr>
          <p:nvPr>
            <p:ph type="sldNum" sz="quarter" idx="12"/>
          </p:nvPr>
        </p:nvSpPr>
        <p:spPr/>
        <p:txBody>
          <a:bodyPr/>
          <a:lstStyle/>
          <a:p>
            <a:fld id="{0C913308-F349-4B6D-A68A-DD1791B4A57B}" type="slidenum">
              <a:rPr lang="zh-CN" altLang="en-US" smtClean="0"/>
              <a:t>29</a:t>
            </a:fld>
            <a:endParaRPr lang="zh-CN" altLang="en-US" dirty="0"/>
          </a:p>
        </p:txBody>
      </p:sp>
    </p:spTree>
    <p:extLst>
      <p:ext uri="{BB962C8B-B14F-4D97-AF65-F5344CB8AC3E}">
        <p14:creationId xmlns:p14="http://schemas.microsoft.com/office/powerpoint/2010/main" val="36433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500"/>
                                        <p:tgtEl>
                                          <p:spTgt spid="52"/>
                                        </p:tgtEl>
                                      </p:cBhvr>
                                    </p:animEffect>
                                  </p:childTnLst>
                                </p:cTn>
                              </p:par>
                              <p:par>
                                <p:cTn id="52" presetID="1" presetClass="entr" presetSubtype="0" fill="hold" nodeType="withEffect">
                                  <p:stCondLst>
                                    <p:cond delay="500"/>
                                  </p:stCondLst>
                                  <p:childTnLst>
                                    <p:set>
                                      <p:cBhvr>
                                        <p:cTn id="53" dur="1" fill="hold">
                                          <p:stCondLst>
                                            <p:cond delay="0"/>
                                          </p:stCondLst>
                                        </p:cTn>
                                        <p:tgtEl>
                                          <p:spTgt spid="5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75"/>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7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8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8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8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87"/>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88"/>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2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96"/>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9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9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9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00"/>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0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03"/>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04"/>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6"/>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07"/>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08"/>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109"/>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9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nodeType="clickEffect">
                                  <p:stCondLst>
                                    <p:cond delay="0"/>
                                  </p:stCondLst>
                                  <p:childTnLst>
                                    <p:set>
                                      <p:cBhvr>
                                        <p:cTn id="123" dur="1" fill="hold">
                                          <p:stCondLst>
                                            <p:cond delay="0"/>
                                          </p:stCondLst>
                                        </p:cTn>
                                        <p:tgtEl>
                                          <p:spTgt spid="122"/>
                                        </p:tgtEl>
                                        <p:attrNameLst>
                                          <p:attrName>style.visibility</p:attrName>
                                        </p:attrNameLst>
                                      </p:cBhvr>
                                      <p:to>
                                        <p:strVal val="visible"/>
                                      </p:to>
                                    </p:set>
                                    <p:animEffect transition="in" filter="blinds(horizontal)">
                                      <p:cBhvr>
                                        <p:cTn id="124" dur="500"/>
                                        <p:tgtEl>
                                          <p:spTgt spid="122"/>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xit" presetSubtype="5" fill="hold" grpId="1" nodeType="clickEffect">
                                  <p:stCondLst>
                                    <p:cond delay="0"/>
                                  </p:stCondLst>
                                  <p:childTnLst>
                                    <p:animEffect transition="out" filter="blinds(vertical)">
                                      <p:cBhvr>
                                        <p:cTn id="128" dur="500"/>
                                        <p:tgtEl>
                                          <p:spTgt spid="80"/>
                                        </p:tgtEl>
                                      </p:cBhvr>
                                    </p:animEffect>
                                    <p:set>
                                      <p:cBhvr>
                                        <p:cTn id="129" dur="1" fill="hold">
                                          <p:stCondLst>
                                            <p:cond delay="499"/>
                                          </p:stCondLst>
                                        </p:cTn>
                                        <p:tgtEl>
                                          <p:spTgt spid="80"/>
                                        </p:tgtEl>
                                        <p:attrNameLst>
                                          <p:attrName>style.visibility</p:attrName>
                                        </p:attrNameLst>
                                      </p:cBhvr>
                                      <p:to>
                                        <p:strVal val="hidden"/>
                                      </p:to>
                                    </p:set>
                                  </p:childTnLst>
                                </p:cTn>
                              </p:par>
                              <p:par>
                                <p:cTn id="130" presetID="3" presetClass="exit" presetSubtype="5" fill="hold" grpId="1" nodeType="withEffect">
                                  <p:stCondLst>
                                    <p:cond delay="0"/>
                                  </p:stCondLst>
                                  <p:childTnLst>
                                    <p:animEffect transition="out" filter="blinds(vertical)">
                                      <p:cBhvr>
                                        <p:cTn id="131" dur="500"/>
                                        <p:tgtEl>
                                          <p:spTgt spid="87"/>
                                        </p:tgtEl>
                                      </p:cBhvr>
                                    </p:animEffect>
                                    <p:set>
                                      <p:cBhvr>
                                        <p:cTn id="132" dur="1" fill="hold">
                                          <p:stCondLst>
                                            <p:cond delay="499"/>
                                          </p:stCondLst>
                                        </p:cTn>
                                        <p:tgtEl>
                                          <p:spTgt spid="87"/>
                                        </p:tgtEl>
                                        <p:attrNameLst>
                                          <p:attrName>style.visibility</p:attrName>
                                        </p:attrNameLst>
                                      </p:cBhvr>
                                      <p:to>
                                        <p:strVal val="hidden"/>
                                      </p:to>
                                    </p:set>
                                  </p:childTnLst>
                                </p:cTn>
                              </p:par>
                              <p:par>
                                <p:cTn id="133" presetID="3" presetClass="exit" presetSubtype="5" fill="hold" grpId="1" nodeType="withEffect">
                                  <p:stCondLst>
                                    <p:cond delay="0"/>
                                  </p:stCondLst>
                                  <p:childTnLst>
                                    <p:animEffect transition="out" filter="blinds(vertical)">
                                      <p:cBhvr>
                                        <p:cTn id="134" dur="500"/>
                                        <p:tgtEl>
                                          <p:spTgt spid="86"/>
                                        </p:tgtEl>
                                      </p:cBhvr>
                                    </p:animEffect>
                                    <p:set>
                                      <p:cBhvr>
                                        <p:cTn id="135" dur="1" fill="hold">
                                          <p:stCondLst>
                                            <p:cond delay="499"/>
                                          </p:stCondLst>
                                        </p:cTn>
                                        <p:tgtEl>
                                          <p:spTgt spid="86"/>
                                        </p:tgtEl>
                                        <p:attrNameLst>
                                          <p:attrName>style.visibility</p:attrName>
                                        </p:attrNameLst>
                                      </p:cBhvr>
                                      <p:to>
                                        <p:strVal val="hidden"/>
                                      </p:to>
                                    </p:set>
                                  </p:childTnLst>
                                </p:cTn>
                              </p:par>
                              <p:par>
                                <p:cTn id="136" presetID="3" presetClass="exit" presetSubtype="5" fill="hold" grpId="1" nodeType="withEffect">
                                  <p:stCondLst>
                                    <p:cond delay="0"/>
                                  </p:stCondLst>
                                  <p:childTnLst>
                                    <p:animEffect transition="out" filter="blinds(vertical)">
                                      <p:cBhvr>
                                        <p:cTn id="137" dur="500"/>
                                        <p:tgtEl>
                                          <p:spTgt spid="85"/>
                                        </p:tgtEl>
                                      </p:cBhvr>
                                    </p:animEffect>
                                    <p:set>
                                      <p:cBhvr>
                                        <p:cTn id="138" dur="1" fill="hold">
                                          <p:stCondLst>
                                            <p:cond delay="499"/>
                                          </p:stCondLst>
                                        </p:cTn>
                                        <p:tgtEl>
                                          <p:spTgt spid="85"/>
                                        </p:tgtEl>
                                        <p:attrNameLst>
                                          <p:attrName>style.visibility</p:attrName>
                                        </p:attrNameLst>
                                      </p:cBhvr>
                                      <p:to>
                                        <p:strVal val="hidden"/>
                                      </p:to>
                                    </p:set>
                                  </p:childTnLst>
                                </p:cTn>
                              </p:par>
                              <p:par>
                                <p:cTn id="139" presetID="3" presetClass="exit" presetSubtype="5" fill="hold" grpId="1" nodeType="withEffect">
                                  <p:stCondLst>
                                    <p:cond delay="0"/>
                                  </p:stCondLst>
                                  <p:childTnLst>
                                    <p:animEffect transition="out" filter="blinds(vertical)">
                                      <p:cBhvr>
                                        <p:cTn id="140" dur="500"/>
                                        <p:tgtEl>
                                          <p:spTgt spid="84"/>
                                        </p:tgtEl>
                                      </p:cBhvr>
                                    </p:animEffect>
                                    <p:set>
                                      <p:cBhvr>
                                        <p:cTn id="141" dur="1" fill="hold">
                                          <p:stCondLst>
                                            <p:cond delay="499"/>
                                          </p:stCondLst>
                                        </p:cTn>
                                        <p:tgtEl>
                                          <p:spTgt spid="84"/>
                                        </p:tgtEl>
                                        <p:attrNameLst>
                                          <p:attrName>style.visibility</p:attrName>
                                        </p:attrNameLst>
                                      </p:cBhvr>
                                      <p:to>
                                        <p:strVal val="hidden"/>
                                      </p:to>
                                    </p:set>
                                  </p:childTnLst>
                                </p:cTn>
                              </p:par>
                              <p:par>
                                <p:cTn id="142" presetID="3" presetClass="exit" presetSubtype="5" fill="hold" grpId="1" nodeType="withEffect">
                                  <p:stCondLst>
                                    <p:cond delay="0"/>
                                  </p:stCondLst>
                                  <p:childTnLst>
                                    <p:animEffect transition="out" filter="blinds(vertical)">
                                      <p:cBhvr>
                                        <p:cTn id="143" dur="500"/>
                                        <p:tgtEl>
                                          <p:spTgt spid="83"/>
                                        </p:tgtEl>
                                      </p:cBhvr>
                                    </p:animEffect>
                                    <p:set>
                                      <p:cBhvr>
                                        <p:cTn id="144" dur="1" fill="hold">
                                          <p:stCondLst>
                                            <p:cond delay="499"/>
                                          </p:stCondLst>
                                        </p:cTn>
                                        <p:tgtEl>
                                          <p:spTgt spid="83"/>
                                        </p:tgtEl>
                                        <p:attrNameLst>
                                          <p:attrName>style.visibility</p:attrName>
                                        </p:attrNameLst>
                                      </p:cBhvr>
                                      <p:to>
                                        <p:strVal val="hidden"/>
                                      </p:to>
                                    </p:set>
                                  </p:childTnLst>
                                </p:cTn>
                              </p:par>
                              <p:par>
                                <p:cTn id="145" presetID="3" presetClass="exit" presetSubtype="5" fill="hold" grpId="1" nodeType="withEffect">
                                  <p:stCondLst>
                                    <p:cond delay="0"/>
                                  </p:stCondLst>
                                  <p:childTnLst>
                                    <p:animEffect transition="out" filter="blinds(vertical)">
                                      <p:cBhvr>
                                        <p:cTn id="146" dur="500"/>
                                        <p:tgtEl>
                                          <p:spTgt spid="101"/>
                                        </p:tgtEl>
                                      </p:cBhvr>
                                    </p:animEffect>
                                    <p:set>
                                      <p:cBhvr>
                                        <p:cTn id="147" dur="1" fill="hold">
                                          <p:stCondLst>
                                            <p:cond delay="499"/>
                                          </p:stCondLst>
                                        </p:cTn>
                                        <p:tgtEl>
                                          <p:spTgt spid="101"/>
                                        </p:tgtEl>
                                        <p:attrNameLst>
                                          <p:attrName>style.visibility</p:attrName>
                                        </p:attrNameLst>
                                      </p:cBhvr>
                                      <p:to>
                                        <p:strVal val="hidden"/>
                                      </p:to>
                                    </p:set>
                                  </p:childTnLst>
                                </p:cTn>
                              </p:par>
                              <p:par>
                                <p:cTn id="148" presetID="3" presetClass="exit" presetSubtype="5" fill="hold" grpId="1" nodeType="withEffect">
                                  <p:stCondLst>
                                    <p:cond delay="0"/>
                                  </p:stCondLst>
                                  <p:childTnLst>
                                    <p:animEffect transition="out" filter="blinds(vertical)">
                                      <p:cBhvr>
                                        <p:cTn id="149" dur="500"/>
                                        <p:tgtEl>
                                          <p:spTgt spid="100"/>
                                        </p:tgtEl>
                                      </p:cBhvr>
                                    </p:animEffect>
                                    <p:set>
                                      <p:cBhvr>
                                        <p:cTn id="150" dur="1" fill="hold">
                                          <p:stCondLst>
                                            <p:cond delay="499"/>
                                          </p:stCondLst>
                                        </p:cTn>
                                        <p:tgtEl>
                                          <p:spTgt spid="100"/>
                                        </p:tgtEl>
                                        <p:attrNameLst>
                                          <p:attrName>style.visibility</p:attrName>
                                        </p:attrNameLst>
                                      </p:cBhvr>
                                      <p:to>
                                        <p:strVal val="hidden"/>
                                      </p:to>
                                    </p:set>
                                  </p:childTnLst>
                                </p:cTn>
                              </p:par>
                              <p:par>
                                <p:cTn id="151" presetID="3" presetClass="exit" presetSubtype="5" fill="hold" grpId="1" nodeType="withEffect">
                                  <p:stCondLst>
                                    <p:cond delay="0"/>
                                  </p:stCondLst>
                                  <p:childTnLst>
                                    <p:animEffect transition="out" filter="blinds(vertical)">
                                      <p:cBhvr>
                                        <p:cTn id="152" dur="500"/>
                                        <p:tgtEl>
                                          <p:spTgt spid="108"/>
                                        </p:tgtEl>
                                      </p:cBhvr>
                                    </p:animEffect>
                                    <p:set>
                                      <p:cBhvr>
                                        <p:cTn id="153" dur="1" fill="hold">
                                          <p:stCondLst>
                                            <p:cond delay="499"/>
                                          </p:stCondLst>
                                        </p:cTn>
                                        <p:tgtEl>
                                          <p:spTgt spid="108"/>
                                        </p:tgtEl>
                                        <p:attrNameLst>
                                          <p:attrName>style.visibility</p:attrName>
                                        </p:attrNameLst>
                                      </p:cBhvr>
                                      <p:to>
                                        <p:strVal val="hidden"/>
                                      </p:to>
                                    </p:set>
                                  </p:childTnLst>
                                </p:cTn>
                              </p:par>
                              <p:par>
                                <p:cTn id="154" presetID="3" presetClass="exit" presetSubtype="5" fill="hold" grpId="1" nodeType="withEffect">
                                  <p:stCondLst>
                                    <p:cond delay="0"/>
                                  </p:stCondLst>
                                  <p:childTnLst>
                                    <p:animEffect transition="out" filter="blinds(vertical)">
                                      <p:cBhvr>
                                        <p:cTn id="155" dur="500"/>
                                        <p:tgtEl>
                                          <p:spTgt spid="106"/>
                                        </p:tgtEl>
                                      </p:cBhvr>
                                    </p:animEffect>
                                    <p:set>
                                      <p:cBhvr>
                                        <p:cTn id="156" dur="1" fill="hold">
                                          <p:stCondLst>
                                            <p:cond delay="499"/>
                                          </p:stCondLst>
                                        </p:cTn>
                                        <p:tgtEl>
                                          <p:spTgt spid="106"/>
                                        </p:tgtEl>
                                        <p:attrNameLst>
                                          <p:attrName>style.visibility</p:attrName>
                                        </p:attrNameLst>
                                      </p:cBhvr>
                                      <p:to>
                                        <p:strVal val="hidden"/>
                                      </p:to>
                                    </p:set>
                                  </p:childTnLst>
                                </p:cTn>
                              </p:par>
                              <p:par>
                                <p:cTn id="157" presetID="3" presetClass="exit" presetSubtype="5" fill="hold" grpId="1" nodeType="withEffect">
                                  <p:stCondLst>
                                    <p:cond delay="0"/>
                                  </p:stCondLst>
                                  <p:childTnLst>
                                    <p:animEffect transition="out" filter="blinds(vertical)">
                                      <p:cBhvr>
                                        <p:cTn id="158" dur="500"/>
                                        <p:tgtEl>
                                          <p:spTgt spid="105"/>
                                        </p:tgtEl>
                                      </p:cBhvr>
                                    </p:animEffect>
                                    <p:set>
                                      <p:cBhvr>
                                        <p:cTn id="159" dur="1" fill="hold">
                                          <p:stCondLst>
                                            <p:cond delay="499"/>
                                          </p:stCondLst>
                                        </p:cTn>
                                        <p:tgtEl>
                                          <p:spTgt spid="105"/>
                                        </p:tgtEl>
                                        <p:attrNameLst>
                                          <p:attrName>style.visibility</p:attrName>
                                        </p:attrNameLst>
                                      </p:cBhvr>
                                      <p:to>
                                        <p:strVal val="hidden"/>
                                      </p:to>
                                    </p:set>
                                  </p:childTnLst>
                                </p:cTn>
                              </p:par>
                              <p:par>
                                <p:cTn id="160" presetID="3" presetClass="exit" presetSubtype="5" fill="hold" grpId="1" nodeType="withEffect">
                                  <p:stCondLst>
                                    <p:cond delay="0"/>
                                  </p:stCondLst>
                                  <p:childTnLst>
                                    <p:animEffect transition="out" filter="blinds(vertical)">
                                      <p:cBhvr>
                                        <p:cTn id="161" dur="500"/>
                                        <p:tgtEl>
                                          <p:spTgt spid="104"/>
                                        </p:tgtEl>
                                      </p:cBhvr>
                                    </p:animEffect>
                                    <p:set>
                                      <p:cBhvr>
                                        <p:cTn id="162"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19" grpId="0" animBg="1"/>
      <p:bldP spid="23" grpId="0"/>
      <p:bldP spid="24" grpId="0"/>
      <p:bldP spid="25" grpId="0" animBg="1"/>
      <p:bldP spid="26" grpId="0" animBg="1"/>
      <p:bldP spid="27" grpId="0"/>
      <p:bldP spid="28" grpId="0"/>
      <p:bldP spid="29" grpId="0"/>
      <p:bldP spid="30" grpId="0" animBg="1"/>
      <p:bldP spid="52" grpId="0" animBg="1"/>
      <p:bldP spid="77" grpId="0" animBg="1"/>
      <p:bldP spid="78" grpId="0" animBg="1"/>
      <p:bldP spid="80" grpId="0" animBg="1"/>
      <p:bldP spid="80" grpId="1" animBg="1"/>
      <p:bldP spid="81" grpId="0" animBg="1"/>
      <p:bldP spid="82" grpId="0"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74" grpId="0"/>
      <p:bldP spid="98" grpId="0" animBg="1"/>
      <p:bldP spid="99" grpId="0" animBg="1"/>
      <p:bldP spid="100" grpId="0" animBg="1"/>
      <p:bldP spid="100" grpId="1" animBg="1"/>
      <p:bldP spid="101" grpId="0" animBg="1"/>
      <p:bldP spid="101" grpId="1" animBg="1"/>
      <p:bldP spid="102" grpId="0" animBg="1"/>
      <p:bldP spid="103" grpId="0" animBg="1"/>
      <p:bldP spid="104" grpId="0" animBg="1"/>
      <p:bldP spid="104" grpId="1" animBg="1"/>
      <p:bldP spid="105" grpId="0" animBg="1"/>
      <p:bldP spid="105" grpId="1" animBg="1"/>
      <p:bldP spid="106" grpId="0" animBg="1"/>
      <p:bldP spid="106" grpId="1" animBg="1"/>
      <p:bldP spid="107" grpId="0" animBg="1"/>
      <p:bldP spid="108" grpId="0" animBg="1"/>
      <p:bldP spid="108" grpId="1" animBg="1"/>
      <p:bldP spid="9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loud 3"/>
          <p:cNvSpPr/>
          <p:nvPr/>
        </p:nvSpPr>
        <p:spPr>
          <a:xfrm>
            <a:off x="1524000" y="1124744"/>
            <a:ext cx="6096000" cy="1053255"/>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      </a:t>
            </a:r>
            <a:r>
              <a:rPr lang="en-US" sz="2400" b="1" dirty="0"/>
              <a:t>INTERNET</a:t>
            </a:r>
          </a:p>
        </p:txBody>
      </p:sp>
      <p:sp>
        <p:nvSpPr>
          <p:cNvPr id="124" name="Rounded Rectangle 120"/>
          <p:cNvSpPr/>
          <p:nvPr/>
        </p:nvSpPr>
        <p:spPr>
          <a:xfrm>
            <a:off x="228600" y="5419354"/>
            <a:ext cx="8686800" cy="10339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100" dirty="0"/>
          </a:p>
          <a:p>
            <a:pPr algn="ctr"/>
            <a:endParaRPr lang="en-US" sz="1200" dirty="0"/>
          </a:p>
          <a:p>
            <a:pPr algn="ctr"/>
            <a:endParaRPr lang="en-US" sz="1200" dirty="0"/>
          </a:p>
          <a:p>
            <a:pPr algn="ctr"/>
            <a:endParaRPr lang="en-US" sz="1200" dirty="0"/>
          </a:p>
          <a:p>
            <a:r>
              <a:rPr lang="en-US" sz="2400" b="1" dirty="0"/>
              <a:t>Servers</a:t>
            </a:r>
          </a:p>
        </p:txBody>
      </p:sp>
      <p:sp>
        <p:nvSpPr>
          <p:cNvPr id="123" name="Rounded Rectangle 534"/>
          <p:cNvSpPr/>
          <p:nvPr/>
        </p:nvSpPr>
        <p:spPr>
          <a:xfrm>
            <a:off x="228600" y="2445776"/>
            <a:ext cx="8686800" cy="2886706"/>
          </a:xfrm>
          <a:prstGeom prst="roundRect">
            <a:avLst>
              <a:gd name="adj" fmla="val 9902"/>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a:p>
            <a:endParaRPr lang="en-US" b="1" dirty="0"/>
          </a:p>
          <a:p>
            <a:endParaRPr lang="en-US" b="1" dirty="0"/>
          </a:p>
          <a:p>
            <a:endParaRPr lang="en-US" b="1" dirty="0"/>
          </a:p>
          <a:p>
            <a:endParaRPr lang="en-US" b="1" dirty="0"/>
          </a:p>
          <a:p>
            <a:endParaRPr lang="en-US" b="1" dirty="0"/>
          </a:p>
          <a:p>
            <a:r>
              <a:rPr lang="en-US" sz="2400" b="1" dirty="0"/>
              <a:t>Fabric</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grpSp>
        <p:nvGrpSpPr>
          <p:cNvPr id="15" name="Group 6"/>
          <p:cNvGrpSpPr/>
          <p:nvPr/>
        </p:nvGrpSpPr>
        <p:grpSpPr>
          <a:xfrm>
            <a:off x="367583" y="1749887"/>
            <a:ext cx="8359205" cy="4343409"/>
            <a:chOff x="367583" y="1801491"/>
            <a:chExt cx="8359205" cy="4343409"/>
          </a:xfrm>
        </p:grpSpPr>
        <p:grpSp>
          <p:nvGrpSpPr>
            <p:cNvPr id="16" name="Group 182"/>
            <p:cNvGrpSpPr/>
            <p:nvPr/>
          </p:nvGrpSpPr>
          <p:grpSpPr>
            <a:xfrm>
              <a:off x="367583" y="2116456"/>
              <a:ext cx="8359205" cy="4028444"/>
              <a:chOff x="367583" y="2116456"/>
              <a:chExt cx="8359205" cy="4028444"/>
            </a:xfrm>
          </p:grpSpPr>
          <p:cxnSp>
            <p:nvCxnSpPr>
              <p:cNvPr id="30" name="Straight Connector 17"/>
              <p:cNvCxnSpPr/>
              <p:nvPr/>
            </p:nvCxnSpPr>
            <p:spPr>
              <a:xfrm flipH="1" flipV="1">
                <a:off x="3659648" y="2157420"/>
                <a:ext cx="235020" cy="622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8"/>
              <p:cNvCxnSpPr/>
              <p:nvPr/>
            </p:nvCxnSpPr>
            <p:spPr>
              <a:xfrm flipH="1" flipV="1">
                <a:off x="3741581" y="2171074"/>
                <a:ext cx="1338421" cy="69066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247"/>
              <p:cNvCxnSpPr>
                <a:stCxn id="76" idx="0"/>
              </p:cNvCxnSpPr>
              <p:nvPr/>
            </p:nvCxnSpPr>
            <p:spPr>
              <a:xfrm flipH="1" flipV="1">
                <a:off x="2438400" y="3048000"/>
                <a:ext cx="584024" cy="9236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248"/>
              <p:cNvCxnSpPr>
                <a:stCxn id="77" idx="1"/>
              </p:cNvCxnSpPr>
              <p:nvPr/>
            </p:nvCxnSpPr>
            <p:spPr>
              <a:xfrm flipV="1">
                <a:off x="4030808" y="3076222"/>
                <a:ext cx="2192192" cy="90660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249"/>
              <p:cNvCxnSpPr>
                <a:stCxn id="76" idx="7"/>
              </p:cNvCxnSpPr>
              <p:nvPr/>
            </p:nvCxnSpPr>
            <p:spPr>
              <a:xfrm flipV="1">
                <a:off x="3049365" y="3022600"/>
                <a:ext cx="650568" cy="9602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250"/>
              <p:cNvCxnSpPr>
                <a:stCxn id="77" idx="0"/>
              </p:cNvCxnSpPr>
              <p:nvPr/>
            </p:nvCxnSpPr>
            <p:spPr>
              <a:xfrm flipV="1">
                <a:off x="4057749" y="3062111"/>
                <a:ext cx="824695" cy="90955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251"/>
              <p:cNvCxnSpPr>
                <a:stCxn id="80" idx="0"/>
              </p:cNvCxnSpPr>
              <p:nvPr/>
            </p:nvCxnSpPr>
            <p:spPr>
              <a:xfrm flipH="1" flipV="1">
                <a:off x="2497667" y="3014133"/>
                <a:ext cx="2591682" cy="9575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252"/>
              <p:cNvCxnSpPr>
                <a:stCxn id="81" idx="1"/>
              </p:cNvCxnSpPr>
              <p:nvPr/>
            </p:nvCxnSpPr>
            <p:spPr>
              <a:xfrm flipH="1" flipV="1">
                <a:off x="5029200" y="3048000"/>
                <a:ext cx="1064805" cy="9348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253"/>
              <p:cNvCxnSpPr>
                <a:stCxn id="80" idx="7"/>
              </p:cNvCxnSpPr>
              <p:nvPr/>
            </p:nvCxnSpPr>
            <p:spPr>
              <a:xfrm flipH="1" flipV="1">
                <a:off x="3793067" y="2988733"/>
                <a:ext cx="1323223" cy="9940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254"/>
              <p:cNvCxnSpPr>
                <a:stCxn id="81" idx="0"/>
              </p:cNvCxnSpPr>
              <p:nvPr/>
            </p:nvCxnSpPr>
            <p:spPr>
              <a:xfrm flipV="1">
                <a:off x="6120946" y="2963333"/>
                <a:ext cx="313721" cy="10083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286"/>
              <p:cNvCxnSpPr>
                <a:stCxn id="78" idx="0"/>
                <a:endCxn id="76" idx="4"/>
              </p:cNvCxnSpPr>
              <p:nvPr/>
            </p:nvCxnSpPr>
            <p:spPr>
              <a:xfrm flipV="1">
                <a:off x="3022424" y="4047868"/>
                <a:ext cx="0"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287"/>
              <p:cNvCxnSpPr>
                <a:stCxn id="79" idx="0"/>
                <a:endCxn id="77" idx="4"/>
              </p:cNvCxnSpPr>
              <p:nvPr/>
            </p:nvCxnSpPr>
            <p:spPr>
              <a:xfrm flipV="1">
                <a:off x="4057749"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301"/>
              <p:cNvCxnSpPr>
                <a:stCxn id="82" idx="0"/>
                <a:endCxn id="80" idx="4"/>
              </p:cNvCxnSpPr>
              <p:nvPr/>
            </p:nvCxnSpPr>
            <p:spPr>
              <a:xfrm flipV="1">
                <a:off x="5089349" y="4047868"/>
                <a:ext cx="0" cy="83864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302"/>
              <p:cNvCxnSpPr>
                <a:stCxn id="83" idx="0"/>
                <a:endCxn id="81" idx="4"/>
              </p:cNvCxnSpPr>
              <p:nvPr/>
            </p:nvCxnSpPr>
            <p:spPr>
              <a:xfrm flipV="1">
                <a:off x="6120946" y="4047868"/>
                <a:ext cx="0" cy="83768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303"/>
              <p:cNvCxnSpPr>
                <a:stCxn id="86" idx="0"/>
                <a:endCxn id="84" idx="4"/>
              </p:cNvCxnSpPr>
              <p:nvPr/>
            </p:nvCxnSpPr>
            <p:spPr>
              <a:xfrm flipV="1">
                <a:off x="7154245"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304"/>
              <p:cNvCxnSpPr>
                <a:stCxn id="87" idx="0"/>
                <a:endCxn id="85" idx="4"/>
              </p:cNvCxnSpPr>
              <p:nvPr/>
            </p:nvCxnSpPr>
            <p:spPr>
              <a:xfrm flipV="1">
                <a:off x="8199534" y="4047868"/>
                <a:ext cx="722"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320"/>
              <p:cNvCxnSpPr>
                <a:stCxn id="78" idx="7"/>
              </p:cNvCxnSpPr>
              <p:nvPr/>
            </p:nvCxnSpPr>
            <p:spPr>
              <a:xfrm flipV="1">
                <a:off x="3049365" y="4046841"/>
                <a:ext cx="981443" cy="84935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321"/>
              <p:cNvCxnSpPr>
                <a:stCxn id="79" idx="1"/>
                <a:endCxn id="76" idx="5"/>
              </p:cNvCxnSpPr>
              <p:nvPr/>
            </p:nvCxnSpPr>
            <p:spPr>
              <a:xfrm flipH="1" flipV="1">
                <a:off x="3049365" y="4036709"/>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322"/>
              <p:cNvCxnSpPr>
                <a:stCxn id="80" idx="5"/>
                <a:endCxn id="83" idx="1"/>
              </p:cNvCxnSpPr>
              <p:nvPr/>
            </p:nvCxnSpPr>
            <p:spPr>
              <a:xfrm>
                <a:off x="5116290" y="4036709"/>
                <a:ext cx="977715" cy="86000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323"/>
              <p:cNvCxnSpPr>
                <a:stCxn id="82" idx="7"/>
                <a:endCxn id="81" idx="3"/>
              </p:cNvCxnSpPr>
              <p:nvPr/>
            </p:nvCxnSpPr>
            <p:spPr>
              <a:xfrm flipV="1">
                <a:off x="5116290" y="4036709"/>
                <a:ext cx="977715" cy="860959"/>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324"/>
              <p:cNvCxnSpPr>
                <a:stCxn id="84" idx="5"/>
                <a:endCxn id="87" idx="1"/>
              </p:cNvCxnSpPr>
              <p:nvPr/>
            </p:nvCxnSpPr>
            <p:spPr>
              <a:xfrm>
                <a:off x="7181186" y="4036709"/>
                <a:ext cx="991407" cy="85949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325"/>
              <p:cNvCxnSpPr>
                <a:stCxn id="86" idx="7"/>
                <a:endCxn id="85" idx="3"/>
              </p:cNvCxnSpPr>
              <p:nvPr/>
            </p:nvCxnSpPr>
            <p:spPr>
              <a:xfrm flipV="1">
                <a:off x="7181186" y="4036709"/>
                <a:ext cx="992129"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299"/>
              <p:cNvCxnSpPr>
                <a:stCxn id="73" idx="3"/>
                <a:endCxn id="88" idx="0"/>
              </p:cNvCxnSpPr>
              <p:nvPr/>
            </p:nvCxnSpPr>
            <p:spPr>
              <a:xfrm flipH="1">
                <a:off x="555826" y="4951109"/>
                <a:ext cx="331633"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305"/>
              <p:cNvCxnSpPr>
                <a:stCxn id="73" idx="5"/>
              </p:cNvCxnSpPr>
              <p:nvPr/>
            </p:nvCxnSpPr>
            <p:spPr>
              <a:xfrm>
                <a:off x="941341" y="4951109"/>
                <a:ext cx="15191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361"/>
              <p:cNvCxnSpPr>
                <a:stCxn id="75" idx="3"/>
                <a:endCxn id="90" idx="0"/>
              </p:cNvCxnSpPr>
              <p:nvPr/>
            </p:nvCxnSpPr>
            <p:spPr>
              <a:xfrm flipH="1">
                <a:off x="1620540" y="4950081"/>
                <a:ext cx="302244"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364"/>
              <p:cNvCxnSpPr>
                <a:stCxn id="75" idx="5"/>
              </p:cNvCxnSpPr>
              <p:nvPr/>
            </p:nvCxnSpPr>
            <p:spPr>
              <a:xfrm>
                <a:off x="1976666" y="4950081"/>
                <a:ext cx="165229"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365"/>
              <p:cNvCxnSpPr>
                <a:stCxn id="78" idx="3"/>
                <a:endCxn id="92" idx="0"/>
              </p:cNvCxnSpPr>
              <p:nvPr/>
            </p:nvCxnSpPr>
            <p:spPr>
              <a:xfrm flipH="1">
                <a:off x="2679306" y="4950081"/>
                <a:ext cx="316177"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366"/>
              <p:cNvCxnSpPr>
                <a:stCxn id="78" idx="5"/>
                <a:endCxn id="93" idx="0"/>
              </p:cNvCxnSpPr>
              <p:nvPr/>
            </p:nvCxnSpPr>
            <p:spPr>
              <a:xfrm>
                <a:off x="3049365" y="4950081"/>
                <a:ext cx="172130"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367"/>
              <p:cNvCxnSpPr>
                <a:stCxn id="79" idx="3"/>
                <a:endCxn id="94" idx="0"/>
              </p:cNvCxnSpPr>
              <p:nvPr/>
            </p:nvCxnSpPr>
            <p:spPr>
              <a:xfrm flipH="1">
                <a:off x="3744020" y="4951109"/>
                <a:ext cx="286788"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368"/>
              <p:cNvCxnSpPr>
                <a:stCxn id="79" idx="5"/>
                <a:endCxn id="95" idx="0"/>
              </p:cNvCxnSpPr>
              <p:nvPr/>
            </p:nvCxnSpPr>
            <p:spPr>
              <a:xfrm>
                <a:off x="4084690" y="4951109"/>
                <a:ext cx="186584"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369"/>
              <p:cNvCxnSpPr>
                <a:stCxn id="82" idx="3"/>
                <a:endCxn id="96" idx="0"/>
              </p:cNvCxnSpPr>
              <p:nvPr/>
            </p:nvCxnSpPr>
            <p:spPr>
              <a:xfrm flipH="1">
                <a:off x="4814045" y="4951550"/>
                <a:ext cx="248363"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370"/>
              <p:cNvCxnSpPr>
                <a:stCxn id="82" idx="5"/>
                <a:endCxn id="97" idx="0"/>
              </p:cNvCxnSpPr>
              <p:nvPr/>
            </p:nvCxnSpPr>
            <p:spPr>
              <a:xfrm>
                <a:off x="5116290" y="4951550"/>
                <a:ext cx="239944"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387"/>
              <p:cNvCxnSpPr>
                <a:stCxn id="83" idx="3"/>
                <a:endCxn id="98" idx="0"/>
              </p:cNvCxnSpPr>
              <p:nvPr/>
            </p:nvCxnSpPr>
            <p:spPr>
              <a:xfrm flipH="1">
                <a:off x="5878759" y="4950595"/>
                <a:ext cx="21524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388"/>
              <p:cNvCxnSpPr>
                <a:stCxn id="83" idx="5"/>
                <a:endCxn id="99" idx="0"/>
              </p:cNvCxnSpPr>
              <p:nvPr/>
            </p:nvCxnSpPr>
            <p:spPr>
              <a:xfrm>
                <a:off x="6147887" y="4950595"/>
                <a:ext cx="25812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389"/>
              <p:cNvCxnSpPr>
                <a:stCxn id="86" idx="3"/>
                <a:endCxn id="100" idx="0"/>
              </p:cNvCxnSpPr>
              <p:nvPr/>
            </p:nvCxnSpPr>
            <p:spPr>
              <a:xfrm flipH="1">
                <a:off x="6946578" y="4951109"/>
                <a:ext cx="180726"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390"/>
              <p:cNvCxnSpPr>
                <a:stCxn id="86" idx="5"/>
                <a:endCxn id="101" idx="0"/>
              </p:cNvCxnSpPr>
              <p:nvPr/>
            </p:nvCxnSpPr>
            <p:spPr>
              <a:xfrm>
                <a:off x="7181186" y="4951109"/>
                <a:ext cx="30758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391"/>
              <p:cNvCxnSpPr>
                <a:stCxn id="87" idx="3"/>
                <a:endCxn id="102" idx="0"/>
              </p:cNvCxnSpPr>
              <p:nvPr/>
            </p:nvCxnSpPr>
            <p:spPr>
              <a:xfrm flipH="1">
                <a:off x="8011292" y="4950081"/>
                <a:ext cx="16130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392"/>
              <p:cNvCxnSpPr>
                <a:stCxn id="87" idx="5"/>
                <a:endCxn id="103" idx="0"/>
              </p:cNvCxnSpPr>
              <p:nvPr/>
            </p:nvCxnSpPr>
            <p:spPr>
              <a:xfrm>
                <a:off x="8226475" y="4950081"/>
                <a:ext cx="31207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455"/>
              <p:cNvCxnSpPr>
                <a:stCxn id="73" idx="0"/>
                <a:endCxn id="72" idx="4"/>
              </p:cNvCxnSpPr>
              <p:nvPr/>
            </p:nvCxnSpPr>
            <p:spPr>
              <a:xfrm flipV="1">
                <a:off x="914400" y="4046840"/>
                <a:ext cx="0" cy="83922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456"/>
              <p:cNvCxnSpPr>
                <a:stCxn id="75" idx="0"/>
                <a:endCxn id="74" idx="4"/>
              </p:cNvCxnSpPr>
              <p:nvPr/>
            </p:nvCxnSpPr>
            <p:spPr>
              <a:xfrm flipV="1">
                <a:off x="1949725" y="4046840"/>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457"/>
              <p:cNvCxnSpPr>
                <a:stCxn id="73" idx="7"/>
                <a:endCxn id="74" idx="3"/>
              </p:cNvCxnSpPr>
              <p:nvPr/>
            </p:nvCxnSpPr>
            <p:spPr>
              <a:xfrm flipV="1">
                <a:off x="941341" y="4035681"/>
                <a:ext cx="981443" cy="86154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458"/>
              <p:cNvCxnSpPr>
                <a:stCxn id="75" idx="1"/>
                <a:endCxn id="72" idx="5"/>
              </p:cNvCxnSpPr>
              <p:nvPr/>
            </p:nvCxnSpPr>
            <p:spPr>
              <a:xfrm flipH="1" flipV="1">
                <a:off x="941341" y="4035681"/>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412"/>
              <p:cNvSpPr/>
              <p:nvPr/>
            </p:nvSpPr>
            <p:spPr>
              <a:xfrm>
                <a:off x="876300"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463"/>
              <p:cNvSpPr/>
              <p:nvPr/>
            </p:nvSpPr>
            <p:spPr>
              <a:xfrm>
                <a:off x="876300"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464"/>
              <p:cNvSpPr/>
              <p:nvPr/>
            </p:nvSpPr>
            <p:spPr>
              <a:xfrm>
                <a:off x="1911625"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465"/>
              <p:cNvSpPr/>
              <p:nvPr/>
            </p:nvSpPr>
            <p:spPr>
              <a:xfrm>
                <a:off x="1911625"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482"/>
              <p:cNvSpPr/>
              <p:nvPr/>
            </p:nvSpPr>
            <p:spPr>
              <a:xfrm>
                <a:off x="2984324"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483"/>
              <p:cNvSpPr/>
              <p:nvPr/>
            </p:nvSpPr>
            <p:spPr>
              <a:xfrm>
                <a:off x="40196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484"/>
              <p:cNvSpPr/>
              <p:nvPr/>
            </p:nvSpPr>
            <p:spPr>
              <a:xfrm>
                <a:off x="298432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485"/>
              <p:cNvSpPr/>
              <p:nvPr/>
            </p:nvSpPr>
            <p:spPr>
              <a:xfrm>
                <a:off x="4019649"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501"/>
              <p:cNvSpPr/>
              <p:nvPr/>
            </p:nvSpPr>
            <p:spPr>
              <a:xfrm>
                <a:off x="50512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502"/>
              <p:cNvSpPr/>
              <p:nvPr/>
            </p:nvSpPr>
            <p:spPr>
              <a:xfrm>
                <a:off x="608284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503"/>
              <p:cNvSpPr/>
              <p:nvPr/>
            </p:nvSpPr>
            <p:spPr>
              <a:xfrm>
                <a:off x="5051249" y="4886509"/>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504"/>
              <p:cNvSpPr/>
              <p:nvPr/>
            </p:nvSpPr>
            <p:spPr>
              <a:xfrm>
                <a:off x="6082846" y="4885554"/>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526"/>
              <p:cNvSpPr/>
              <p:nvPr/>
            </p:nvSpPr>
            <p:spPr>
              <a:xfrm>
                <a:off x="7116145"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527"/>
              <p:cNvSpPr/>
              <p:nvPr/>
            </p:nvSpPr>
            <p:spPr>
              <a:xfrm>
                <a:off x="816215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528"/>
              <p:cNvSpPr/>
              <p:nvPr/>
            </p:nvSpPr>
            <p:spPr>
              <a:xfrm>
                <a:off x="7116145"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529"/>
              <p:cNvSpPr/>
              <p:nvPr/>
            </p:nvSpPr>
            <p:spPr>
              <a:xfrm>
                <a:off x="816143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341" descr="server-gray.png"/>
              <p:cNvPicPr>
                <a:picLocks noChangeAspect="1"/>
              </p:cNvPicPr>
              <p:nvPr/>
            </p:nvPicPr>
            <p:blipFill>
              <a:blip r:embed="rId3" cstate="print"/>
              <a:stretch>
                <a:fillRect/>
              </a:stretch>
            </p:blipFill>
            <p:spPr>
              <a:xfrm>
                <a:off x="367583" y="5744126"/>
                <a:ext cx="376485" cy="400774"/>
              </a:xfrm>
              <a:prstGeom prst="rect">
                <a:avLst/>
              </a:prstGeom>
            </p:spPr>
          </p:pic>
          <p:pic>
            <p:nvPicPr>
              <p:cNvPr id="89" name="Picture 342" descr="server-gray.png"/>
              <p:cNvPicPr>
                <a:picLocks noChangeAspect="1"/>
              </p:cNvPicPr>
              <p:nvPr/>
            </p:nvPicPr>
            <p:blipFill>
              <a:blip r:embed="rId3" cstate="print"/>
              <a:stretch>
                <a:fillRect/>
              </a:stretch>
            </p:blipFill>
            <p:spPr>
              <a:xfrm>
                <a:off x="909772" y="5744126"/>
                <a:ext cx="376485" cy="400774"/>
              </a:xfrm>
              <a:prstGeom prst="rect">
                <a:avLst/>
              </a:prstGeom>
            </p:spPr>
          </p:pic>
          <p:pic>
            <p:nvPicPr>
              <p:cNvPr id="90" name="Picture 343" descr="server-gray.png"/>
              <p:cNvPicPr>
                <a:picLocks noChangeAspect="1"/>
              </p:cNvPicPr>
              <p:nvPr/>
            </p:nvPicPr>
            <p:blipFill>
              <a:blip r:embed="rId3" cstate="print"/>
              <a:stretch>
                <a:fillRect/>
              </a:stretch>
            </p:blipFill>
            <p:spPr>
              <a:xfrm>
                <a:off x="1432297" y="5744126"/>
                <a:ext cx="376485" cy="400774"/>
              </a:xfrm>
              <a:prstGeom prst="rect">
                <a:avLst/>
              </a:prstGeom>
            </p:spPr>
          </p:pic>
          <p:pic>
            <p:nvPicPr>
              <p:cNvPr id="91" name="Picture 344" descr="server-gray.png"/>
              <p:cNvPicPr>
                <a:picLocks noChangeAspect="1"/>
              </p:cNvPicPr>
              <p:nvPr/>
            </p:nvPicPr>
            <p:blipFill>
              <a:blip r:embed="rId3" cstate="print"/>
              <a:stretch>
                <a:fillRect/>
              </a:stretch>
            </p:blipFill>
            <p:spPr>
              <a:xfrm>
                <a:off x="1959551" y="5744126"/>
                <a:ext cx="376485" cy="400774"/>
              </a:xfrm>
              <a:prstGeom prst="rect">
                <a:avLst/>
              </a:prstGeom>
            </p:spPr>
          </p:pic>
          <p:pic>
            <p:nvPicPr>
              <p:cNvPr id="92" name="Picture 345" descr="server-gray.png"/>
              <p:cNvPicPr>
                <a:picLocks noChangeAspect="1"/>
              </p:cNvPicPr>
              <p:nvPr/>
            </p:nvPicPr>
            <p:blipFill>
              <a:blip r:embed="rId3" cstate="print"/>
              <a:stretch>
                <a:fillRect/>
              </a:stretch>
            </p:blipFill>
            <p:spPr>
              <a:xfrm>
                <a:off x="2491063" y="5744126"/>
                <a:ext cx="376485" cy="400774"/>
              </a:xfrm>
              <a:prstGeom prst="rect">
                <a:avLst/>
              </a:prstGeom>
            </p:spPr>
          </p:pic>
          <p:pic>
            <p:nvPicPr>
              <p:cNvPr id="93" name="Picture 346" descr="server-gray.png"/>
              <p:cNvPicPr>
                <a:picLocks noChangeAspect="1"/>
              </p:cNvPicPr>
              <p:nvPr/>
            </p:nvPicPr>
            <p:blipFill>
              <a:blip r:embed="rId3" cstate="print"/>
              <a:stretch>
                <a:fillRect/>
              </a:stretch>
            </p:blipFill>
            <p:spPr>
              <a:xfrm>
                <a:off x="3033252" y="5744126"/>
                <a:ext cx="376485" cy="400774"/>
              </a:xfrm>
              <a:prstGeom prst="rect">
                <a:avLst/>
              </a:prstGeom>
            </p:spPr>
          </p:pic>
          <p:pic>
            <p:nvPicPr>
              <p:cNvPr id="94" name="Picture 347" descr="server-gray.png"/>
              <p:cNvPicPr>
                <a:picLocks noChangeAspect="1"/>
              </p:cNvPicPr>
              <p:nvPr/>
            </p:nvPicPr>
            <p:blipFill>
              <a:blip r:embed="rId3" cstate="print"/>
              <a:stretch>
                <a:fillRect/>
              </a:stretch>
            </p:blipFill>
            <p:spPr>
              <a:xfrm>
                <a:off x="3555777" y="5744126"/>
                <a:ext cx="376485" cy="400774"/>
              </a:xfrm>
              <a:prstGeom prst="rect">
                <a:avLst/>
              </a:prstGeom>
            </p:spPr>
          </p:pic>
          <p:pic>
            <p:nvPicPr>
              <p:cNvPr id="95" name="Picture 348" descr="server-gray.png"/>
              <p:cNvPicPr>
                <a:picLocks noChangeAspect="1"/>
              </p:cNvPicPr>
              <p:nvPr/>
            </p:nvPicPr>
            <p:blipFill>
              <a:blip r:embed="rId3" cstate="print"/>
              <a:stretch>
                <a:fillRect/>
              </a:stretch>
            </p:blipFill>
            <p:spPr>
              <a:xfrm>
                <a:off x="4083031" y="5744126"/>
                <a:ext cx="376485" cy="400774"/>
              </a:xfrm>
              <a:prstGeom prst="rect">
                <a:avLst/>
              </a:prstGeom>
            </p:spPr>
          </p:pic>
          <p:pic>
            <p:nvPicPr>
              <p:cNvPr id="96" name="Picture 349" descr="server-gray.png"/>
              <p:cNvPicPr>
                <a:picLocks noChangeAspect="1"/>
              </p:cNvPicPr>
              <p:nvPr/>
            </p:nvPicPr>
            <p:blipFill>
              <a:blip r:embed="rId3" cstate="print"/>
              <a:stretch>
                <a:fillRect/>
              </a:stretch>
            </p:blipFill>
            <p:spPr>
              <a:xfrm>
                <a:off x="4625802" y="5744126"/>
                <a:ext cx="376485" cy="400774"/>
              </a:xfrm>
              <a:prstGeom prst="rect">
                <a:avLst/>
              </a:prstGeom>
            </p:spPr>
          </p:pic>
          <p:pic>
            <p:nvPicPr>
              <p:cNvPr id="97" name="Picture 350" descr="server-gray.png"/>
              <p:cNvPicPr>
                <a:picLocks noChangeAspect="1"/>
              </p:cNvPicPr>
              <p:nvPr/>
            </p:nvPicPr>
            <p:blipFill>
              <a:blip r:embed="rId3" cstate="print"/>
              <a:stretch>
                <a:fillRect/>
              </a:stretch>
            </p:blipFill>
            <p:spPr>
              <a:xfrm>
                <a:off x="5167991" y="5744126"/>
                <a:ext cx="376485" cy="400774"/>
              </a:xfrm>
              <a:prstGeom prst="rect">
                <a:avLst/>
              </a:prstGeom>
            </p:spPr>
          </p:pic>
          <p:pic>
            <p:nvPicPr>
              <p:cNvPr id="98" name="Picture 351" descr="server-gray.png"/>
              <p:cNvPicPr>
                <a:picLocks noChangeAspect="1"/>
              </p:cNvPicPr>
              <p:nvPr/>
            </p:nvPicPr>
            <p:blipFill>
              <a:blip r:embed="rId3" cstate="print"/>
              <a:stretch>
                <a:fillRect/>
              </a:stretch>
            </p:blipFill>
            <p:spPr>
              <a:xfrm>
                <a:off x="5690516" y="5744126"/>
                <a:ext cx="376485" cy="400774"/>
              </a:xfrm>
              <a:prstGeom prst="rect">
                <a:avLst/>
              </a:prstGeom>
            </p:spPr>
          </p:pic>
          <p:pic>
            <p:nvPicPr>
              <p:cNvPr id="99" name="Picture 352" descr="server-gray.png"/>
              <p:cNvPicPr>
                <a:picLocks noChangeAspect="1"/>
              </p:cNvPicPr>
              <p:nvPr/>
            </p:nvPicPr>
            <p:blipFill>
              <a:blip r:embed="rId3" cstate="print"/>
              <a:stretch>
                <a:fillRect/>
              </a:stretch>
            </p:blipFill>
            <p:spPr>
              <a:xfrm>
                <a:off x="6217770" y="5744126"/>
                <a:ext cx="376485" cy="400774"/>
              </a:xfrm>
              <a:prstGeom prst="rect">
                <a:avLst/>
              </a:prstGeom>
            </p:spPr>
          </p:pic>
          <p:pic>
            <p:nvPicPr>
              <p:cNvPr id="100" name="Picture 353" descr="server-gray.png"/>
              <p:cNvPicPr>
                <a:picLocks noChangeAspect="1"/>
              </p:cNvPicPr>
              <p:nvPr/>
            </p:nvPicPr>
            <p:blipFill>
              <a:blip r:embed="rId3" cstate="print"/>
              <a:stretch>
                <a:fillRect/>
              </a:stretch>
            </p:blipFill>
            <p:spPr>
              <a:xfrm>
                <a:off x="6758335" y="5744126"/>
                <a:ext cx="376485" cy="400774"/>
              </a:xfrm>
              <a:prstGeom prst="rect">
                <a:avLst/>
              </a:prstGeom>
            </p:spPr>
          </p:pic>
          <p:pic>
            <p:nvPicPr>
              <p:cNvPr id="101" name="Picture 354" descr="server-gray.png"/>
              <p:cNvPicPr>
                <a:picLocks noChangeAspect="1"/>
              </p:cNvPicPr>
              <p:nvPr/>
            </p:nvPicPr>
            <p:blipFill>
              <a:blip r:embed="rId3" cstate="print"/>
              <a:stretch>
                <a:fillRect/>
              </a:stretch>
            </p:blipFill>
            <p:spPr>
              <a:xfrm>
                <a:off x="7300524" y="5744126"/>
                <a:ext cx="376485" cy="400774"/>
              </a:xfrm>
              <a:prstGeom prst="rect">
                <a:avLst/>
              </a:prstGeom>
            </p:spPr>
          </p:pic>
          <p:pic>
            <p:nvPicPr>
              <p:cNvPr id="102" name="Picture 355" descr="server-gray.png"/>
              <p:cNvPicPr>
                <a:picLocks noChangeAspect="1"/>
              </p:cNvPicPr>
              <p:nvPr/>
            </p:nvPicPr>
            <p:blipFill>
              <a:blip r:embed="rId3" cstate="print"/>
              <a:stretch>
                <a:fillRect/>
              </a:stretch>
            </p:blipFill>
            <p:spPr>
              <a:xfrm>
                <a:off x="7823049" y="5744126"/>
                <a:ext cx="376485" cy="400774"/>
              </a:xfrm>
              <a:prstGeom prst="rect">
                <a:avLst/>
              </a:prstGeom>
            </p:spPr>
          </p:pic>
          <p:pic>
            <p:nvPicPr>
              <p:cNvPr id="103" name="Picture 356" descr="server-gray.png"/>
              <p:cNvPicPr>
                <a:picLocks noChangeAspect="1"/>
              </p:cNvPicPr>
              <p:nvPr/>
            </p:nvPicPr>
            <p:blipFill>
              <a:blip r:embed="rId3" cstate="print"/>
              <a:stretch>
                <a:fillRect/>
              </a:stretch>
            </p:blipFill>
            <p:spPr>
              <a:xfrm>
                <a:off x="8350303" y="5744126"/>
                <a:ext cx="376485" cy="400774"/>
              </a:xfrm>
              <a:prstGeom prst="rect">
                <a:avLst/>
              </a:prstGeom>
            </p:spPr>
          </p:pic>
          <p:pic>
            <p:nvPicPr>
              <p:cNvPr id="104" name="Picture 6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4743524"/>
                <a:ext cx="752474" cy="361288"/>
              </a:xfrm>
              <a:prstGeom prst="rect">
                <a:avLst/>
              </a:prstGeom>
            </p:spPr>
          </p:pic>
          <p:pic>
            <p:nvPicPr>
              <p:cNvPr id="105" name="Picture 6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4743965"/>
                <a:ext cx="752474" cy="361288"/>
              </a:xfrm>
              <a:prstGeom prst="rect">
                <a:avLst/>
              </a:prstGeom>
            </p:spPr>
          </p:pic>
          <p:pic>
            <p:nvPicPr>
              <p:cNvPr id="106" name="Picture 6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4742496"/>
                <a:ext cx="752474" cy="361288"/>
              </a:xfrm>
              <a:prstGeom prst="rect">
                <a:avLst/>
              </a:prstGeom>
            </p:spPr>
          </p:pic>
          <p:pic>
            <p:nvPicPr>
              <p:cNvPr id="107" name="Picture 6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4743524"/>
                <a:ext cx="752474" cy="361288"/>
              </a:xfrm>
              <a:prstGeom prst="rect">
                <a:avLst/>
              </a:prstGeom>
            </p:spPr>
          </p:pic>
          <p:pic>
            <p:nvPicPr>
              <p:cNvPr id="108" name="Picture 6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4743524"/>
                <a:ext cx="752474" cy="361288"/>
              </a:xfrm>
              <a:prstGeom prst="rect">
                <a:avLst/>
              </a:prstGeom>
            </p:spPr>
          </p:pic>
          <p:pic>
            <p:nvPicPr>
              <p:cNvPr id="109" name="Picture 6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4743524"/>
                <a:ext cx="752474" cy="361288"/>
              </a:xfrm>
              <a:prstGeom prst="rect">
                <a:avLst/>
              </a:prstGeom>
            </p:spPr>
          </p:pic>
          <p:pic>
            <p:nvPicPr>
              <p:cNvPr id="110" name="Picture 6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4743965"/>
                <a:ext cx="752474" cy="361288"/>
              </a:xfrm>
              <a:prstGeom prst="rect">
                <a:avLst/>
              </a:prstGeom>
            </p:spPr>
          </p:pic>
          <p:pic>
            <p:nvPicPr>
              <p:cNvPr id="111" name="Picture 6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049" y="4743965"/>
                <a:ext cx="752474" cy="361288"/>
              </a:xfrm>
              <a:prstGeom prst="rect">
                <a:avLst/>
              </a:prstGeom>
            </p:spPr>
          </p:pic>
          <p:cxnSp>
            <p:nvCxnSpPr>
              <p:cNvPr id="112" name="Straight Connector 142"/>
              <p:cNvCxnSpPr/>
              <p:nvPr/>
            </p:nvCxnSpPr>
            <p:spPr>
              <a:xfrm flipV="1">
                <a:off x="2565400" y="2171074"/>
                <a:ext cx="1094248" cy="691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48"/>
              <p:cNvCxnSpPr>
                <a:endCxn id="72" idx="0"/>
              </p:cNvCxnSpPr>
              <p:nvPr/>
            </p:nvCxnSpPr>
            <p:spPr>
              <a:xfrm flipH="1">
                <a:off x="914400" y="2954867"/>
                <a:ext cx="1481667" cy="101577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49"/>
              <p:cNvCxnSpPr>
                <a:endCxn id="74" idx="1"/>
              </p:cNvCxnSpPr>
              <p:nvPr/>
            </p:nvCxnSpPr>
            <p:spPr>
              <a:xfrm flipH="1">
                <a:off x="1922784" y="2991556"/>
                <a:ext cx="4342549" cy="99024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50"/>
              <p:cNvCxnSpPr>
                <a:endCxn id="74" idx="0"/>
              </p:cNvCxnSpPr>
              <p:nvPr/>
            </p:nvCxnSpPr>
            <p:spPr>
              <a:xfrm flipH="1">
                <a:off x="1949725" y="2971800"/>
                <a:ext cx="2927075" cy="99884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51"/>
              <p:cNvCxnSpPr>
                <a:stCxn id="72" idx="7"/>
              </p:cNvCxnSpPr>
              <p:nvPr/>
            </p:nvCxnSpPr>
            <p:spPr>
              <a:xfrm flipV="1">
                <a:off x="941341" y="2980267"/>
                <a:ext cx="2690859" cy="100153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69"/>
              <p:cNvCxnSpPr/>
              <p:nvPr/>
            </p:nvCxnSpPr>
            <p:spPr>
              <a:xfrm flipH="1" flipV="1">
                <a:off x="3891790" y="2116456"/>
                <a:ext cx="2509010" cy="779144"/>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71"/>
              <p:cNvCxnSpPr>
                <a:stCxn id="84" idx="0"/>
              </p:cNvCxnSpPr>
              <p:nvPr/>
            </p:nvCxnSpPr>
            <p:spPr>
              <a:xfrm flipH="1" flipV="1">
                <a:off x="2633133" y="2971800"/>
                <a:ext cx="4521112" cy="9998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72"/>
              <p:cNvCxnSpPr>
                <a:stCxn id="85" idx="0"/>
              </p:cNvCxnSpPr>
              <p:nvPr/>
            </p:nvCxnSpPr>
            <p:spPr>
              <a:xfrm flipH="1" flipV="1">
                <a:off x="6491111" y="3005667"/>
                <a:ext cx="1709145" cy="96600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73"/>
              <p:cNvCxnSpPr>
                <a:stCxn id="85" idx="1"/>
              </p:cNvCxnSpPr>
              <p:nvPr/>
            </p:nvCxnSpPr>
            <p:spPr>
              <a:xfrm flipH="1" flipV="1">
                <a:off x="5105400" y="2963333"/>
                <a:ext cx="3067915" cy="10194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74"/>
              <p:cNvCxnSpPr>
                <a:stCxn id="84" idx="7"/>
              </p:cNvCxnSpPr>
              <p:nvPr/>
            </p:nvCxnSpPr>
            <p:spPr>
              <a:xfrm flipH="1" flipV="1">
                <a:off x="3886200" y="2971800"/>
                <a:ext cx="3294986" cy="10110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pic>
            <p:nvPicPr>
              <p:cNvPr id="130"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3829124"/>
                <a:ext cx="752474" cy="361288"/>
              </a:xfrm>
              <a:prstGeom prst="rect">
                <a:avLst/>
              </a:prstGeom>
            </p:spPr>
          </p:pic>
          <p:pic>
            <p:nvPicPr>
              <p:cNvPr id="131"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3829124"/>
                <a:ext cx="752474" cy="361288"/>
              </a:xfrm>
              <a:prstGeom prst="rect">
                <a:avLst/>
              </a:prstGeom>
            </p:spPr>
          </p:pic>
          <p:pic>
            <p:nvPicPr>
              <p:cNvPr id="132"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3829124"/>
                <a:ext cx="752474" cy="361288"/>
              </a:xfrm>
              <a:prstGeom prst="rect">
                <a:avLst/>
              </a:prstGeom>
            </p:spPr>
          </p:pic>
          <p:pic>
            <p:nvPicPr>
              <p:cNvPr id="133" name="Picture 1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3829124"/>
                <a:ext cx="752474" cy="361288"/>
              </a:xfrm>
              <a:prstGeom prst="rect">
                <a:avLst/>
              </a:prstGeom>
            </p:spPr>
          </p:pic>
          <p:pic>
            <p:nvPicPr>
              <p:cNvPr id="134"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3829124"/>
                <a:ext cx="752474" cy="361288"/>
              </a:xfrm>
              <a:prstGeom prst="rect">
                <a:avLst/>
              </a:prstGeom>
            </p:spPr>
          </p:pic>
          <p:pic>
            <p:nvPicPr>
              <p:cNvPr id="135" name="Picture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3828096"/>
                <a:ext cx="752474" cy="361288"/>
              </a:xfrm>
              <a:prstGeom prst="rect">
                <a:avLst/>
              </a:prstGeom>
            </p:spPr>
          </p:pic>
          <p:pic>
            <p:nvPicPr>
              <p:cNvPr id="136"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3829124"/>
                <a:ext cx="752474" cy="361288"/>
              </a:xfrm>
              <a:prstGeom prst="rect">
                <a:avLst/>
              </a:prstGeom>
            </p:spPr>
          </p:pic>
          <p:pic>
            <p:nvPicPr>
              <p:cNvPr id="137" name="Picture 1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4019" y="3829124"/>
                <a:ext cx="752474" cy="361288"/>
              </a:xfrm>
              <a:prstGeom prst="rect">
                <a:avLst/>
              </a:prstGeom>
            </p:spPr>
          </p:pic>
        </p:grpSp>
        <p:pic>
          <p:nvPicPr>
            <p:cNvPr id="17" name="Picture 21"/>
            <p:cNvPicPr>
              <a:picLocks noChangeAspect="1"/>
            </p:cNvPicPr>
            <p:nvPr/>
          </p:nvPicPr>
          <p:blipFill>
            <a:blip r:embed="rId5"/>
            <a:stretch>
              <a:fillRect/>
            </a:stretch>
          </p:blipFill>
          <p:spPr>
            <a:xfrm>
              <a:off x="3274308" y="1801491"/>
              <a:ext cx="916692" cy="609600"/>
            </a:xfrm>
            <a:prstGeom prst="rect">
              <a:avLst/>
            </a:prstGeom>
          </p:spPr>
        </p:pic>
        <p:grpSp>
          <p:nvGrpSpPr>
            <p:cNvPr id="18" name="Group 30"/>
            <p:cNvGrpSpPr/>
            <p:nvPr/>
          </p:nvGrpSpPr>
          <p:grpSpPr>
            <a:xfrm>
              <a:off x="2667000" y="2133600"/>
              <a:ext cx="3810000" cy="762000"/>
              <a:chOff x="2667000" y="2133600"/>
              <a:chExt cx="3810000" cy="762000"/>
            </a:xfrm>
          </p:grpSpPr>
          <p:cxnSp>
            <p:nvCxnSpPr>
              <p:cNvPr id="24" name="Straight Connector 132"/>
              <p:cNvCxnSpPr/>
              <p:nvPr/>
            </p:nvCxnSpPr>
            <p:spPr>
              <a:xfrm flipV="1">
                <a:off x="2667000" y="2133600"/>
                <a:ext cx="23622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33"/>
              <p:cNvCxnSpPr/>
              <p:nvPr/>
            </p:nvCxnSpPr>
            <p:spPr>
              <a:xfrm flipV="1">
                <a:off x="3962400" y="2133600"/>
                <a:ext cx="12954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39"/>
              <p:cNvCxnSpPr/>
              <p:nvPr/>
            </p:nvCxnSpPr>
            <p:spPr>
              <a:xfrm flipV="1">
                <a:off x="5105400" y="2133600"/>
                <a:ext cx="2286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43"/>
              <p:cNvCxnSpPr/>
              <p:nvPr/>
            </p:nvCxnSpPr>
            <p:spPr>
              <a:xfrm flipH="1" flipV="1">
                <a:off x="5410200" y="2133600"/>
                <a:ext cx="10668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29"/>
            <p:cNvPicPr>
              <a:picLocks noChangeAspect="1"/>
            </p:cNvPicPr>
            <p:nvPr/>
          </p:nvPicPr>
          <p:blipFill>
            <a:blip r:embed="rId5"/>
            <a:stretch>
              <a:fillRect/>
            </a:stretch>
          </p:blipFill>
          <p:spPr>
            <a:xfrm>
              <a:off x="4798308" y="1809750"/>
              <a:ext cx="916692" cy="609600"/>
            </a:xfrm>
            <a:prstGeom prst="rect">
              <a:avLst/>
            </a:prstGeom>
          </p:spPr>
        </p:pic>
        <p:pic>
          <p:nvPicPr>
            <p:cNvPr id="20"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7726" y="2743200"/>
              <a:ext cx="752474" cy="361288"/>
            </a:xfrm>
            <a:prstGeom prst="rect">
              <a:avLst/>
            </a:prstGeom>
          </p:spPr>
        </p:pic>
        <p:pic>
          <p:nvPicPr>
            <p:cNvPr id="21" name="Picture 1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8526" y="2743200"/>
              <a:ext cx="752474" cy="361288"/>
            </a:xfrm>
            <a:prstGeom prst="rect">
              <a:avLst/>
            </a:prstGeom>
          </p:spPr>
        </p:pic>
        <p:pic>
          <p:nvPicPr>
            <p:cNvPr id="22" name="Picture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9326" y="2743200"/>
              <a:ext cx="752474" cy="361288"/>
            </a:xfrm>
            <a:prstGeom prst="rect">
              <a:avLst/>
            </a:prstGeom>
          </p:spPr>
        </p:pic>
        <p:pic>
          <p:nvPicPr>
            <p:cNvPr id="23"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3126" y="2743200"/>
              <a:ext cx="752474" cy="361288"/>
            </a:xfrm>
            <a:prstGeom prst="rect">
              <a:avLst/>
            </a:prstGeom>
          </p:spPr>
        </p:pic>
      </p:grpSp>
      <p:sp>
        <p:nvSpPr>
          <p:cNvPr id="122" name="标题 1"/>
          <p:cNvSpPr>
            <a:spLocks noGrp="1"/>
          </p:cNvSpPr>
          <p:nvPr>
            <p:ph type="title"/>
          </p:nvPr>
        </p:nvSpPr>
        <p:spPr>
          <a:xfrm>
            <a:off x="457200" y="116632"/>
            <a:ext cx="8229600" cy="1143000"/>
          </a:xfrm>
        </p:spPr>
        <p:txBody>
          <a:bodyPr/>
          <a:lstStyle/>
          <a:p>
            <a:r>
              <a:rPr lang="en-US" altLang="zh-CN" dirty="0">
                <a:solidFill>
                  <a:srgbClr val="0000CC"/>
                </a:solidFill>
                <a:cs typeface="Times New Roman" panose="02020603050405020304" pitchFamily="18" charset="0"/>
              </a:rPr>
              <a:t>Data Center Network (DCN)</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3</a:t>
            </a:fld>
            <a:endParaRPr lang="zh-CN" altLang="en-US" dirty="0"/>
          </a:p>
        </p:txBody>
      </p:sp>
    </p:spTree>
    <p:extLst>
      <p:ext uri="{BB962C8B-B14F-4D97-AF65-F5344CB8AC3E}">
        <p14:creationId xmlns:p14="http://schemas.microsoft.com/office/powerpoint/2010/main" val="2982352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PIAS in 1</a:t>
            </a:r>
            <a:r>
              <a:rPr lang="en-US" altLang="zh-CN" dirty="0">
                <a:ea typeface="Corbel" charset="0"/>
                <a:cs typeface="Corbel" charset="0"/>
              </a:rPr>
              <a:t> </a:t>
            </a:r>
            <a:r>
              <a:rPr lang="en-US" altLang="zh-CN" dirty="0">
                <a:solidFill>
                  <a:srgbClr val="0000CC"/>
                </a:solidFill>
                <a:ea typeface="Corbel" charset="0"/>
                <a:cs typeface="Corbel" charset="0"/>
              </a:rPr>
              <a:t>Slide</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a:xfrm>
            <a:off x="457200" y="1600200"/>
            <a:ext cx="8363272" cy="4637112"/>
          </a:xfrm>
        </p:spPr>
        <p:txBody>
          <a:bodyPr>
            <a:normAutofit/>
          </a:bodyPr>
          <a:lstStyle/>
          <a:p>
            <a:r>
              <a:rPr lang="en-US" altLang="zh-CN" dirty="0">
                <a:solidFill>
                  <a:srgbClr val="0000CC"/>
                </a:solidFill>
                <a:ea typeface="Corbel" charset="0"/>
                <a:cs typeface="Corbel" charset="0"/>
              </a:rPr>
              <a:t>PIAS packet tagging</a:t>
            </a:r>
          </a:p>
          <a:p>
            <a:pPr lvl="1"/>
            <a:r>
              <a:rPr lang="en-US" altLang="zh-CN" dirty="0">
                <a:cs typeface="Times New Roman" panose="02020603050405020304" pitchFamily="18" charset="0"/>
              </a:rPr>
              <a:t>Maintain flow states and mark packets with priority</a:t>
            </a:r>
            <a:endParaRPr lang="en-US" altLang="zh-CN" dirty="0">
              <a:solidFill>
                <a:srgbClr val="0000CC"/>
              </a:solidFill>
              <a:cs typeface="Times New Roman" panose="02020603050405020304" pitchFamily="18" charset="0"/>
            </a:endParaRPr>
          </a:p>
          <a:p>
            <a:pPr marL="457200" lvl="1" indent="0">
              <a:buNone/>
            </a:pPr>
            <a:endParaRPr lang="en-US" altLang="zh-CN" dirty="0">
              <a:latin typeface="Corbel" charset="0"/>
              <a:ea typeface="Corbel" charset="0"/>
              <a:cs typeface="Corbel" charset="0"/>
            </a:endParaRPr>
          </a:p>
          <a:p>
            <a:r>
              <a:rPr lang="en-US" altLang="zh-CN" dirty="0">
                <a:solidFill>
                  <a:srgbClr val="0000CC"/>
                </a:solidFill>
                <a:ea typeface="Corbel" charset="0"/>
                <a:cs typeface="Corbel" charset="0"/>
              </a:rPr>
              <a:t>PIAS switch</a:t>
            </a:r>
          </a:p>
          <a:p>
            <a:pPr lvl="1"/>
            <a:r>
              <a:rPr lang="en-US" altLang="zh-CN" dirty="0">
                <a:cs typeface="Times New Roman" panose="02020603050405020304" pitchFamily="18" charset="0"/>
              </a:rPr>
              <a:t>Enable strict priority queueing and ECN</a:t>
            </a:r>
          </a:p>
          <a:p>
            <a:pPr lvl="1"/>
            <a:endParaRPr lang="en-US" altLang="zh-CN" dirty="0">
              <a:cs typeface="Times New Roman" panose="02020603050405020304" pitchFamily="18" charset="0"/>
            </a:endParaRPr>
          </a:p>
          <a:p>
            <a:r>
              <a:rPr lang="en-US" altLang="zh-CN" dirty="0">
                <a:solidFill>
                  <a:srgbClr val="0000CC"/>
                </a:solidFill>
                <a:ea typeface="Corbel" charset="0"/>
                <a:cs typeface="Corbel" charset="0"/>
              </a:rPr>
              <a:t>PIAS rate control</a:t>
            </a:r>
          </a:p>
          <a:p>
            <a:pPr lvl="1"/>
            <a:r>
              <a:rPr lang="en-US" altLang="zh-CN" dirty="0">
                <a:cs typeface="Times New Roman" panose="02020603050405020304" pitchFamily="18" charset="0"/>
              </a:rPr>
              <a:t>Employ Data Center TCP to react to ECN</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t>30</a:t>
            </a:fld>
            <a:endParaRPr lang="zh-CN" altLang="en-US" dirty="0"/>
          </a:p>
        </p:txBody>
      </p:sp>
    </p:spTree>
    <p:extLst>
      <p:ext uri="{BB962C8B-B14F-4D97-AF65-F5344CB8AC3E}">
        <p14:creationId xmlns:p14="http://schemas.microsoft.com/office/powerpoint/2010/main" val="485418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692696"/>
            <a:ext cx="3511062" cy="2629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304800"/>
            <a:ext cx="8229600" cy="1143000"/>
          </a:xfrm>
        </p:spPr>
        <p:txBody>
          <a:bodyPr>
            <a:normAutofit/>
          </a:bodyPr>
          <a:lstStyle/>
          <a:p>
            <a:r>
              <a:rPr lang="en-US" dirty="0">
                <a:solidFill>
                  <a:srgbClr val="0000CC"/>
                </a:solidFill>
                <a:latin typeface="+mn-lt"/>
                <a:ea typeface="Corbel" charset="0"/>
                <a:cs typeface="Corbel" charset="0"/>
              </a:rPr>
              <a:t>Prototyping &amp; Evaluation</a:t>
            </a:r>
            <a:endParaRPr lang="en-US" dirty="0">
              <a:latin typeface="+mn-lt"/>
              <a:ea typeface="Corbel" charset="0"/>
              <a:cs typeface="Corbel" charset="0"/>
            </a:endParaRPr>
          </a:p>
        </p:txBody>
      </p:sp>
      <p:sp>
        <p:nvSpPr>
          <p:cNvPr id="3" name="Content Placeholder 2"/>
          <p:cNvSpPr>
            <a:spLocks noGrp="1"/>
          </p:cNvSpPr>
          <p:nvPr>
            <p:ph idx="1"/>
          </p:nvPr>
        </p:nvSpPr>
        <p:spPr>
          <a:xfrm>
            <a:off x="249360" y="1530037"/>
            <a:ext cx="8645525" cy="4997152"/>
          </a:xfrm>
        </p:spPr>
        <p:txBody>
          <a:bodyPr>
            <a:normAutofit fontScale="92500" lnSpcReduction="20000"/>
          </a:bodyPr>
          <a:lstStyle/>
          <a:p>
            <a:r>
              <a:rPr lang="en-US" sz="3500" dirty="0">
                <a:ea typeface="Corbel" charset="0"/>
                <a:cs typeface="Corbel" charset="0"/>
              </a:rPr>
              <a:t>Prototype implementation </a:t>
            </a:r>
          </a:p>
          <a:p>
            <a:pPr lvl="1"/>
            <a:r>
              <a:rPr lang="en-US" sz="3000" dirty="0">
                <a:solidFill>
                  <a:srgbClr val="0000CC"/>
                </a:solidFill>
                <a:ea typeface="Corbel" charset="0"/>
                <a:cs typeface="Corbel" charset="0"/>
                <a:hlinkClick r:id="rId4"/>
              </a:rPr>
              <a:t>http://sing.cse.ust.hk/projects/PIAS</a:t>
            </a:r>
            <a:r>
              <a:rPr lang="en-US" sz="3000" dirty="0">
                <a:solidFill>
                  <a:srgbClr val="0000CC"/>
                </a:solidFill>
                <a:ea typeface="Corbel" charset="0"/>
                <a:cs typeface="Corbel" charset="0"/>
              </a:rPr>
              <a:t> </a:t>
            </a:r>
          </a:p>
          <a:p>
            <a:endParaRPr lang="en-US" dirty="0">
              <a:latin typeface="Corbel" charset="0"/>
              <a:ea typeface="Corbel" charset="0"/>
              <a:cs typeface="Corbel" charset="0"/>
            </a:endParaRPr>
          </a:p>
          <a:p>
            <a:r>
              <a:rPr lang="en-US" sz="3500" dirty="0">
                <a:ea typeface="Corbel" charset="0"/>
                <a:cs typeface="Corbel" charset="0"/>
              </a:rPr>
              <a:t>Testbed experiments and ns-2 simulations</a:t>
            </a:r>
          </a:p>
          <a:p>
            <a:pPr lvl="1"/>
            <a:r>
              <a:rPr lang="en-US" sz="3000" dirty="0">
                <a:ea typeface="Corbel" charset="0"/>
                <a:cs typeface="Corbel" charset="0"/>
              </a:rPr>
              <a:t>1G in </a:t>
            </a:r>
            <a:r>
              <a:rPr lang="en-US" sz="3000" dirty="0" err="1">
                <a:ea typeface="Corbel" charset="0"/>
                <a:cs typeface="Corbel" charset="0"/>
              </a:rPr>
              <a:t>testbed</a:t>
            </a:r>
            <a:r>
              <a:rPr lang="en-US" sz="3000" dirty="0">
                <a:ea typeface="Corbel" charset="0"/>
                <a:cs typeface="Corbel" charset="0"/>
              </a:rPr>
              <a:t> experiments</a:t>
            </a:r>
          </a:p>
          <a:p>
            <a:pPr lvl="1"/>
            <a:r>
              <a:rPr lang="en-US" altLang="zh-CN" sz="3000" dirty="0">
                <a:ea typeface="Corbel" charset="0"/>
                <a:cs typeface="Corbel" charset="0"/>
              </a:rPr>
              <a:t>10G/40G in simulations</a:t>
            </a:r>
          </a:p>
          <a:p>
            <a:pPr lvl="1"/>
            <a:r>
              <a:rPr lang="en-US" altLang="zh-CN" sz="3000" dirty="0">
                <a:ea typeface="Corbel" charset="0"/>
                <a:cs typeface="Corbel" charset="0"/>
              </a:rPr>
              <a:t>Realistic production traffic</a:t>
            </a:r>
          </a:p>
          <a:p>
            <a:pPr marL="457200" lvl="1" indent="0">
              <a:buNone/>
            </a:pPr>
            <a:endParaRPr lang="en-US" dirty="0">
              <a:latin typeface="Corbel" charset="0"/>
              <a:ea typeface="Corbel" charset="0"/>
              <a:cs typeface="Corbel" charset="0"/>
            </a:endParaRPr>
          </a:p>
          <a:p>
            <a:r>
              <a:rPr lang="en-US" sz="3500" dirty="0">
                <a:ea typeface="Corbel" charset="0"/>
                <a:cs typeface="Corbel" charset="0"/>
              </a:rPr>
              <a:t>Schemes compared</a:t>
            </a:r>
          </a:p>
          <a:p>
            <a:pPr lvl="1"/>
            <a:r>
              <a:rPr lang="en-US" sz="3000" dirty="0">
                <a:ea typeface="Corbel" charset="0"/>
                <a:cs typeface="Corbel" charset="0"/>
              </a:rPr>
              <a:t>DCTCP (both testbed and simulation)</a:t>
            </a:r>
          </a:p>
          <a:p>
            <a:pPr lvl="1"/>
            <a:r>
              <a:rPr lang="en-US" sz="3000" dirty="0" err="1">
                <a:ea typeface="Corbel" charset="0"/>
                <a:cs typeface="Corbel" charset="0"/>
              </a:rPr>
              <a:t>pFabric</a:t>
            </a:r>
            <a:r>
              <a:rPr lang="en-US" sz="3000" dirty="0">
                <a:ea typeface="Corbel" charset="0"/>
                <a:cs typeface="Corbel" charset="0"/>
              </a:rPr>
              <a:t> (only simulation)</a:t>
            </a:r>
          </a:p>
          <a:p>
            <a:endParaRPr lang="en-US" dirty="0">
              <a:latin typeface="Corbel" charset="0"/>
              <a:ea typeface="Corbel" charset="0"/>
              <a:cs typeface="Corbel" charset="0"/>
            </a:endParaRPr>
          </a:p>
        </p:txBody>
      </p:sp>
      <p:sp>
        <p:nvSpPr>
          <p:cNvPr id="4" name="AutoShape 2" descr="data:image/jpeg;base64,/9j/4AAQSkZJRgABAQAAAQABAAD/2wCEAAkGBwgHBhAIBwgWExQXGRwaGBcYGB0bHhwdGxwcIB0hHyAkHDQhIR4xISUaJDItMS0tMi8uHCk0PDMvQygtOjcBCgoKDg0OGhAQGzcmHyUvKys3LDcsLCwsLCwsLCwsLywtLCssLSwrLCssLDcsLCwsLDcsLCwsLCwsLCwsLCwsLP/AABEIAMIBAwMBIgACEQEDEQH/xAAcAAEAAwEBAQEBAAAAAAAAAAAABQYHBAMCAQj/xAA7EAACAQMCAwUFAwsFAAAAAAAAAQIDBBEFBhIhMQcTQVFhIjJxgaEUQlIVFiMzYnKCkZKx0XOTwcLx/8QAGQEBAAMBAQAAAAAAAAAAAAAAAAMEBQEC/8QAIxEBAAICAQMEAwAAAAAAAAAAAAECAxEEEiExMjNBYSJCUf/aAAwDAQACEQMRAD8A3EAAAAAAAAAAAAAAAAAAAAAAAAAAAAAAAAAAAAAAAAAAAAAAAAAAAAAAAAAAAAAAAAAAAAAAAAAAAAAAAAAAAAAAAAAAAAAAAAAAAAAAAAAAAAAAAAAAAAAAAAAAAAAAAAAAAAAAAAAAAAAAAAAAAAAAAAA4Na1ex0OwlfalXUIL+bfgorq36A3p3nLe6jY2EeK+vadJec5xj/dmV6xvDXdek42k3Z0H0Uf1sl6y+78unmyAjpdopupUp8cn1lNuTfxyQWzxHhSyc2lZ1Hdscd3bblLhWvW/+9D/ACSttc0Lqn3lrXjOPnFpr+aMMdlaNYdtD+lf4POnp9O2rd/p9WdCf4qcnF/R9DzHI/sI68+PmG+Ay7Qt/wCoaXUjb7lXe0un2iEcSj+/FcmvVc/iaZbXFG6oRuLaqpwkk4yi8pp9Gn5E9bRaOy7jy1yRur1AB6SAAAAAAAAAAAAAAAAAAAAAAAAAAAAAAAAPK5uKVpbTuLmoowgnKUn0SSy2/kYrquq1906p+VLtNUo5VCk/ux/E1+J9f/EXPta1CUNLoaPRlh3E/a/06eHL68PyyUqMVGKjFYSK2e/6wzubmmPwh+gHlGdxc3isdMtJV6z58EfBecm+UV8f+StETPhm1rNp1D1BIVdp7uo0e+enUp/sRq+19fZ+pEW9wq0pU505QnF4nCSxKL9UdtS1fMJL4b072h7NKSxJciU2Prs9uatHTbib+y1pYjl/qqj6fwyf15+eYw8L63jd2k6EvFcvj4ClprOzDlnHbcN3BAbE1eetbWt7us8zxwT8+KD4W/njPzJ80YnbeidxsAAdAAAAAAAAAAAAAAAAAAAAAAAAAAAAAGVdpVR1N60KL6Qt+JfGU5J/RIhCf7T6Lo7stLprlUoyp/OEuL/sQBRzeti8z3ZfNSXBBz8lk0Dss0ylabXhfNZq3DdScvF82or4JeHm2UBpSWGWzsx3Fb21qtt6jVUKkG+5cuSqQk20k/xJtrHl8GeuPMbScGaxedtFM17VtPpW19Z6xRjic59zPH3k03HPww/5ryRpMpRjFyk8JdWZLvrX6G4tZo2mnT46Fu3KVRe7Ko1hKL8Ulnn45fpmxlmOmdr3JmsY52igAUGGuXZDNrTr2hnlG5k1/FGJfiidkNFrQ7m8fSrcTcfglGP91IvZoU9MN/D7cbAAe0oAAAAAAAAAAAAAAAAAAAAAAAAAAAAAqXaZo9XU9uO4tIZq28lVgl4pe+v6cvHi0jN7avC5oRrUnyaybqZHvPbVXbN5PUrCk5Wk3mcUv1Mn1ePwP6dPIr58e+8KHMwTaOuEWct1Yfli9ttJhH2q1RRzjnGPWbXwjlnRTnCpBTpyTT6NFh7MLD7duC41eazGiu5h+/LnN/FLC+EiDFXdlHj4+vJELxurRo6xte40umvehiH70cOGfTKRjuk1I1NPg4w4eWGsYw115G9mMbksPyNvC5tIxxCr+np/xe+v6s/LBPyK9tr3Ox7rFo+HMc1/UqqkqFrDiqVGoU4rq5S5I+7q5pWlLvK0sL6v0RcNibVvYze4NToqNbGLelPP6NP70vFSa8OqT9cKDHSbSpcfDOS30um3NKhomh0NNpvPdxSb85dZP5ybfzJIq350V7XQo6pqFvHEqnAo0+JtRjKSqS5rniEZzwvCJJ6brlHUdXubGjHlSUMT8Jt8Slw+ai0k/UvRMNqJjwlgAdegAAAAAAAAAAAAAAAAAAAAAAAAAAAUG/35q9fVru02tth3kLV8Nao60aeZr3oQTi+Jrn68unTPPcdqcatPTpaLoc7l3kKjhBTUZRnTeHF5WMZzmWeSWcMDRj8nGM4uM45T5NPxKHbdpdC3oXsNzaTUs69rBVJ0nKNTjjJqMXTksKWZOMfLMlz64+bHf2rUb+0huba8rSjdSUKNXvY1MTn7kakVFOLfr08uTwH5rnZtTlVldbaulbyfN0pLNJv08YfLK8kiybM0N7e29SsKkk585VGuac5PL545rol6JFOt+1DVry0r3thsypVo0JzjXqKvFKKg+bgnHM3w+00ksfUuf5zac9pvc0JSdDunV6e1hLOMZxxZ5devieYrETuHiuOtbdUR3TRUt/bWutwxtq+mVYQrUpPnPOOCS9pck8vKi18z1tte3E6lCpe7XxSquKzSuFUnTUukpw4IrhXjwylj1OWpvDVrqpc1tC227i3oTlCVR1lTlOUHip3UOB8SXm2uJ8kdmImNS7asWjUvvbOwbDSK8b6/qu5uF0nJYjB/sR6L4vL8sFvK1om77bW9Zp2VlQfdztIXUajfPE6kocDjjk1jrn0PDWN6R0urqkZWHErKnRqN8eOPveLl7vs4x65z4CIiPBWsVjUJ2lo9jSjRhGlypSnKCbbw5qSk+vPlKS+Z+afoun6d3X2Khwd3CVOCTeOGUoyeVnDeUnl8+b82Vm43zfU7inQo7ZqN3EkrNSqwg6yUZSnOUecqUIxUX7ScnxL2VzOme77zTbO5q7i0CpQdLg4O7kqsKzqS4YRpyxFufFhNNLGcndO6hbQVaz3PqVHVKFjuPQ/svf5VKcayrR40nJwniK4ZYTx1Tw+ZaQ6AAAAAAAAAAAAAAAAAAAAAAAAAADJdG3HQ2BrWsWe4LSspVrqpcW7hTlJVlU5qMWlji6J55ZeM8iraMrvaF3tmrqenVXOMbucqUIOVRRqcXPh65UXxtdUk/I/oMqWubfvr7tB0rW6Cj3VvGuqmXzzUg4xwsc+bAzjdOnalvu61bW9G0yqqX2WnRp95BxlVlCvTqy4Ivm+UZL1eF4nXt/8AMvVNZsLXTdBva1ZSjOpxVK/DbThhpz458PJ+X1bSe0gDNezijWp7B1KFWlJN1rppNNN5jywju2JTp0uyGhT1DT51oqhU46MYZnNcU8xUXjMmuiL4AMjtbjTbS5tafZ/rt06jqUoyspSnUhGlxLvFONRN0eGOeeV0wvAk9B3NYbTsrzSNahUhXjcV5U6apyk60alSU4OlhNSzlL0fXBpIAybbNvdbKu9Ov9dtKkaUtPjbzlCEqndVFWlUSmoptJqWM+awc+v1a+qW+57ylY1YwqW9r3XHBxlOK7xcXC1xLnnk+eMNpZNhAFH3k5abrujbgr0pOhb99GtKMXJwVaklGTSWeFNYb8MkfvHWrbd+3a9PQrSvcU6FShVlOnGUVUjGonONGWU5TUU3y9MPODSABnWhz2bqm4Lano9K7uZwzVVSVW5nToSiuXed7UwpvLSWG/NI0UAAAAAAAAAAAAAAAAAAAAAAAAAAAAAAAAAAAAAAAAAAAAAAAAAAAAAAAAAAAAAAAAAAAAAAAAAAAAAAAAAAAAAAAAAAAAAAAAAAAAAAAAAAAAAAAAAAAAAAAAAAAAAAAAAAAAAAAAAAAAAAAAAAAAAAAAAAAAAAAAAAAAAAAAAAAAAAAAAAAAAAAAAAAAAAAAAAAA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Corbel" charset="0"/>
              <a:ea typeface="Corbel" charset="0"/>
              <a:cs typeface="Corbel" charset="0"/>
            </a:endParaRPr>
          </a:p>
        </p:txBody>
      </p:sp>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0238" y="3391906"/>
            <a:ext cx="2350234" cy="2993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灯片编号占位符 5"/>
          <p:cNvSpPr>
            <a:spLocks noGrp="1"/>
          </p:cNvSpPr>
          <p:nvPr>
            <p:ph type="sldNum" sz="quarter" idx="12"/>
          </p:nvPr>
        </p:nvSpPr>
        <p:spPr/>
        <p:txBody>
          <a:bodyPr/>
          <a:lstStyle/>
          <a:p>
            <a:fld id="{0C913308-F349-4B6D-A68A-DD1791B4A57B}" type="slidenum">
              <a:rPr lang="zh-CN" altLang="en-US" smtClean="0"/>
              <a:t>31</a:t>
            </a:fld>
            <a:endParaRPr lang="zh-CN" altLang="en-US" dirty="0"/>
          </a:p>
        </p:txBody>
      </p:sp>
    </p:spTree>
    <p:extLst>
      <p:ext uri="{BB962C8B-B14F-4D97-AF65-F5344CB8AC3E}">
        <p14:creationId xmlns:p14="http://schemas.microsoft.com/office/powerpoint/2010/main" val="2658334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solidFill>
                  <a:srgbClr val="0000CC"/>
                </a:solidFill>
                <a:ea typeface="Corbel" charset="0"/>
                <a:cs typeface="Corbel" charset="0"/>
              </a:rPr>
              <a:t>Testbed</a:t>
            </a:r>
            <a:r>
              <a:rPr lang="en-US" dirty="0">
                <a:solidFill>
                  <a:srgbClr val="0000CC"/>
                </a:solidFill>
                <a:ea typeface="Corbel" charset="0"/>
                <a:cs typeface="Corbel" charset="0"/>
              </a:rPr>
              <a:t>: Small Flows (&lt;100KB)</a:t>
            </a:r>
          </a:p>
        </p:txBody>
      </p:sp>
      <p:sp>
        <p:nvSpPr>
          <p:cNvPr id="7" name="TextBox 6"/>
          <p:cNvSpPr txBox="1"/>
          <p:nvPr/>
        </p:nvSpPr>
        <p:spPr>
          <a:xfrm>
            <a:off x="5868144" y="4719935"/>
            <a:ext cx="1872208"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Data Mining</a:t>
            </a:r>
            <a:endParaRPr lang="zh-CN" altLang="en-US" sz="2400" dirty="0">
              <a:latin typeface="Corbel" charset="0"/>
              <a:ea typeface="Corbel" charset="0"/>
              <a:cs typeface="Corbel" charset="0"/>
            </a:endParaRPr>
          </a:p>
        </p:txBody>
      </p:sp>
      <p:sp>
        <p:nvSpPr>
          <p:cNvPr id="9" name="圆角矩形 8"/>
          <p:cNvSpPr/>
          <p:nvPr/>
        </p:nvSpPr>
        <p:spPr>
          <a:xfrm>
            <a:off x="990600" y="5301208"/>
            <a:ext cx="7120266" cy="11521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ea typeface="Corbel" charset="0"/>
                <a:cs typeface="Corbel" charset="0"/>
              </a:rPr>
              <a:t>PIAS reduces average FCT of small flows by up to 49% and 34%, compared to DCTCP. </a:t>
            </a:r>
            <a:endParaRPr lang="zh-CN" altLang="en-US" sz="2800" dirty="0">
              <a:solidFill>
                <a:schemeClr val="bg1"/>
              </a:solidFill>
              <a:ea typeface="Corbel" charset="0"/>
              <a:cs typeface="Corbel" charset="0"/>
            </a:endParaRPr>
          </a:p>
        </p:txBody>
      </p:sp>
      <p:sp>
        <p:nvSpPr>
          <p:cNvPr id="13" name="椭圆 12"/>
          <p:cNvSpPr/>
          <p:nvPr/>
        </p:nvSpPr>
        <p:spPr>
          <a:xfrm>
            <a:off x="8242188" y="3657600"/>
            <a:ext cx="597012" cy="3810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rbel" charset="0"/>
              <a:ea typeface="Corbel" charset="0"/>
              <a:cs typeface="Corbel" charset="0"/>
            </a:endParaRPr>
          </a:p>
        </p:txBody>
      </p:sp>
      <p:cxnSp>
        <p:nvCxnSpPr>
          <p:cNvPr id="14" name="直接箭头连接符 13"/>
          <p:cNvCxnSpPr/>
          <p:nvPr/>
        </p:nvCxnSpPr>
        <p:spPr>
          <a:xfrm>
            <a:off x="8212064" y="3048000"/>
            <a:ext cx="246136" cy="50694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7620000" y="2514600"/>
            <a:ext cx="1034818" cy="57138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Corbel" charset="0"/>
                <a:ea typeface="Corbel" charset="0"/>
                <a:cs typeface="Corbel" charset="0"/>
              </a:rPr>
              <a:t>34%</a:t>
            </a:r>
            <a:endParaRPr lang="zh-CN" altLang="en-US" sz="2400" dirty="0">
              <a:solidFill>
                <a:srgbClr val="FF0000"/>
              </a:solidFill>
              <a:latin typeface="Corbel" charset="0"/>
              <a:ea typeface="Corbel" charset="0"/>
              <a:cs typeface="Corbel" charset="0"/>
            </a:endParaRPr>
          </a:p>
        </p:txBody>
      </p:sp>
      <p:sp>
        <p:nvSpPr>
          <p:cNvPr id="10" name="椭圆 9"/>
          <p:cNvSpPr/>
          <p:nvPr/>
        </p:nvSpPr>
        <p:spPr>
          <a:xfrm>
            <a:off x="3733800" y="3453849"/>
            <a:ext cx="792088" cy="58475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rbel" charset="0"/>
              <a:ea typeface="Corbel" charset="0"/>
              <a:cs typeface="Corbel" charset="0"/>
            </a:endParaRPr>
          </a:p>
        </p:txBody>
      </p:sp>
      <p:cxnSp>
        <p:nvCxnSpPr>
          <p:cNvPr id="11" name="直接箭头连接符 10"/>
          <p:cNvCxnSpPr>
            <a:endCxn id="10" idx="0"/>
          </p:cNvCxnSpPr>
          <p:nvPr/>
        </p:nvCxnSpPr>
        <p:spPr>
          <a:xfrm>
            <a:off x="3883708" y="2946903"/>
            <a:ext cx="246136" cy="50694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圆角矩形 11"/>
          <p:cNvSpPr/>
          <p:nvPr/>
        </p:nvSpPr>
        <p:spPr>
          <a:xfrm>
            <a:off x="3232382" y="2348880"/>
            <a:ext cx="1034818" cy="57138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FF0000"/>
                </a:solidFill>
                <a:latin typeface="Corbel" charset="0"/>
                <a:ea typeface="Corbel" charset="0"/>
                <a:cs typeface="Corbel" charset="0"/>
              </a:rPr>
              <a:t>49%</a:t>
            </a:r>
            <a:endParaRPr lang="zh-CN" altLang="en-US" sz="2400" dirty="0">
              <a:solidFill>
                <a:srgbClr val="FF0000"/>
              </a:solidFill>
              <a:latin typeface="Corbel" charset="0"/>
              <a:ea typeface="Corbel" charset="0"/>
              <a:cs typeface="Corbel" charset="0"/>
            </a:endParaRPr>
          </a:p>
        </p:txBody>
      </p:sp>
      <p:sp>
        <p:nvSpPr>
          <p:cNvPr id="6" name="TextBox 5"/>
          <p:cNvSpPr txBox="1"/>
          <p:nvPr/>
        </p:nvSpPr>
        <p:spPr>
          <a:xfrm>
            <a:off x="1691680" y="4719935"/>
            <a:ext cx="1800200"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Web Search </a:t>
            </a:r>
            <a:endParaRPr lang="zh-CN" altLang="en-US" sz="2400" dirty="0">
              <a:latin typeface="Corbel" charset="0"/>
              <a:ea typeface="Corbel" charset="0"/>
              <a:cs typeface="Corbel" charset="0"/>
            </a:endParaRPr>
          </a:p>
        </p:txBody>
      </p:sp>
      <p:graphicFrame>
        <p:nvGraphicFramePr>
          <p:cNvPr id="18" name="图表 17"/>
          <p:cNvGraphicFramePr>
            <a:graphicFrameLocks/>
          </p:cNvGraphicFramePr>
          <p:nvPr>
            <p:extLst/>
          </p:nvPr>
        </p:nvGraphicFramePr>
        <p:xfrm>
          <a:off x="104735" y="1751446"/>
          <a:ext cx="4210050" cy="29908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a:graphicFrameLocks/>
          </p:cNvGraphicFramePr>
          <p:nvPr>
            <p:extLst/>
          </p:nvPr>
        </p:nvGraphicFramePr>
        <p:xfrm>
          <a:off x="4520869" y="1751446"/>
          <a:ext cx="4210050" cy="2990850"/>
        </p:xfrm>
        <a:graphic>
          <a:graphicData uri="http://schemas.openxmlformats.org/drawingml/2006/chart">
            <c:chart xmlns:c="http://schemas.openxmlformats.org/drawingml/2006/chart" xmlns:r="http://schemas.openxmlformats.org/officeDocument/2006/relationships" r:id="rId4"/>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32</a:t>
            </a:fld>
            <a:endParaRPr lang="zh-CN" altLang="en-US" dirty="0"/>
          </a:p>
        </p:txBody>
      </p:sp>
    </p:spTree>
    <p:extLst>
      <p:ext uri="{BB962C8B-B14F-4D97-AF65-F5344CB8AC3E}">
        <p14:creationId xmlns:p14="http://schemas.microsoft.com/office/powerpoint/2010/main" val="708116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图表 15"/>
          <p:cNvGraphicFramePr>
            <a:graphicFrameLocks/>
          </p:cNvGraphicFramePr>
          <p:nvPr>
            <p:extLst/>
          </p:nvPr>
        </p:nvGraphicFramePr>
        <p:xfrm>
          <a:off x="4491180" y="1566752"/>
          <a:ext cx="4410075" cy="3086100"/>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NS-2: Comparison with </a:t>
            </a:r>
            <a:r>
              <a:rPr lang="en-US" altLang="zh-CN" dirty="0" err="1">
                <a:solidFill>
                  <a:srgbClr val="0000CC"/>
                </a:solidFill>
                <a:ea typeface="Corbel" charset="0"/>
                <a:cs typeface="Corbel" charset="0"/>
              </a:rPr>
              <a:t>pFabric</a:t>
            </a:r>
            <a:endParaRPr lang="zh-CN" altLang="en-US" dirty="0">
              <a:solidFill>
                <a:srgbClr val="0000CC"/>
              </a:solidFill>
              <a:ea typeface="Corbel" charset="0"/>
              <a:cs typeface="Corbel" charset="0"/>
            </a:endParaRPr>
          </a:p>
        </p:txBody>
      </p:sp>
      <p:sp>
        <p:nvSpPr>
          <p:cNvPr id="9" name="圆角矩形 8"/>
          <p:cNvSpPr/>
          <p:nvPr/>
        </p:nvSpPr>
        <p:spPr>
          <a:xfrm>
            <a:off x="816158" y="5229200"/>
            <a:ext cx="7642042" cy="10081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ea typeface="Corbel" charset="0"/>
                <a:cs typeface="Corbel" charset="0"/>
              </a:rPr>
              <a:t>PIAS only has a 1% performance gap to </a:t>
            </a:r>
            <a:r>
              <a:rPr lang="en-US" altLang="zh-CN" sz="2800" dirty="0" err="1">
                <a:solidFill>
                  <a:schemeClr val="bg1"/>
                </a:solidFill>
                <a:ea typeface="Corbel" charset="0"/>
                <a:cs typeface="Corbel" charset="0"/>
              </a:rPr>
              <a:t>pFabric</a:t>
            </a:r>
            <a:r>
              <a:rPr lang="en-US" altLang="zh-CN" sz="2800" dirty="0">
                <a:solidFill>
                  <a:schemeClr val="bg1"/>
                </a:solidFill>
                <a:ea typeface="Corbel" charset="0"/>
                <a:cs typeface="Corbel" charset="0"/>
              </a:rPr>
              <a:t> for small flows in the data mining workload.</a:t>
            </a:r>
            <a:endParaRPr lang="zh-CN" altLang="en-US" sz="2800" dirty="0">
              <a:solidFill>
                <a:schemeClr val="bg1"/>
              </a:solidFill>
              <a:ea typeface="Corbel" charset="0"/>
              <a:cs typeface="Corbel" charset="0"/>
            </a:endParaRPr>
          </a:p>
        </p:txBody>
      </p:sp>
      <p:sp>
        <p:nvSpPr>
          <p:cNvPr id="11" name="TextBox 10"/>
          <p:cNvSpPr txBox="1"/>
          <p:nvPr/>
        </p:nvSpPr>
        <p:spPr>
          <a:xfrm>
            <a:off x="1691680" y="4695527"/>
            <a:ext cx="1800200"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Web Search </a:t>
            </a:r>
            <a:endParaRPr lang="zh-CN" altLang="en-US" sz="2400" dirty="0">
              <a:latin typeface="Corbel" charset="0"/>
              <a:ea typeface="Corbel" charset="0"/>
              <a:cs typeface="Corbel" charset="0"/>
            </a:endParaRPr>
          </a:p>
        </p:txBody>
      </p:sp>
      <p:sp>
        <p:nvSpPr>
          <p:cNvPr id="12" name="TextBox 11"/>
          <p:cNvSpPr txBox="1"/>
          <p:nvPr/>
        </p:nvSpPr>
        <p:spPr>
          <a:xfrm>
            <a:off x="5940152" y="4695527"/>
            <a:ext cx="1872208" cy="461665"/>
          </a:xfrm>
          <a:prstGeom prst="rect">
            <a:avLst/>
          </a:prstGeom>
          <a:noFill/>
        </p:spPr>
        <p:txBody>
          <a:bodyPr wrap="square" rtlCol="0">
            <a:spAutoFit/>
          </a:bodyPr>
          <a:lstStyle/>
          <a:p>
            <a:pPr algn="ctr"/>
            <a:r>
              <a:rPr lang="en-US" altLang="zh-CN" sz="2400" dirty="0">
                <a:latin typeface="Corbel" charset="0"/>
                <a:ea typeface="Corbel" charset="0"/>
                <a:cs typeface="Corbel" charset="0"/>
              </a:rPr>
              <a:t>Data Mining</a:t>
            </a:r>
            <a:endParaRPr lang="zh-CN" altLang="en-US" sz="2400" dirty="0">
              <a:latin typeface="Corbel" charset="0"/>
              <a:ea typeface="Corbel" charset="0"/>
              <a:cs typeface="Corbel" charset="0"/>
            </a:endParaRPr>
          </a:p>
        </p:txBody>
      </p:sp>
      <p:sp>
        <p:nvSpPr>
          <p:cNvPr id="13" name="椭圆 12"/>
          <p:cNvSpPr/>
          <p:nvPr/>
        </p:nvSpPr>
        <p:spPr>
          <a:xfrm>
            <a:off x="8515672" y="2759967"/>
            <a:ext cx="304800" cy="51663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orbel" charset="0"/>
              <a:ea typeface="Corbel" charset="0"/>
              <a:cs typeface="Corbel" charset="0"/>
            </a:endParaRPr>
          </a:p>
        </p:txBody>
      </p:sp>
      <p:graphicFrame>
        <p:nvGraphicFramePr>
          <p:cNvPr id="15" name="图表 14"/>
          <p:cNvGraphicFramePr>
            <a:graphicFrameLocks/>
          </p:cNvGraphicFramePr>
          <p:nvPr>
            <p:extLst/>
          </p:nvPr>
        </p:nvGraphicFramePr>
        <p:xfrm>
          <a:off x="227104" y="1570850"/>
          <a:ext cx="4410075" cy="3086100"/>
        </p:xfrm>
        <a:graphic>
          <a:graphicData uri="http://schemas.openxmlformats.org/drawingml/2006/chart">
            <c:chart xmlns:c="http://schemas.openxmlformats.org/drawingml/2006/chart" xmlns:r="http://schemas.openxmlformats.org/officeDocument/2006/relationships" r:id="rId4"/>
          </a:graphicData>
        </a:graphic>
      </p:graphicFrame>
      <p:sp>
        <p:nvSpPr>
          <p:cNvPr id="4" name="灯片编号占位符 3"/>
          <p:cNvSpPr>
            <a:spLocks noGrp="1"/>
          </p:cNvSpPr>
          <p:nvPr>
            <p:ph type="sldNum" sz="quarter" idx="12"/>
          </p:nvPr>
        </p:nvSpPr>
        <p:spPr/>
        <p:txBody>
          <a:bodyPr/>
          <a:lstStyle/>
          <a:p>
            <a:fld id="{0C913308-F349-4B6D-A68A-DD1791B4A57B}" type="slidenum">
              <a:rPr lang="zh-CN" altLang="en-US" smtClean="0"/>
              <a:t>33</a:t>
            </a:fld>
            <a:endParaRPr lang="zh-CN" altLang="en-US" dirty="0"/>
          </a:p>
        </p:txBody>
      </p:sp>
    </p:spTree>
    <p:extLst>
      <p:ext uri="{BB962C8B-B14F-4D97-AF65-F5344CB8AC3E}">
        <p14:creationId xmlns:p14="http://schemas.microsoft.com/office/powerpoint/2010/main" val="1762536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PIAS Recap</a:t>
            </a:r>
            <a:endParaRPr lang="zh-CN" altLang="en-US" dirty="0"/>
          </a:p>
        </p:txBody>
      </p:sp>
      <p:sp>
        <p:nvSpPr>
          <p:cNvPr id="3" name="内容占位符 2"/>
          <p:cNvSpPr>
            <a:spLocks noGrp="1"/>
          </p:cNvSpPr>
          <p:nvPr>
            <p:ph idx="1"/>
          </p:nvPr>
        </p:nvSpPr>
        <p:spPr/>
        <p:txBody>
          <a:bodyPr/>
          <a:lstStyle/>
          <a:p>
            <a:r>
              <a:rPr lang="en-US" altLang="zh-CN" dirty="0">
                <a:cs typeface="Times New Roman" panose="02020603050405020304" pitchFamily="18" charset="0"/>
              </a:rPr>
              <a:t>PIAS: practical and effective</a:t>
            </a:r>
          </a:p>
          <a:p>
            <a:pPr lvl="1"/>
            <a:r>
              <a:rPr lang="en-US" altLang="zh-CN" dirty="0">
                <a:cs typeface="Times New Roman" panose="02020603050405020304" pitchFamily="18" charset="0"/>
              </a:rPr>
              <a:t>Not assume flow information from applications</a:t>
            </a:r>
          </a:p>
          <a:p>
            <a:pPr lvl="1"/>
            <a:endParaRPr lang="en-US" altLang="zh-CN" dirty="0">
              <a:cs typeface="Times New Roman" panose="02020603050405020304" pitchFamily="18" charset="0"/>
            </a:endParaRPr>
          </a:p>
          <a:p>
            <a:pPr lvl="1"/>
            <a:r>
              <a:rPr lang="en-US" altLang="zh-CN" dirty="0">
                <a:cs typeface="Times New Roman" panose="02020603050405020304" pitchFamily="18" charset="0"/>
              </a:rPr>
              <a:t>Enforce Multi-Level Feedback Queue scheduling</a:t>
            </a:r>
          </a:p>
          <a:p>
            <a:pPr lvl="1"/>
            <a:endParaRPr lang="en-US" altLang="zh-CN" dirty="0">
              <a:cs typeface="Times New Roman" panose="02020603050405020304" pitchFamily="18" charset="0"/>
            </a:endParaRPr>
          </a:p>
          <a:p>
            <a:pPr lvl="1"/>
            <a:r>
              <a:rPr lang="en-US" altLang="zh-CN" dirty="0">
                <a:cs typeface="Times New Roman" panose="02020603050405020304" pitchFamily="18" charset="0"/>
              </a:rPr>
              <a:t>Use commodity switches &amp; legacy network stacks</a:t>
            </a:r>
            <a:endParaRPr lang="zh-CN" altLang="en-US" dirty="0"/>
          </a:p>
        </p:txBody>
      </p:sp>
      <p:sp>
        <p:nvSpPr>
          <p:cNvPr id="4" name="圆角矩形 3"/>
          <p:cNvSpPr/>
          <p:nvPr/>
        </p:nvSpPr>
        <p:spPr>
          <a:xfrm>
            <a:off x="1331640" y="2650682"/>
            <a:ext cx="3384376" cy="50405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2800" dirty="0">
                <a:solidFill>
                  <a:schemeClr val="bg1"/>
                </a:solidFill>
              </a:rPr>
              <a:t>Information-agnostic</a:t>
            </a:r>
            <a:endParaRPr lang="zh-CN" altLang="en-US" sz="2800" dirty="0">
              <a:solidFill>
                <a:schemeClr val="bg1"/>
              </a:solidFill>
            </a:endParaRPr>
          </a:p>
        </p:txBody>
      </p:sp>
      <p:sp>
        <p:nvSpPr>
          <p:cNvPr id="5" name="圆角矩形 4"/>
          <p:cNvSpPr/>
          <p:nvPr/>
        </p:nvSpPr>
        <p:spPr>
          <a:xfrm>
            <a:off x="1312483" y="3717032"/>
            <a:ext cx="3384376" cy="50405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FCT minimization</a:t>
            </a:r>
            <a:endParaRPr lang="zh-CN" altLang="en-US" sz="2800" dirty="0">
              <a:solidFill>
                <a:schemeClr val="bg1"/>
              </a:solidFill>
            </a:endParaRPr>
          </a:p>
        </p:txBody>
      </p:sp>
      <p:sp>
        <p:nvSpPr>
          <p:cNvPr id="6" name="圆角矩形 5"/>
          <p:cNvSpPr/>
          <p:nvPr/>
        </p:nvSpPr>
        <p:spPr>
          <a:xfrm>
            <a:off x="1331640" y="4725144"/>
            <a:ext cx="3384376" cy="50405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rPr>
              <a:t>Readily deployable</a:t>
            </a:r>
            <a:endParaRPr lang="zh-CN" altLang="en-US" sz="2800" dirty="0">
              <a:solidFill>
                <a:schemeClr val="bg1"/>
              </a:solidFill>
            </a:endParaRPr>
          </a:p>
        </p:txBody>
      </p:sp>
      <p:sp>
        <p:nvSpPr>
          <p:cNvPr id="8" name="灯片编号占位符 7"/>
          <p:cNvSpPr>
            <a:spLocks noGrp="1"/>
          </p:cNvSpPr>
          <p:nvPr>
            <p:ph type="sldNum" sz="quarter" idx="12"/>
          </p:nvPr>
        </p:nvSpPr>
        <p:spPr/>
        <p:txBody>
          <a:bodyPr/>
          <a:lstStyle/>
          <a:p>
            <a:fld id="{0C913308-F349-4B6D-A68A-DD1791B4A57B}" type="slidenum">
              <a:rPr lang="zh-CN" altLang="en-US" smtClean="0"/>
              <a:t>34</a:t>
            </a:fld>
            <a:endParaRPr lang="zh-CN" altLang="en-US" dirty="0"/>
          </a:p>
        </p:txBody>
      </p:sp>
    </p:spTree>
    <p:extLst>
      <p:ext uri="{BB962C8B-B14F-4D97-AF65-F5344CB8AC3E}">
        <p14:creationId xmlns:p14="http://schemas.microsoft.com/office/powerpoint/2010/main" val="3120443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Outline</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35</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3" name="文本框 2"/>
          <p:cNvSpPr txBox="1"/>
          <p:nvPr/>
        </p:nvSpPr>
        <p:spPr>
          <a:xfrm>
            <a:off x="457200" y="3363957"/>
            <a:ext cx="3970784" cy="2585323"/>
          </a:xfrm>
          <a:prstGeom prst="rect">
            <a:avLst/>
          </a:prstGeom>
          <a:noFill/>
          <a:ln w="38100">
            <a:solidFill>
              <a:srgbClr val="FF0000"/>
            </a:solidFill>
            <a:prstDash val="sysDash"/>
          </a:ln>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9" name="文本框 18"/>
          <p:cNvSpPr txBox="1"/>
          <p:nvPr/>
        </p:nvSpPr>
        <p:spPr>
          <a:xfrm>
            <a:off x="5177800" y="4870589"/>
            <a:ext cx="4146728" cy="523220"/>
          </a:xfrm>
          <a:prstGeom prst="rect">
            <a:avLst/>
          </a:prstGeom>
          <a:noFill/>
        </p:spPr>
        <p:txBody>
          <a:bodyPr wrap="square" rtlCol="0">
            <a:spAutoFit/>
          </a:bodyPr>
          <a:lstStyle/>
          <a:p>
            <a:r>
              <a:rPr lang="en-US" altLang="zh-CN" sz="2800" dirty="0">
                <a:solidFill>
                  <a:srgbClr val="0000CC"/>
                </a:solidFill>
                <a:cs typeface="Times New Roman" panose="02020603050405020304" pitchFamily="18" charset="0"/>
              </a:rPr>
              <a:t>NSDI’16, CoNEXT’16</a:t>
            </a:r>
            <a:endParaRPr lang="zh-CN" altLang="en-US" sz="2800" dirty="0">
              <a:solidFill>
                <a:srgbClr val="0000CC"/>
              </a:solidFill>
            </a:endParaRPr>
          </a:p>
        </p:txBody>
      </p:sp>
      <p:sp>
        <p:nvSpPr>
          <p:cNvPr id="16" name="文本框 15"/>
          <p:cNvSpPr txBox="1"/>
          <p:nvPr/>
        </p:nvSpPr>
        <p:spPr>
          <a:xfrm>
            <a:off x="4830296" y="3206586"/>
            <a:ext cx="3960440"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MQ-ECN (&amp; TCN)</a:t>
            </a:r>
            <a:r>
              <a:rPr lang="en-US" altLang="zh-CN" sz="2800" dirty="0"/>
              <a:t>: enable ECN marking over packet schedulers</a:t>
            </a:r>
            <a:endParaRPr lang="zh-CN" altLang="en-US" sz="2800" dirty="0"/>
          </a:p>
        </p:txBody>
      </p:sp>
    </p:spTree>
    <p:extLst>
      <p:ext uri="{BB962C8B-B14F-4D97-AF65-F5344CB8AC3E}">
        <p14:creationId xmlns:p14="http://schemas.microsoft.com/office/powerpoint/2010/main" val="58007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Background</a:t>
            </a:r>
            <a:endParaRPr lang="zh-CN" altLang="en-US" dirty="0"/>
          </a:p>
        </p:txBody>
      </p:sp>
      <p:sp>
        <p:nvSpPr>
          <p:cNvPr id="3" name="内容占位符 2"/>
          <p:cNvSpPr>
            <a:spLocks noGrp="1"/>
          </p:cNvSpPr>
          <p:nvPr>
            <p:ph idx="1"/>
          </p:nvPr>
        </p:nvSpPr>
        <p:spPr/>
        <p:txBody>
          <a:bodyPr/>
          <a:lstStyle/>
          <a:p>
            <a:r>
              <a:rPr lang="en-US" altLang="zh-CN" dirty="0"/>
              <a:t>Data Centers </a:t>
            </a:r>
          </a:p>
          <a:p>
            <a:pPr lvl="1"/>
            <a:r>
              <a:rPr lang="en-US" altLang="zh-CN" dirty="0"/>
              <a:t>Many services with diverse network requirements</a:t>
            </a:r>
            <a:endParaRPr lang="zh-CN" altLang="en-US" dirty="0"/>
          </a:p>
        </p:txBody>
      </p: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789" y="3870015"/>
            <a:ext cx="1619947" cy="1539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812733"/>
            <a:ext cx="2153964" cy="1713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3717032"/>
            <a:ext cx="2016224" cy="1702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288" y="3812733"/>
            <a:ext cx="1596813" cy="1596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36</a:t>
            </a:fld>
            <a:endParaRPr lang="zh-CN" altLang="en-US"/>
          </a:p>
        </p:txBody>
      </p:sp>
    </p:spTree>
    <p:extLst>
      <p:ext uri="{BB962C8B-B14F-4D97-AF65-F5344CB8AC3E}">
        <p14:creationId xmlns:p14="http://schemas.microsoft.com/office/powerpoint/2010/main" val="1570515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Background</a:t>
            </a:r>
            <a:endParaRPr lang="zh-CN" altLang="en-US" dirty="0"/>
          </a:p>
        </p:txBody>
      </p:sp>
      <p:sp>
        <p:nvSpPr>
          <p:cNvPr id="3" name="内容占位符 2"/>
          <p:cNvSpPr>
            <a:spLocks noGrp="1"/>
          </p:cNvSpPr>
          <p:nvPr>
            <p:ph idx="1"/>
          </p:nvPr>
        </p:nvSpPr>
        <p:spPr/>
        <p:txBody>
          <a:bodyPr/>
          <a:lstStyle/>
          <a:p>
            <a:r>
              <a:rPr lang="en-US" altLang="zh-CN" dirty="0"/>
              <a:t>Data Centers </a:t>
            </a:r>
          </a:p>
          <a:p>
            <a:pPr lvl="1"/>
            <a:r>
              <a:rPr lang="en-US" altLang="zh-CN" dirty="0"/>
              <a:t>Many services with diverse network requirements</a:t>
            </a:r>
          </a:p>
          <a:p>
            <a:r>
              <a:rPr lang="en-US" altLang="zh-CN" dirty="0"/>
              <a:t>ECN-based Transports </a:t>
            </a:r>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useBgFill="1">
        <p:nvSpPr>
          <p:cNvPr id="10" name="Rounded Rectangle 51"/>
          <p:cNvSpPr/>
          <p:nvPr/>
        </p:nvSpPr>
        <p:spPr>
          <a:xfrm>
            <a:off x="1115616" y="3933056"/>
            <a:ext cx="691276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ECN = Explicit Congestion Notification</a:t>
            </a:r>
            <a:endParaRPr lang="zh-CN" altLang="en-US" sz="32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37</a:t>
            </a:fld>
            <a:endParaRPr lang="zh-CN" altLang="en-US"/>
          </a:p>
        </p:txBody>
      </p:sp>
    </p:spTree>
    <p:extLst>
      <p:ext uri="{BB962C8B-B14F-4D97-AF65-F5344CB8AC3E}">
        <p14:creationId xmlns:p14="http://schemas.microsoft.com/office/powerpoint/2010/main" val="2800759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Background</a:t>
            </a:r>
            <a:endParaRPr lang="zh-CN" altLang="en-US" dirty="0"/>
          </a:p>
        </p:txBody>
      </p:sp>
      <p:sp>
        <p:nvSpPr>
          <p:cNvPr id="3" name="内容占位符 2"/>
          <p:cNvSpPr>
            <a:spLocks noGrp="1"/>
          </p:cNvSpPr>
          <p:nvPr>
            <p:ph idx="1"/>
          </p:nvPr>
        </p:nvSpPr>
        <p:spPr/>
        <p:txBody>
          <a:bodyPr/>
          <a:lstStyle/>
          <a:p>
            <a:r>
              <a:rPr lang="en-US" altLang="zh-CN" dirty="0"/>
              <a:t>Data Centers</a:t>
            </a:r>
          </a:p>
          <a:p>
            <a:pPr lvl="1"/>
            <a:r>
              <a:rPr lang="en-US" altLang="zh-CN" dirty="0"/>
              <a:t>Many services with diverse network requirements</a:t>
            </a:r>
          </a:p>
          <a:p>
            <a:r>
              <a:rPr lang="en-US" altLang="zh-CN" dirty="0"/>
              <a:t>ECN-based Transports</a:t>
            </a:r>
          </a:p>
          <a:p>
            <a:pPr lvl="1"/>
            <a:r>
              <a:rPr lang="en-US" altLang="zh-CN" dirty="0"/>
              <a:t>Achieve high throughput &amp; low latency</a:t>
            </a:r>
          </a:p>
          <a:p>
            <a:pPr lvl="1"/>
            <a:r>
              <a:rPr lang="en-US" altLang="zh-CN" dirty="0"/>
              <a:t>Widely deployed: DCTCP, DCQCN, etc.</a:t>
            </a:r>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https://encrypted-tbn3.gstatic.com/images?q=tbn:ANd9GcSA70K40GAkaswwFzJnQUUMIveB41iqbh9sI9nzb-ucClP3A_D7pfnx3nf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968" y="4581128"/>
            <a:ext cx="304100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soft data cen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4581128"/>
            <a:ext cx="2952328"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38</a:t>
            </a:fld>
            <a:endParaRPr lang="zh-CN" altLang="en-US"/>
          </a:p>
        </p:txBody>
      </p:sp>
    </p:spTree>
    <p:extLst>
      <p:ext uri="{BB962C8B-B14F-4D97-AF65-F5344CB8AC3E}">
        <p14:creationId xmlns:p14="http://schemas.microsoft.com/office/powerpoint/2010/main" val="682180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0000CC"/>
                </a:solidFill>
                <a:cs typeface="Times New Roman" panose="02020603050405020304" pitchFamily="18" charset="0"/>
              </a:rPr>
              <a:t>ECN-based Transports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39</a:t>
            </a:fld>
            <a:endParaRPr lang="zh-CN" altLang="en-US"/>
          </a:p>
        </p:txBody>
      </p:sp>
    </p:spTree>
    <p:extLst>
      <p:ext uri="{BB962C8B-B14F-4D97-AF65-F5344CB8AC3E}">
        <p14:creationId xmlns:p14="http://schemas.microsoft.com/office/powerpoint/2010/main" val="2291598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ounded Rectangle 120"/>
          <p:cNvSpPr/>
          <p:nvPr/>
        </p:nvSpPr>
        <p:spPr>
          <a:xfrm>
            <a:off x="228600" y="5419354"/>
            <a:ext cx="8686800" cy="10339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100" dirty="0"/>
          </a:p>
          <a:p>
            <a:pPr algn="ctr"/>
            <a:endParaRPr lang="en-US" sz="1200" dirty="0"/>
          </a:p>
          <a:p>
            <a:pPr algn="ctr"/>
            <a:endParaRPr lang="en-US" sz="1200" dirty="0"/>
          </a:p>
          <a:p>
            <a:pPr algn="ctr"/>
            <a:endParaRPr lang="en-US" sz="1200" dirty="0"/>
          </a:p>
          <a:p>
            <a:r>
              <a:rPr lang="en-US" sz="2400" b="1" dirty="0"/>
              <a:t>Servers</a:t>
            </a:r>
          </a:p>
        </p:txBody>
      </p:sp>
      <p:sp>
        <p:nvSpPr>
          <p:cNvPr id="138" name="Rounded Rectangle 534"/>
          <p:cNvSpPr/>
          <p:nvPr/>
        </p:nvSpPr>
        <p:spPr>
          <a:xfrm>
            <a:off x="228600" y="2445776"/>
            <a:ext cx="8686800" cy="2886706"/>
          </a:xfrm>
          <a:prstGeom prst="roundRect">
            <a:avLst>
              <a:gd name="adj" fmla="val 9902"/>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a:p>
            <a:endParaRPr lang="en-US" b="1" dirty="0"/>
          </a:p>
          <a:p>
            <a:endParaRPr lang="en-US" b="1" dirty="0"/>
          </a:p>
          <a:p>
            <a:endParaRPr lang="en-US" b="1" dirty="0"/>
          </a:p>
          <a:p>
            <a:endParaRPr lang="en-US" b="1" dirty="0"/>
          </a:p>
          <a:p>
            <a:endParaRPr lang="en-US" b="1" dirty="0"/>
          </a:p>
          <a:p>
            <a:r>
              <a:rPr lang="en-US" sz="2400" b="1" dirty="0"/>
              <a:t>Fabric</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sp>
        <p:nvSpPr>
          <p:cNvPr id="147" name="Cloud 3"/>
          <p:cNvSpPr/>
          <p:nvPr/>
        </p:nvSpPr>
        <p:spPr>
          <a:xfrm>
            <a:off x="1524000" y="1124744"/>
            <a:ext cx="6096000" cy="1053255"/>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      </a:t>
            </a:r>
            <a:r>
              <a:rPr lang="en-US" sz="2400" b="1" dirty="0"/>
              <a:t>INTERNET</a:t>
            </a:r>
          </a:p>
        </p:txBody>
      </p:sp>
      <p:grpSp>
        <p:nvGrpSpPr>
          <p:cNvPr id="15" name="Group 6"/>
          <p:cNvGrpSpPr/>
          <p:nvPr/>
        </p:nvGrpSpPr>
        <p:grpSpPr>
          <a:xfrm>
            <a:off x="367583" y="1749887"/>
            <a:ext cx="8359205" cy="4343409"/>
            <a:chOff x="367583" y="1801491"/>
            <a:chExt cx="8359205" cy="4343409"/>
          </a:xfrm>
        </p:grpSpPr>
        <p:grpSp>
          <p:nvGrpSpPr>
            <p:cNvPr id="16" name="Group 182"/>
            <p:cNvGrpSpPr/>
            <p:nvPr/>
          </p:nvGrpSpPr>
          <p:grpSpPr>
            <a:xfrm>
              <a:off x="367583" y="2116456"/>
              <a:ext cx="8359205" cy="4028444"/>
              <a:chOff x="367583" y="2116456"/>
              <a:chExt cx="8359205" cy="4028444"/>
            </a:xfrm>
          </p:grpSpPr>
          <p:cxnSp>
            <p:nvCxnSpPr>
              <p:cNvPr id="30" name="Straight Connector 17"/>
              <p:cNvCxnSpPr/>
              <p:nvPr/>
            </p:nvCxnSpPr>
            <p:spPr>
              <a:xfrm flipH="1" flipV="1">
                <a:off x="3659648" y="2157420"/>
                <a:ext cx="235020" cy="622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8"/>
              <p:cNvCxnSpPr/>
              <p:nvPr/>
            </p:nvCxnSpPr>
            <p:spPr>
              <a:xfrm flipH="1" flipV="1">
                <a:off x="3741581" y="2171074"/>
                <a:ext cx="1338421" cy="69066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247"/>
              <p:cNvCxnSpPr>
                <a:stCxn id="76" idx="0"/>
              </p:cNvCxnSpPr>
              <p:nvPr/>
            </p:nvCxnSpPr>
            <p:spPr>
              <a:xfrm flipH="1" flipV="1">
                <a:off x="2438400" y="3048000"/>
                <a:ext cx="584024" cy="9236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248"/>
              <p:cNvCxnSpPr>
                <a:stCxn id="77" idx="1"/>
              </p:cNvCxnSpPr>
              <p:nvPr/>
            </p:nvCxnSpPr>
            <p:spPr>
              <a:xfrm flipV="1">
                <a:off x="4030808" y="3076222"/>
                <a:ext cx="2192192" cy="90660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249"/>
              <p:cNvCxnSpPr>
                <a:stCxn id="76" idx="7"/>
              </p:cNvCxnSpPr>
              <p:nvPr/>
            </p:nvCxnSpPr>
            <p:spPr>
              <a:xfrm flipV="1">
                <a:off x="3049365" y="3022600"/>
                <a:ext cx="650568" cy="9602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250"/>
              <p:cNvCxnSpPr>
                <a:stCxn id="77" idx="0"/>
              </p:cNvCxnSpPr>
              <p:nvPr/>
            </p:nvCxnSpPr>
            <p:spPr>
              <a:xfrm flipV="1">
                <a:off x="4057749" y="3062111"/>
                <a:ext cx="824695" cy="90955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251"/>
              <p:cNvCxnSpPr>
                <a:stCxn id="80" idx="0"/>
              </p:cNvCxnSpPr>
              <p:nvPr/>
            </p:nvCxnSpPr>
            <p:spPr>
              <a:xfrm flipH="1" flipV="1">
                <a:off x="2497667" y="3014133"/>
                <a:ext cx="2591682" cy="9575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252"/>
              <p:cNvCxnSpPr>
                <a:stCxn id="81" idx="1"/>
              </p:cNvCxnSpPr>
              <p:nvPr/>
            </p:nvCxnSpPr>
            <p:spPr>
              <a:xfrm flipH="1" flipV="1">
                <a:off x="5029200" y="3048000"/>
                <a:ext cx="1064805" cy="9348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253"/>
              <p:cNvCxnSpPr>
                <a:stCxn id="80" idx="7"/>
              </p:cNvCxnSpPr>
              <p:nvPr/>
            </p:nvCxnSpPr>
            <p:spPr>
              <a:xfrm flipH="1" flipV="1">
                <a:off x="3793067" y="2988733"/>
                <a:ext cx="1323223" cy="9940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254"/>
              <p:cNvCxnSpPr>
                <a:stCxn id="81" idx="0"/>
              </p:cNvCxnSpPr>
              <p:nvPr/>
            </p:nvCxnSpPr>
            <p:spPr>
              <a:xfrm flipV="1">
                <a:off x="6120946" y="2963333"/>
                <a:ext cx="313721" cy="10083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286"/>
              <p:cNvCxnSpPr>
                <a:stCxn id="78" idx="0"/>
                <a:endCxn id="76" idx="4"/>
              </p:cNvCxnSpPr>
              <p:nvPr/>
            </p:nvCxnSpPr>
            <p:spPr>
              <a:xfrm flipV="1">
                <a:off x="3022424" y="4047868"/>
                <a:ext cx="0"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287"/>
              <p:cNvCxnSpPr>
                <a:stCxn id="79" idx="0"/>
                <a:endCxn id="77" idx="4"/>
              </p:cNvCxnSpPr>
              <p:nvPr/>
            </p:nvCxnSpPr>
            <p:spPr>
              <a:xfrm flipV="1">
                <a:off x="4057749"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301"/>
              <p:cNvCxnSpPr>
                <a:stCxn id="82" idx="0"/>
                <a:endCxn id="80" idx="4"/>
              </p:cNvCxnSpPr>
              <p:nvPr/>
            </p:nvCxnSpPr>
            <p:spPr>
              <a:xfrm flipV="1">
                <a:off x="5089349" y="4047868"/>
                <a:ext cx="0" cy="83864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302"/>
              <p:cNvCxnSpPr>
                <a:stCxn id="83" idx="0"/>
                <a:endCxn id="81" idx="4"/>
              </p:cNvCxnSpPr>
              <p:nvPr/>
            </p:nvCxnSpPr>
            <p:spPr>
              <a:xfrm flipV="1">
                <a:off x="6120946" y="4047868"/>
                <a:ext cx="0" cy="83768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303"/>
              <p:cNvCxnSpPr>
                <a:stCxn id="86" idx="0"/>
                <a:endCxn id="84" idx="4"/>
              </p:cNvCxnSpPr>
              <p:nvPr/>
            </p:nvCxnSpPr>
            <p:spPr>
              <a:xfrm flipV="1">
                <a:off x="7154245"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304"/>
              <p:cNvCxnSpPr>
                <a:stCxn id="87" idx="0"/>
                <a:endCxn id="85" idx="4"/>
              </p:cNvCxnSpPr>
              <p:nvPr/>
            </p:nvCxnSpPr>
            <p:spPr>
              <a:xfrm flipV="1">
                <a:off x="8199534" y="4047868"/>
                <a:ext cx="722"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320"/>
              <p:cNvCxnSpPr>
                <a:stCxn id="78" idx="7"/>
              </p:cNvCxnSpPr>
              <p:nvPr/>
            </p:nvCxnSpPr>
            <p:spPr>
              <a:xfrm flipV="1">
                <a:off x="3049365" y="4046841"/>
                <a:ext cx="981443" cy="84935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321"/>
              <p:cNvCxnSpPr>
                <a:stCxn id="79" idx="1"/>
                <a:endCxn id="76" idx="5"/>
              </p:cNvCxnSpPr>
              <p:nvPr/>
            </p:nvCxnSpPr>
            <p:spPr>
              <a:xfrm flipH="1" flipV="1">
                <a:off x="3049365" y="4036709"/>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322"/>
              <p:cNvCxnSpPr>
                <a:stCxn id="80" idx="5"/>
                <a:endCxn id="83" idx="1"/>
              </p:cNvCxnSpPr>
              <p:nvPr/>
            </p:nvCxnSpPr>
            <p:spPr>
              <a:xfrm>
                <a:off x="5116290" y="4036709"/>
                <a:ext cx="977715" cy="86000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323"/>
              <p:cNvCxnSpPr>
                <a:stCxn id="82" idx="7"/>
                <a:endCxn id="81" idx="3"/>
              </p:cNvCxnSpPr>
              <p:nvPr/>
            </p:nvCxnSpPr>
            <p:spPr>
              <a:xfrm flipV="1">
                <a:off x="5116290" y="4036709"/>
                <a:ext cx="977715" cy="860959"/>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324"/>
              <p:cNvCxnSpPr>
                <a:stCxn id="84" idx="5"/>
                <a:endCxn id="87" idx="1"/>
              </p:cNvCxnSpPr>
              <p:nvPr/>
            </p:nvCxnSpPr>
            <p:spPr>
              <a:xfrm>
                <a:off x="7181186" y="4036709"/>
                <a:ext cx="991407" cy="85949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325"/>
              <p:cNvCxnSpPr>
                <a:stCxn id="86" idx="7"/>
                <a:endCxn id="85" idx="3"/>
              </p:cNvCxnSpPr>
              <p:nvPr/>
            </p:nvCxnSpPr>
            <p:spPr>
              <a:xfrm flipV="1">
                <a:off x="7181186" y="4036709"/>
                <a:ext cx="992129"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299"/>
              <p:cNvCxnSpPr>
                <a:stCxn id="73" idx="3"/>
                <a:endCxn id="88" idx="0"/>
              </p:cNvCxnSpPr>
              <p:nvPr/>
            </p:nvCxnSpPr>
            <p:spPr>
              <a:xfrm flipH="1">
                <a:off x="555826" y="4951109"/>
                <a:ext cx="331633"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305"/>
              <p:cNvCxnSpPr>
                <a:stCxn id="73" idx="5"/>
              </p:cNvCxnSpPr>
              <p:nvPr/>
            </p:nvCxnSpPr>
            <p:spPr>
              <a:xfrm>
                <a:off x="941341" y="4951109"/>
                <a:ext cx="15191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361"/>
              <p:cNvCxnSpPr>
                <a:stCxn id="75" idx="3"/>
                <a:endCxn id="90" idx="0"/>
              </p:cNvCxnSpPr>
              <p:nvPr/>
            </p:nvCxnSpPr>
            <p:spPr>
              <a:xfrm flipH="1">
                <a:off x="1620540" y="4950081"/>
                <a:ext cx="302244"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364"/>
              <p:cNvCxnSpPr>
                <a:stCxn id="75" idx="5"/>
              </p:cNvCxnSpPr>
              <p:nvPr/>
            </p:nvCxnSpPr>
            <p:spPr>
              <a:xfrm>
                <a:off x="1976666" y="4950081"/>
                <a:ext cx="165229"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365"/>
              <p:cNvCxnSpPr>
                <a:stCxn id="78" idx="3"/>
                <a:endCxn id="92" idx="0"/>
              </p:cNvCxnSpPr>
              <p:nvPr/>
            </p:nvCxnSpPr>
            <p:spPr>
              <a:xfrm flipH="1">
                <a:off x="2679306" y="4950081"/>
                <a:ext cx="316177"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366"/>
              <p:cNvCxnSpPr>
                <a:stCxn id="78" idx="5"/>
                <a:endCxn id="93" idx="0"/>
              </p:cNvCxnSpPr>
              <p:nvPr/>
            </p:nvCxnSpPr>
            <p:spPr>
              <a:xfrm>
                <a:off x="3049365" y="4950081"/>
                <a:ext cx="172130"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367"/>
              <p:cNvCxnSpPr>
                <a:stCxn id="79" idx="3"/>
                <a:endCxn id="94" idx="0"/>
              </p:cNvCxnSpPr>
              <p:nvPr/>
            </p:nvCxnSpPr>
            <p:spPr>
              <a:xfrm flipH="1">
                <a:off x="3744020" y="4951109"/>
                <a:ext cx="286788"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368"/>
              <p:cNvCxnSpPr>
                <a:stCxn id="79" idx="5"/>
                <a:endCxn id="95" idx="0"/>
              </p:cNvCxnSpPr>
              <p:nvPr/>
            </p:nvCxnSpPr>
            <p:spPr>
              <a:xfrm>
                <a:off x="4084690" y="4951109"/>
                <a:ext cx="186584"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369"/>
              <p:cNvCxnSpPr>
                <a:stCxn id="82" idx="3"/>
                <a:endCxn id="96" idx="0"/>
              </p:cNvCxnSpPr>
              <p:nvPr/>
            </p:nvCxnSpPr>
            <p:spPr>
              <a:xfrm flipH="1">
                <a:off x="4814045" y="4951550"/>
                <a:ext cx="248363"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370"/>
              <p:cNvCxnSpPr>
                <a:stCxn id="82" idx="5"/>
                <a:endCxn id="97" idx="0"/>
              </p:cNvCxnSpPr>
              <p:nvPr/>
            </p:nvCxnSpPr>
            <p:spPr>
              <a:xfrm>
                <a:off x="5116290" y="4951550"/>
                <a:ext cx="239944"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387"/>
              <p:cNvCxnSpPr>
                <a:stCxn id="83" idx="3"/>
                <a:endCxn id="98" idx="0"/>
              </p:cNvCxnSpPr>
              <p:nvPr/>
            </p:nvCxnSpPr>
            <p:spPr>
              <a:xfrm flipH="1">
                <a:off x="5878759" y="4950595"/>
                <a:ext cx="21524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388"/>
              <p:cNvCxnSpPr>
                <a:stCxn id="83" idx="5"/>
                <a:endCxn id="99" idx="0"/>
              </p:cNvCxnSpPr>
              <p:nvPr/>
            </p:nvCxnSpPr>
            <p:spPr>
              <a:xfrm>
                <a:off x="6147887" y="4950595"/>
                <a:ext cx="25812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389"/>
              <p:cNvCxnSpPr>
                <a:stCxn id="86" idx="3"/>
                <a:endCxn id="100" idx="0"/>
              </p:cNvCxnSpPr>
              <p:nvPr/>
            </p:nvCxnSpPr>
            <p:spPr>
              <a:xfrm flipH="1">
                <a:off x="6946578" y="4951109"/>
                <a:ext cx="180726"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390"/>
              <p:cNvCxnSpPr>
                <a:stCxn id="86" idx="5"/>
                <a:endCxn id="101" idx="0"/>
              </p:cNvCxnSpPr>
              <p:nvPr/>
            </p:nvCxnSpPr>
            <p:spPr>
              <a:xfrm>
                <a:off x="7181186" y="4951109"/>
                <a:ext cx="30758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391"/>
              <p:cNvCxnSpPr>
                <a:stCxn id="87" idx="3"/>
                <a:endCxn id="102" idx="0"/>
              </p:cNvCxnSpPr>
              <p:nvPr/>
            </p:nvCxnSpPr>
            <p:spPr>
              <a:xfrm flipH="1">
                <a:off x="8011292" y="4950081"/>
                <a:ext cx="16130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392"/>
              <p:cNvCxnSpPr>
                <a:stCxn id="87" idx="5"/>
                <a:endCxn id="103" idx="0"/>
              </p:cNvCxnSpPr>
              <p:nvPr/>
            </p:nvCxnSpPr>
            <p:spPr>
              <a:xfrm>
                <a:off x="8226475" y="4950081"/>
                <a:ext cx="31207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455"/>
              <p:cNvCxnSpPr>
                <a:stCxn id="73" idx="0"/>
                <a:endCxn id="72" idx="4"/>
              </p:cNvCxnSpPr>
              <p:nvPr/>
            </p:nvCxnSpPr>
            <p:spPr>
              <a:xfrm flipV="1">
                <a:off x="914400" y="4046840"/>
                <a:ext cx="0" cy="83922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456"/>
              <p:cNvCxnSpPr>
                <a:stCxn id="75" idx="0"/>
                <a:endCxn id="74" idx="4"/>
              </p:cNvCxnSpPr>
              <p:nvPr/>
            </p:nvCxnSpPr>
            <p:spPr>
              <a:xfrm flipV="1">
                <a:off x="1949725" y="4046840"/>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457"/>
              <p:cNvCxnSpPr>
                <a:stCxn id="73" idx="7"/>
                <a:endCxn id="74" idx="3"/>
              </p:cNvCxnSpPr>
              <p:nvPr/>
            </p:nvCxnSpPr>
            <p:spPr>
              <a:xfrm flipV="1">
                <a:off x="941341" y="4035681"/>
                <a:ext cx="981443" cy="86154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458"/>
              <p:cNvCxnSpPr>
                <a:stCxn id="75" idx="1"/>
                <a:endCxn id="72" idx="5"/>
              </p:cNvCxnSpPr>
              <p:nvPr/>
            </p:nvCxnSpPr>
            <p:spPr>
              <a:xfrm flipH="1" flipV="1">
                <a:off x="941341" y="4035681"/>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412"/>
              <p:cNvSpPr/>
              <p:nvPr/>
            </p:nvSpPr>
            <p:spPr>
              <a:xfrm>
                <a:off x="876300"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463"/>
              <p:cNvSpPr/>
              <p:nvPr/>
            </p:nvSpPr>
            <p:spPr>
              <a:xfrm>
                <a:off x="876300"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464"/>
              <p:cNvSpPr/>
              <p:nvPr/>
            </p:nvSpPr>
            <p:spPr>
              <a:xfrm>
                <a:off x="1911625"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465"/>
              <p:cNvSpPr/>
              <p:nvPr/>
            </p:nvSpPr>
            <p:spPr>
              <a:xfrm>
                <a:off x="1911625"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482"/>
              <p:cNvSpPr/>
              <p:nvPr/>
            </p:nvSpPr>
            <p:spPr>
              <a:xfrm>
                <a:off x="2984324"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483"/>
              <p:cNvSpPr/>
              <p:nvPr/>
            </p:nvSpPr>
            <p:spPr>
              <a:xfrm>
                <a:off x="40196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484"/>
              <p:cNvSpPr/>
              <p:nvPr/>
            </p:nvSpPr>
            <p:spPr>
              <a:xfrm>
                <a:off x="298432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485"/>
              <p:cNvSpPr/>
              <p:nvPr/>
            </p:nvSpPr>
            <p:spPr>
              <a:xfrm>
                <a:off x="4019649"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501"/>
              <p:cNvSpPr/>
              <p:nvPr/>
            </p:nvSpPr>
            <p:spPr>
              <a:xfrm>
                <a:off x="50512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502"/>
              <p:cNvSpPr/>
              <p:nvPr/>
            </p:nvSpPr>
            <p:spPr>
              <a:xfrm>
                <a:off x="608284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503"/>
              <p:cNvSpPr/>
              <p:nvPr/>
            </p:nvSpPr>
            <p:spPr>
              <a:xfrm>
                <a:off x="5051249" y="4886509"/>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504"/>
              <p:cNvSpPr/>
              <p:nvPr/>
            </p:nvSpPr>
            <p:spPr>
              <a:xfrm>
                <a:off x="6082846" y="4885554"/>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526"/>
              <p:cNvSpPr/>
              <p:nvPr/>
            </p:nvSpPr>
            <p:spPr>
              <a:xfrm>
                <a:off x="7116145"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527"/>
              <p:cNvSpPr/>
              <p:nvPr/>
            </p:nvSpPr>
            <p:spPr>
              <a:xfrm>
                <a:off x="816215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528"/>
              <p:cNvSpPr/>
              <p:nvPr/>
            </p:nvSpPr>
            <p:spPr>
              <a:xfrm>
                <a:off x="7116145"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529"/>
              <p:cNvSpPr/>
              <p:nvPr/>
            </p:nvSpPr>
            <p:spPr>
              <a:xfrm>
                <a:off x="816143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341" descr="server-gray.png"/>
              <p:cNvPicPr>
                <a:picLocks noChangeAspect="1"/>
              </p:cNvPicPr>
              <p:nvPr/>
            </p:nvPicPr>
            <p:blipFill>
              <a:blip r:embed="rId3" cstate="print"/>
              <a:stretch>
                <a:fillRect/>
              </a:stretch>
            </p:blipFill>
            <p:spPr>
              <a:xfrm>
                <a:off x="367583" y="5744126"/>
                <a:ext cx="376485" cy="400774"/>
              </a:xfrm>
              <a:prstGeom prst="rect">
                <a:avLst/>
              </a:prstGeom>
            </p:spPr>
          </p:pic>
          <p:pic>
            <p:nvPicPr>
              <p:cNvPr id="89" name="Picture 342" descr="server-gray.png"/>
              <p:cNvPicPr>
                <a:picLocks noChangeAspect="1"/>
              </p:cNvPicPr>
              <p:nvPr/>
            </p:nvPicPr>
            <p:blipFill>
              <a:blip r:embed="rId3" cstate="print"/>
              <a:stretch>
                <a:fillRect/>
              </a:stretch>
            </p:blipFill>
            <p:spPr>
              <a:xfrm>
                <a:off x="909772" y="5744126"/>
                <a:ext cx="376485" cy="400774"/>
              </a:xfrm>
              <a:prstGeom prst="rect">
                <a:avLst/>
              </a:prstGeom>
            </p:spPr>
          </p:pic>
          <p:pic>
            <p:nvPicPr>
              <p:cNvPr id="90" name="Picture 343" descr="server-gray.png"/>
              <p:cNvPicPr>
                <a:picLocks noChangeAspect="1"/>
              </p:cNvPicPr>
              <p:nvPr/>
            </p:nvPicPr>
            <p:blipFill>
              <a:blip r:embed="rId3" cstate="print"/>
              <a:stretch>
                <a:fillRect/>
              </a:stretch>
            </p:blipFill>
            <p:spPr>
              <a:xfrm>
                <a:off x="1432297" y="5744126"/>
                <a:ext cx="376485" cy="400774"/>
              </a:xfrm>
              <a:prstGeom prst="rect">
                <a:avLst/>
              </a:prstGeom>
            </p:spPr>
          </p:pic>
          <p:pic>
            <p:nvPicPr>
              <p:cNvPr id="91" name="Picture 344" descr="server-gray.png"/>
              <p:cNvPicPr>
                <a:picLocks noChangeAspect="1"/>
              </p:cNvPicPr>
              <p:nvPr/>
            </p:nvPicPr>
            <p:blipFill>
              <a:blip r:embed="rId3" cstate="print"/>
              <a:stretch>
                <a:fillRect/>
              </a:stretch>
            </p:blipFill>
            <p:spPr>
              <a:xfrm>
                <a:off x="1959551" y="5744126"/>
                <a:ext cx="376485" cy="400774"/>
              </a:xfrm>
              <a:prstGeom prst="rect">
                <a:avLst/>
              </a:prstGeom>
            </p:spPr>
          </p:pic>
          <p:pic>
            <p:nvPicPr>
              <p:cNvPr id="92" name="Picture 345" descr="server-gray.png"/>
              <p:cNvPicPr>
                <a:picLocks noChangeAspect="1"/>
              </p:cNvPicPr>
              <p:nvPr/>
            </p:nvPicPr>
            <p:blipFill>
              <a:blip r:embed="rId3" cstate="print"/>
              <a:stretch>
                <a:fillRect/>
              </a:stretch>
            </p:blipFill>
            <p:spPr>
              <a:xfrm>
                <a:off x="2491063" y="5744126"/>
                <a:ext cx="376485" cy="400774"/>
              </a:xfrm>
              <a:prstGeom prst="rect">
                <a:avLst/>
              </a:prstGeom>
            </p:spPr>
          </p:pic>
          <p:pic>
            <p:nvPicPr>
              <p:cNvPr id="93" name="Picture 346" descr="server-gray.png"/>
              <p:cNvPicPr>
                <a:picLocks noChangeAspect="1"/>
              </p:cNvPicPr>
              <p:nvPr/>
            </p:nvPicPr>
            <p:blipFill>
              <a:blip r:embed="rId3" cstate="print"/>
              <a:stretch>
                <a:fillRect/>
              </a:stretch>
            </p:blipFill>
            <p:spPr>
              <a:xfrm>
                <a:off x="3033252" y="5744126"/>
                <a:ext cx="376485" cy="400774"/>
              </a:xfrm>
              <a:prstGeom prst="rect">
                <a:avLst/>
              </a:prstGeom>
            </p:spPr>
          </p:pic>
          <p:pic>
            <p:nvPicPr>
              <p:cNvPr id="94" name="Picture 347" descr="server-gray.png"/>
              <p:cNvPicPr>
                <a:picLocks noChangeAspect="1"/>
              </p:cNvPicPr>
              <p:nvPr/>
            </p:nvPicPr>
            <p:blipFill>
              <a:blip r:embed="rId3" cstate="print"/>
              <a:stretch>
                <a:fillRect/>
              </a:stretch>
            </p:blipFill>
            <p:spPr>
              <a:xfrm>
                <a:off x="3555777" y="5744126"/>
                <a:ext cx="376485" cy="400774"/>
              </a:xfrm>
              <a:prstGeom prst="rect">
                <a:avLst/>
              </a:prstGeom>
            </p:spPr>
          </p:pic>
          <p:pic>
            <p:nvPicPr>
              <p:cNvPr id="95" name="Picture 348" descr="server-gray.png"/>
              <p:cNvPicPr>
                <a:picLocks noChangeAspect="1"/>
              </p:cNvPicPr>
              <p:nvPr/>
            </p:nvPicPr>
            <p:blipFill>
              <a:blip r:embed="rId3" cstate="print"/>
              <a:stretch>
                <a:fillRect/>
              </a:stretch>
            </p:blipFill>
            <p:spPr>
              <a:xfrm>
                <a:off x="4083031" y="5744126"/>
                <a:ext cx="376485" cy="400774"/>
              </a:xfrm>
              <a:prstGeom prst="rect">
                <a:avLst/>
              </a:prstGeom>
            </p:spPr>
          </p:pic>
          <p:pic>
            <p:nvPicPr>
              <p:cNvPr id="96" name="Picture 349" descr="server-gray.png"/>
              <p:cNvPicPr>
                <a:picLocks noChangeAspect="1"/>
              </p:cNvPicPr>
              <p:nvPr/>
            </p:nvPicPr>
            <p:blipFill>
              <a:blip r:embed="rId3" cstate="print"/>
              <a:stretch>
                <a:fillRect/>
              </a:stretch>
            </p:blipFill>
            <p:spPr>
              <a:xfrm>
                <a:off x="4625802" y="5744126"/>
                <a:ext cx="376485" cy="400774"/>
              </a:xfrm>
              <a:prstGeom prst="rect">
                <a:avLst/>
              </a:prstGeom>
            </p:spPr>
          </p:pic>
          <p:pic>
            <p:nvPicPr>
              <p:cNvPr id="97" name="Picture 350" descr="server-gray.png"/>
              <p:cNvPicPr>
                <a:picLocks noChangeAspect="1"/>
              </p:cNvPicPr>
              <p:nvPr/>
            </p:nvPicPr>
            <p:blipFill>
              <a:blip r:embed="rId3" cstate="print"/>
              <a:stretch>
                <a:fillRect/>
              </a:stretch>
            </p:blipFill>
            <p:spPr>
              <a:xfrm>
                <a:off x="5167991" y="5744126"/>
                <a:ext cx="376485" cy="400774"/>
              </a:xfrm>
              <a:prstGeom prst="rect">
                <a:avLst/>
              </a:prstGeom>
            </p:spPr>
          </p:pic>
          <p:pic>
            <p:nvPicPr>
              <p:cNvPr id="98" name="Picture 351" descr="server-gray.png"/>
              <p:cNvPicPr>
                <a:picLocks noChangeAspect="1"/>
              </p:cNvPicPr>
              <p:nvPr/>
            </p:nvPicPr>
            <p:blipFill>
              <a:blip r:embed="rId3" cstate="print"/>
              <a:stretch>
                <a:fillRect/>
              </a:stretch>
            </p:blipFill>
            <p:spPr>
              <a:xfrm>
                <a:off x="5690516" y="5744126"/>
                <a:ext cx="376485" cy="400774"/>
              </a:xfrm>
              <a:prstGeom prst="rect">
                <a:avLst/>
              </a:prstGeom>
            </p:spPr>
          </p:pic>
          <p:pic>
            <p:nvPicPr>
              <p:cNvPr id="99" name="Picture 352" descr="server-gray.png"/>
              <p:cNvPicPr>
                <a:picLocks noChangeAspect="1"/>
              </p:cNvPicPr>
              <p:nvPr/>
            </p:nvPicPr>
            <p:blipFill>
              <a:blip r:embed="rId3" cstate="print"/>
              <a:stretch>
                <a:fillRect/>
              </a:stretch>
            </p:blipFill>
            <p:spPr>
              <a:xfrm>
                <a:off x="6217770" y="5744126"/>
                <a:ext cx="376485" cy="400774"/>
              </a:xfrm>
              <a:prstGeom prst="rect">
                <a:avLst/>
              </a:prstGeom>
            </p:spPr>
          </p:pic>
          <p:pic>
            <p:nvPicPr>
              <p:cNvPr id="100" name="Picture 353" descr="server-gray.png"/>
              <p:cNvPicPr>
                <a:picLocks noChangeAspect="1"/>
              </p:cNvPicPr>
              <p:nvPr/>
            </p:nvPicPr>
            <p:blipFill>
              <a:blip r:embed="rId3" cstate="print"/>
              <a:stretch>
                <a:fillRect/>
              </a:stretch>
            </p:blipFill>
            <p:spPr>
              <a:xfrm>
                <a:off x="6758335" y="5744126"/>
                <a:ext cx="376485" cy="400774"/>
              </a:xfrm>
              <a:prstGeom prst="rect">
                <a:avLst/>
              </a:prstGeom>
            </p:spPr>
          </p:pic>
          <p:pic>
            <p:nvPicPr>
              <p:cNvPr id="101" name="Picture 354" descr="server-gray.png"/>
              <p:cNvPicPr>
                <a:picLocks noChangeAspect="1"/>
              </p:cNvPicPr>
              <p:nvPr/>
            </p:nvPicPr>
            <p:blipFill>
              <a:blip r:embed="rId3" cstate="print"/>
              <a:stretch>
                <a:fillRect/>
              </a:stretch>
            </p:blipFill>
            <p:spPr>
              <a:xfrm>
                <a:off x="7300524" y="5744126"/>
                <a:ext cx="376485" cy="400774"/>
              </a:xfrm>
              <a:prstGeom prst="rect">
                <a:avLst/>
              </a:prstGeom>
            </p:spPr>
          </p:pic>
          <p:pic>
            <p:nvPicPr>
              <p:cNvPr id="102" name="Picture 355" descr="server-gray.png"/>
              <p:cNvPicPr>
                <a:picLocks noChangeAspect="1"/>
              </p:cNvPicPr>
              <p:nvPr/>
            </p:nvPicPr>
            <p:blipFill>
              <a:blip r:embed="rId3" cstate="print"/>
              <a:stretch>
                <a:fillRect/>
              </a:stretch>
            </p:blipFill>
            <p:spPr>
              <a:xfrm>
                <a:off x="7823049" y="5744126"/>
                <a:ext cx="376485" cy="400774"/>
              </a:xfrm>
              <a:prstGeom prst="rect">
                <a:avLst/>
              </a:prstGeom>
            </p:spPr>
          </p:pic>
          <p:pic>
            <p:nvPicPr>
              <p:cNvPr id="103" name="Picture 356" descr="server-gray.png"/>
              <p:cNvPicPr>
                <a:picLocks noChangeAspect="1"/>
              </p:cNvPicPr>
              <p:nvPr/>
            </p:nvPicPr>
            <p:blipFill>
              <a:blip r:embed="rId3" cstate="print"/>
              <a:stretch>
                <a:fillRect/>
              </a:stretch>
            </p:blipFill>
            <p:spPr>
              <a:xfrm>
                <a:off x="8350303" y="5744126"/>
                <a:ext cx="376485" cy="400774"/>
              </a:xfrm>
              <a:prstGeom prst="rect">
                <a:avLst/>
              </a:prstGeom>
            </p:spPr>
          </p:pic>
          <p:pic>
            <p:nvPicPr>
              <p:cNvPr id="104" name="Picture 6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4743524"/>
                <a:ext cx="752474" cy="361288"/>
              </a:xfrm>
              <a:prstGeom prst="rect">
                <a:avLst/>
              </a:prstGeom>
            </p:spPr>
          </p:pic>
          <p:pic>
            <p:nvPicPr>
              <p:cNvPr id="105" name="Picture 6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4743965"/>
                <a:ext cx="752474" cy="361288"/>
              </a:xfrm>
              <a:prstGeom prst="rect">
                <a:avLst/>
              </a:prstGeom>
            </p:spPr>
          </p:pic>
          <p:pic>
            <p:nvPicPr>
              <p:cNvPr id="106" name="Picture 6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4742496"/>
                <a:ext cx="752474" cy="361288"/>
              </a:xfrm>
              <a:prstGeom prst="rect">
                <a:avLst/>
              </a:prstGeom>
            </p:spPr>
          </p:pic>
          <p:pic>
            <p:nvPicPr>
              <p:cNvPr id="107" name="Picture 6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4743524"/>
                <a:ext cx="752474" cy="361288"/>
              </a:xfrm>
              <a:prstGeom prst="rect">
                <a:avLst/>
              </a:prstGeom>
            </p:spPr>
          </p:pic>
          <p:pic>
            <p:nvPicPr>
              <p:cNvPr id="108" name="Picture 6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4743524"/>
                <a:ext cx="752474" cy="361288"/>
              </a:xfrm>
              <a:prstGeom prst="rect">
                <a:avLst/>
              </a:prstGeom>
            </p:spPr>
          </p:pic>
          <p:pic>
            <p:nvPicPr>
              <p:cNvPr id="109" name="Picture 6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4743524"/>
                <a:ext cx="752474" cy="361288"/>
              </a:xfrm>
              <a:prstGeom prst="rect">
                <a:avLst/>
              </a:prstGeom>
            </p:spPr>
          </p:pic>
          <p:pic>
            <p:nvPicPr>
              <p:cNvPr id="110" name="Picture 6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4743965"/>
                <a:ext cx="752474" cy="361288"/>
              </a:xfrm>
              <a:prstGeom prst="rect">
                <a:avLst/>
              </a:prstGeom>
            </p:spPr>
          </p:pic>
          <p:pic>
            <p:nvPicPr>
              <p:cNvPr id="111" name="Picture 6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049" y="4743965"/>
                <a:ext cx="752474" cy="361288"/>
              </a:xfrm>
              <a:prstGeom prst="rect">
                <a:avLst/>
              </a:prstGeom>
            </p:spPr>
          </p:pic>
          <p:cxnSp>
            <p:nvCxnSpPr>
              <p:cNvPr id="112" name="Straight Connector 142"/>
              <p:cNvCxnSpPr/>
              <p:nvPr/>
            </p:nvCxnSpPr>
            <p:spPr>
              <a:xfrm flipV="1">
                <a:off x="2565400" y="2171074"/>
                <a:ext cx="1094248" cy="691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48"/>
              <p:cNvCxnSpPr>
                <a:endCxn id="72" idx="0"/>
              </p:cNvCxnSpPr>
              <p:nvPr/>
            </p:nvCxnSpPr>
            <p:spPr>
              <a:xfrm flipH="1">
                <a:off x="914400" y="2954867"/>
                <a:ext cx="1481667" cy="101577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49"/>
              <p:cNvCxnSpPr>
                <a:endCxn id="74" idx="1"/>
              </p:cNvCxnSpPr>
              <p:nvPr/>
            </p:nvCxnSpPr>
            <p:spPr>
              <a:xfrm flipH="1">
                <a:off x="1922784" y="2991556"/>
                <a:ext cx="4342549" cy="99024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50"/>
              <p:cNvCxnSpPr>
                <a:endCxn id="74" idx="0"/>
              </p:cNvCxnSpPr>
              <p:nvPr/>
            </p:nvCxnSpPr>
            <p:spPr>
              <a:xfrm flipH="1">
                <a:off x="1949725" y="2971800"/>
                <a:ext cx="2927075" cy="99884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51"/>
              <p:cNvCxnSpPr>
                <a:stCxn id="72" idx="7"/>
              </p:cNvCxnSpPr>
              <p:nvPr/>
            </p:nvCxnSpPr>
            <p:spPr>
              <a:xfrm flipV="1">
                <a:off x="941341" y="2980267"/>
                <a:ext cx="2690859" cy="100153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69"/>
              <p:cNvCxnSpPr/>
              <p:nvPr/>
            </p:nvCxnSpPr>
            <p:spPr>
              <a:xfrm flipH="1" flipV="1">
                <a:off x="3891790" y="2116456"/>
                <a:ext cx="2509010" cy="779144"/>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71"/>
              <p:cNvCxnSpPr>
                <a:stCxn id="84" idx="0"/>
              </p:cNvCxnSpPr>
              <p:nvPr/>
            </p:nvCxnSpPr>
            <p:spPr>
              <a:xfrm flipH="1" flipV="1">
                <a:off x="2633133" y="2971800"/>
                <a:ext cx="4521112" cy="9998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72"/>
              <p:cNvCxnSpPr>
                <a:stCxn id="85" idx="0"/>
              </p:cNvCxnSpPr>
              <p:nvPr/>
            </p:nvCxnSpPr>
            <p:spPr>
              <a:xfrm flipH="1" flipV="1">
                <a:off x="6491111" y="3005667"/>
                <a:ext cx="1709145" cy="96600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73"/>
              <p:cNvCxnSpPr>
                <a:stCxn id="85" idx="1"/>
              </p:cNvCxnSpPr>
              <p:nvPr/>
            </p:nvCxnSpPr>
            <p:spPr>
              <a:xfrm flipH="1" flipV="1">
                <a:off x="5105400" y="2963333"/>
                <a:ext cx="3067915" cy="10194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74"/>
              <p:cNvCxnSpPr>
                <a:stCxn id="84" idx="7"/>
              </p:cNvCxnSpPr>
              <p:nvPr/>
            </p:nvCxnSpPr>
            <p:spPr>
              <a:xfrm flipH="1" flipV="1">
                <a:off x="3886200" y="2971800"/>
                <a:ext cx="3294986" cy="10110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pic>
            <p:nvPicPr>
              <p:cNvPr id="130"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3829124"/>
                <a:ext cx="752474" cy="361288"/>
              </a:xfrm>
              <a:prstGeom prst="rect">
                <a:avLst/>
              </a:prstGeom>
            </p:spPr>
          </p:pic>
          <p:pic>
            <p:nvPicPr>
              <p:cNvPr id="131"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3829124"/>
                <a:ext cx="752474" cy="361288"/>
              </a:xfrm>
              <a:prstGeom prst="rect">
                <a:avLst/>
              </a:prstGeom>
            </p:spPr>
          </p:pic>
          <p:pic>
            <p:nvPicPr>
              <p:cNvPr id="132"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3829124"/>
                <a:ext cx="752474" cy="361288"/>
              </a:xfrm>
              <a:prstGeom prst="rect">
                <a:avLst/>
              </a:prstGeom>
            </p:spPr>
          </p:pic>
          <p:pic>
            <p:nvPicPr>
              <p:cNvPr id="133" name="Picture 1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3829124"/>
                <a:ext cx="752474" cy="361288"/>
              </a:xfrm>
              <a:prstGeom prst="rect">
                <a:avLst/>
              </a:prstGeom>
            </p:spPr>
          </p:pic>
          <p:pic>
            <p:nvPicPr>
              <p:cNvPr id="134"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3829124"/>
                <a:ext cx="752474" cy="361288"/>
              </a:xfrm>
              <a:prstGeom prst="rect">
                <a:avLst/>
              </a:prstGeom>
            </p:spPr>
          </p:pic>
          <p:pic>
            <p:nvPicPr>
              <p:cNvPr id="135" name="Picture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3828096"/>
                <a:ext cx="752474" cy="361288"/>
              </a:xfrm>
              <a:prstGeom prst="rect">
                <a:avLst/>
              </a:prstGeom>
            </p:spPr>
          </p:pic>
          <p:pic>
            <p:nvPicPr>
              <p:cNvPr id="136"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3829124"/>
                <a:ext cx="752474" cy="361288"/>
              </a:xfrm>
              <a:prstGeom prst="rect">
                <a:avLst/>
              </a:prstGeom>
            </p:spPr>
          </p:pic>
          <p:pic>
            <p:nvPicPr>
              <p:cNvPr id="137" name="Picture 1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4019" y="3829124"/>
                <a:ext cx="752474" cy="361288"/>
              </a:xfrm>
              <a:prstGeom prst="rect">
                <a:avLst/>
              </a:prstGeom>
            </p:spPr>
          </p:pic>
        </p:grpSp>
        <p:pic>
          <p:nvPicPr>
            <p:cNvPr id="17" name="Picture 21"/>
            <p:cNvPicPr>
              <a:picLocks noChangeAspect="1"/>
            </p:cNvPicPr>
            <p:nvPr/>
          </p:nvPicPr>
          <p:blipFill>
            <a:blip r:embed="rId5"/>
            <a:stretch>
              <a:fillRect/>
            </a:stretch>
          </p:blipFill>
          <p:spPr>
            <a:xfrm>
              <a:off x="3274308" y="1801491"/>
              <a:ext cx="916692" cy="609600"/>
            </a:xfrm>
            <a:prstGeom prst="rect">
              <a:avLst/>
            </a:prstGeom>
          </p:spPr>
        </p:pic>
        <p:grpSp>
          <p:nvGrpSpPr>
            <p:cNvPr id="18" name="Group 30"/>
            <p:cNvGrpSpPr/>
            <p:nvPr/>
          </p:nvGrpSpPr>
          <p:grpSpPr>
            <a:xfrm>
              <a:off x="2667000" y="2133600"/>
              <a:ext cx="3810000" cy="762000"/>
              <a:chOff x="2667000" y="2133600"/>
              <a:chExt cx="3810000" cy="762000"/>
            </a:xfrm>
          </p:grpSpPr>
          <p:cxnSp>
            <p:nvCxnSpPr>
              <p:cNvPr id="24" name="Straight Connector 132"/>
              <p:cNvCxnSpPr/>
              <p:nvPr/>
            </p:nvCxnSpPr>
            <p:spPr>
              <a:xfrm flipV="1">
                <a:off x="2667000" y="2133600"/>
                <a:ext cx="23622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33"/>
              <p:cNvCxnSpPr/>
              <p:nvPr/>
            </p:nvCxnSpPr>
            <p:spPr>
              <a:xfrm flipV="1">
                <a:off x="3962400" y="2133600"/>
                <a:ext cx="12954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39"/>
              <p:cNvCxnSpPr/>
              <p:nvPr/>
            </p:nvCxnSpPr>
            <p:spPr>
              <a:xfrm flipV="1">
                <a:off x="5105400" y="2133600"/>
                <a:ext cx="2286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43"/>
              <p:cNvCxnSpPr/>
              <p:nvPr/>
            </p:nvCxnSpPr>
            <p:spPr>
              <a:xfrm flipH="1" flipV="1">
                <a:off x="5410200" y="2133600"/>
                <a:ext cx="10668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29"/>
            <p:cNvPicPr>
              <a:picLocks noChangeAspect="1"/>
            </p:cNvPicPr>
            <p:nvPr/>
          </p:nvPicPr>
          <p:blipFill>
            <a:blip r:embed="rId5"/>
            <a:stretch>
              <a:fillRect/>
            </a:stretch>
          </p:blipFill>
          <p:spPr>
            <a:xfrm>
              <a:off x="4798308" y="1809750"/>
              <a:ext cx="916692" cy="609600"/>
            </a:xfrm>
            <a:prstGeom prst="rect">
              <a:avLst/>
            </a:prstGeom>
          </p:spPr>
        </p:pic>
        <p:pic>
          <p:nvPicPr>
            <p:cNvPr id="20"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7726" y="2743200"/>
              <a:ext cx="752474" cy="361288"/>
            </a:xfrm>
            <a:prstGeom prst="rect">
              <a:avLst/>
            </a:prstGeom>
          </p:spPr>
        </p:pic>
        <p:pic>
          <p:nvPicPr>
            <p:cNvPr id="21" name="Picture 1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8526" y="2743200"/>
              <a:ext cx="752474" cy="361288"/>
            </a:xfrm>
            <a:prstGeom prst="rect">
              <a:avLst/>
            </a:prstGeom>
          </p:spPr>
        </p:pic>
        <p:pic>
          <p:nvPicPr>
            <p:cNvPr id="22" name="Picture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9326" y="2743200"/>
              <a:ext cx="752474" cy="361288"/>
            </a:xfrm>
            <a:prstGeom prst="rect">
              <a:avLst/>
            </a:prstGeom>
          </p:spPr>
        </p:pic>
        <p:pic>
          <p:nvPicPr>
            <p:cNvPr id="23"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3126" y="2743200"/>
              <a:ext cx="752474" cy="361288"/>
            </a:xfrm>
            <a:prstGeom prst="rect">
              <a:avLst/>
            </a:prstGeom>
          </p:spPr>
        </p:pic>
      </p:grpSp>
      <p:sp>
        <p:nvSpPr>
          <p:cNvPr id="122" name="标题 1"/>
          <p:cNvSpPr>
            <a:spLocks noGrp="1"/>
          </p:cNvSpPr>
          <p:nvPr>
            <p:ph type="title"/>
          </p:nvPr>
        </p:nvSpPr>
        <p:spPr>
          <a:xfrm>
            <a:off x="0" y="116632"/>
            <a:ext cx="9144000" cy="1143000"/>
          </a:xfrm>
        </p:spPr>
        <p:txBody>
          <a:bodyPr>
            <a:normAutofit/>
          </a:bodyPr>
          <a:lstStyle/>
          <a:p>
            <a:r>
              <a:rPr lang="en-US" altLang="zh-CN" dirty="0">
                <a:solidFill>
                  <a:srgbClr val="0000CC"/>
                </a:solidFill>
                <a:cs typeface="Times New Roman" panose="02020603050405020304" pitchFamily="18" charset="0"/>
              </a:rPr>
              <a:t>Communication inside the Data Center</a:t>
            </a:r>
            <a:endParaRPr lang="zh-CN" altLang="en-US" dirty="0"/>
          </a:p>
        </p:txBody>
      </p:sp>
      <p:sp>
        <p:nvSpPr>
          <p:cNvPr id="3" name="灯片编号占位符 2"/>
          <p:cNvSpPr>
            <a:spLocks noGrp="1"/>
          </p:cNvSpPr>
          <p:nvPr>
            <p:ph type="sldNum" sz="quarter" idx="12"/>
          </p:nvPr>
        </p:nvSpPr>
        <p:spPr/>
        <p:txBody>
          <a:bodyPr/>
          <a:lstStyle/>
          <a:p>
            <a:fld id="{0C913308-F349-4B6D-A68A-DD1791B4A57B}" type="slidenum">
              <a:rPr lang="zh-CN" altLang="en-US" smtClean="0"/>
              <a:t>4</a:t>
            </a:fld>
            <a:endParaRPr lang="zh-CN" altLang="en-US" dirty="0"/>
          </a:p>
        </p:txBody>
      </p:sp>
      <p:sp>
        <p:nvSpPr>
          <p:cNvPr id="120" name="Freeform 133"/>
          <p:cNvSpPr/>
          <p:nvPr/>
        </p:nvSpPr>
        <p:spPr>
          <a:xfrm>
            <a:off x="3703460" y="2993088"/>
            <a:ext cx="2669117" cy="2791779"/>
          </a:xfrm>
          <a:custGeom>
            <a:avLst/>
            <a:gdLst>
              <a:gd name="connsiteX0" fmla="*/ 0 w 1695450"/>
              <a:gd name="connsiteY0" fmla="*/ 1781177 h 1914527"/>
              <a:gd name="connsiteX1" fmla="*/ 428625 w 1695450"/>
              <a:gd name="connsiteY1" fmla="*/ 962027 h 1914527"/>
              <a:gd name="connsiteX2" fmla="*/ 409575 w 1695450"/>
              <a:gd name="connsiteY2" fmla="*/ 2 h 1914527"/>
              <a:gd name="connsiteX3" fmla="*/ 1457325 w 1695450"/>
              <a:gd name="connsiteY3" fmla="*/ 952502 h 1914527"/>
              <a:gd name="connsiteX4" fmla="*/ 1695450 w 1695450"/>
              <a:gd name="connsiteY4" fmla="*/ 1914527 h 1914527"/>
              <a:gd name="connsiteX0" fmla="*/ 0 w 1695450"/>
              <a:gd name="connsiteY0" fmla="*/ 1781201 h 1914551"/>
              <a:gd name="connsiteX1" fmla="*/ 390525 w 1695450"/>
              <a:gd name="connsiteY1" fmla="*/ 923951 h 1914551"/>
              <a:gd name="connsiteX2" fmla="*/ 409575 w 1695450"/>
              <a:gd name="connsiteY2" fmla="*/ 26 h 1914551"/>
              <a:gd name="connsiteX3" fmla="*/ 1457325 w 1695450"/>
              <a:gd name="connsiteY3" fmla="*/ 952526 h 1914551"/>
              <a:gd name="connsiteX4" fmla="*/ 1695450 w 1695450"/>
              <a:gd name="connsiteY4" fmla="*/ 1914551 h 1914551"/>
              <a:gd name="connsiteX0" fmla="*/ 0 w 1695450"/>
              <a:gd name="connsiteY0" fmla="*/ 1762153 h 1895503"/>
              <a:gd name="connsiteX1" fmla="*/ 390525 w 1695450"/>
              <a:gd name="connsiteY1" fmla="*/ 904903 h 1895503"/>
              <a:gd name="connsiteX2" fmla="*/ 447675 w 1695450"/>
              <a:gd name="connsiteY2" fmla="*/ 28 h 1895503"/>
              <a:gd name="connsiteX3" fmla="*/ 1457325 w 1695450"/>
              <a:gd name="connsiteY3" fmla="*/ 933478 h 1895503"/>
              <a:gd name="connsiteX4" fmla="*/ 1695450 w 1695450"/>
              <a:gd name="connsiteY4" fmla="*/ 1895503 h 1895503"/>
              <a:gd name="connsiteX0" fmla="*/ 0 w 1695450"/>
              <a:gd name="connsiteY0" fmla="*/ 1775017 h 1908367"/>
              <a:gd name="connsiteX1" fmla="*/ 390525 w 1695450"/>
              <a:gd name="connsiteY1" fmla="*/ 917767 h 1908367"/>
              <a:gd name="connsiteX2" fmla="*/ 447675 w 1695450"/>
              <a:gd name="connsiteY2" fmla="*/ 12892 h 1908367"/>
              <a:gd name="connsiteX3" fmla="*/ 1457325 w 1695450"/>
              <a:gd name="connsiteY3" fmla="*/ 946342 h 1908367"/>
              <a:gd name="connsiteX4" fmla="*/ 1695450 w 1695450"/>
              <a:gd name="connsiteY4" fmla="*/ 1908367 h 1908367"/>
              <a:gd name="connsiteX0" fmla="*/ 0 w 1695450"/>
              <a:gd name="connsiteY0" fmla="*/ 1787347 h 1920697"/>
              <a:gd name="connsiteX1" fmla="*/ 390525 w 1695450"/>
              <a:gd name="connsiteY1" fmla="*/ 930097 h 1920697"/>
              <a:gd name="connsiteX2" fmla="*/ 447675 w 1695450"/>
              <a:gd name="connsiteY2" fmla="*/ 25222 h 1920697"/>
              <a:gd name="connsiteX3" fmla="*/ 1457325 w 1695450"/>
              <a:gd name="connsiteY3" fmla="*/ 958672 h 1920697"/>
              <a:gd name="connsiteX4" fmla="*/ 1695450 w 1695450"/>
              <a:gd name="connsiteY4" fmla="*/ 1920697 h 1920697"/>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64115 h 1897465"/>
              <a:gd name="connsiteX1" fmla="*/ 390525 w 1695450"/>
              <a:gd name="connsiteY1" fmla="*/ 906865 h 1897465"/>
              <a:gd name="connsiteX2" fmla="*/ 447675 w 1695450"/>
              <a:gd name="connsiteY2" fmla="*/ 1990 h 1897465"/>
              <a:gd name="connsiteX3" fmla="*/ 1457325 w 1695450"/>
              <a:gd name="connsiteY3" fmla="*/ 935440 h 1897465"/>
              <a:gd name="connsiteX4" fmla="*/ 1695450 w 1695450"/>
              <a:gd name="connsiteY4" fmla="*/ 1897465 h 189746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28750 w 1695450"/>
              <a:gd name="connsiteY3" fmla="*/ 102870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19225 w 1695450"/>
              <a:gd name="connsiteY3" fmla="*/ 971550 h 1895475"/>
              <a:gd name="connsiteX4" fmla="*/ 1695450 w 1695450"/>
              <a:gd name="connsiteY4" fmla="*/ 1895475 h 1895475"/>
              <a:gd name="connsiteX0" fmla="*/ 0 w 1695450"/>
              <a:gd name="connsiteY0" fmla="*/ 1815247 h 1948597"/>
              <a:gd name="connsiteX1" fmla="*/ 390525 w 1695450"/>
              <a:gd name="connsiteY1" fmla="*/ 957997 h 1948597"/>
              <a:gd name="connsiteX2" fmla="*/ 447675 w 1695450"/>
              <a:gd name="connsiteY2" fmla="*/ 53122 h 1948597"/>
              <a:gd name="connsiteX3" fmla="*/ 1457325 w 1695450"/>
              <a:gd name="connsiteY3" fmla="*/ 119797 h 1948597"/>
              <a:gd name="connsiteX4" fmla="*/ 1695450 w 1695450"/>
              <a:gd name="connsiteY4" fmla="*/ 1948597 h 1948597"/>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66675 h 1895475"/>
              <a:gd name="connsiteX4" fmla="*/ 1457325 w 1695450"/>
              <a:gd name="connsiteY4" fmla="*/ 904875 h 1895475"/>
              <a:gd name="connsiteX5" fmla="*/ 1695450 w 1695450"/>
              <a:gd name="connsiteY5" fmla="*/ 1895475 h 1895475"/>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804831 h 1938181"/>
              <a:gd name="connsiteX1" fmla="*/ 390525 w 1695450"/>
              <a:gd name="connsiteY1" fmla="*/ 947581 h 1938181"/>
              <a:gd name="connsiteX2" fmla="*/ 447675 w 1695450"/>
              <a:gd name="connsiteY2" fmla="*/ 42706 h 1938181"/>
              <a:gd name="connsiteX3" fmla="*/ 1466850 w 1695450"/>
              <a:gd name="connsiteY3" fmla="*/ 42706 h 1938181"/>
              <a:gd name="connsiteX4" fmla="*/ 1457325 w 1695450"/>
              <a:gd name="connsiteY4" fmla="*/ 947581 h 1938181"/>
              <a:gd name="connsiteX5" fmla="*/ 1695450 w 1695450"/>
              <a:gd name="connsiteY5" fmla="*/ 1938181 h 1938181"/>
              <a:gd name="connsiteX0" fmla="*/ 0 w 1695450"/>
              <a:gd name="connsiteY0" fmla="*/ 1780133 h 1913483"/>
              <a:gd name="connsiteX1" fmla="*/ 390525 w 1695450"/>
              <a:gd name="connsiteY1" fmla="*/ 922883 h 1913483"/>
              <a:gd name="connsiteX2" fmla="*/ 447675 w 1695450"/>
              <a:gd name="connsiteY2" fmla="*/ 18008 h 1913483"/>
              <a:gd name="connsiteX3" fmla="*/ 1466850 w 1695450"/>
              <a:gd name="connsiteY3" fmla="*/ 56108 h 1913483"/>
              <a:gd name="connsiteX4" fmla="*/ 1457325 w 1695450"/>
              <a:gd name="connsiteY4" fmla="*/ 922883 h 1913483"/>
              <a:gd name="connsiteX5" fmla="*/ 1695450 w 1695450"/>
              <a:gd name="connsiteY5" fmla="*/ 1913483 h 1913483"/>
              <a:gd name="connsiteX0" fmla="*/ 0 w 1695450"/>
              <a:gd name="connsiteY0" fmla="*/ 2735809 h 2869159"/>
              <a:gd name="connsiteX1" fmla="*/ 390525 w 1695450"/>
              <a:gd name="connsiteY1" fmla="*/ 1878559 h 2869159"/>
              <a:gd name="connsiteX2" fmla="*/ 52563 w 1695450"/>
              <a:gd name="connsiteY2" fmla="*/ 18 h 2869159"/>
              <a:gd name="connsiteX3" fmla="*/ 1466850 w 1695450"/>
              <a:gd name="connsiteY3" fmla="*/ 1011784 h 2869159"/>
              <a:gd name="connsiteX4" fmla="*/ 1457325 w 1695450"/>
              <a:gd name="connsiteY4" fmla="*/ 1878559 h 2869159"/>
              <a:gd name="connsiteX5" fmla="*/ 1695450 w 1695450"/>
              <a:gd name="connsiteY5" fmla="*/ 2869159 h 2869159"/>
              <a:gd name="connsiteX0" fmla="*/ 653764 w 2349214"/>
              <a:gd name="connsiteY0" fmla="*/ 2735809 h 2869159"/>
              <a:gd name="connsiteX1" fmla="*/ 67 w 2349214"/>
              <a:gd name="connsiteY1" fmla="*/ 1088337 h 2869159"/>
              <a:gd name="connsiteX2" fmla="*/ 706327 w 2349214"/>
              <a:gd name="connsiteY2" fmla="*/ 18 h 2869159"/>
              <a:gd name="connsiteX3" fmla="*/ 2120614 w 2349214"/>
              <a:gd name="connsiteY3" fmla="*/ 1011784 h 2869159"/>
              <a:gd name="connsiteX4" fmla="*/ 2111089 w 2349214"/>
              <a:gd name="connsiteY4" fmla="*/ 1878559 h 2869159"/>
              <a:gd name="connsiteX5" fmla="*/ 2349214 w 2349214"/>
              <a:gd name="connsiteY5" fmla="*/ 2869159 h 2869159"/>
              <a:gd name="connsiteX0" fmla="*/ 0 w 2697339"/>
              <a:gd name="connsiteY0" fmla="*/ 2679365 h 2869159"/>
              <a:gd name="connsiteX1" fmla="*/ 348192 w 2697339"/>
              <a:gd name="connsiteY1" fmla="*/ 1088337 h 2869159"/>
              <a:gd name="connsiteX2" fmla="*/ 1054452 w 2697339"/>
              <a:gd name="connsiteY2" fmla="*/ 18 h 2869159"/>
              <a:gd name="connsiteX3" fmla="*/ 2468739 w 2697339"/>
              <a:gd name="connsiteY3" fmla="*/ 1011784 h 2869159"/>
              <a:gd name="connsiteX4" fmla="*/ 2459214 w 2697339"/>
              <a:gd name="connsiteY4" fmla="*/ 1878559 h 2869159"/>
              <a:gd name="connsiteX5" fmla="*/ 2697339 w 2697339"/>
              <a:gd name="connsiteY5"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110896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249414 w 2697339"/>
              <a:gd name="connsiteY2" fmla="*/ 1017781 h 2869159"/>
              <a:gd name="connsiteX3" fmla="*/ 1110896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249414 w 2697339"/>
              <a:gd name="connsiteY2" fmla="*/ 1017781 h 2869159"/>
              <a:gd name="connsiteX3" fmla="*/ 1096785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031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031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158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158874 h 2869141"/>
              <a:gd name="connsiteX3" fmla="*/ 1139118 w 2697339"/>
              <a:gd name="connsiteY3" fmla="*/ 0 h 2869141"/>
              <a:gd name="connsiteX4" fmla="*/ 2440516 w 2697339"/>
              <a:gd name="connsiteY4" fmla="*/ 997655 h 2869141"/>
              <a:gd name="connsiteX5" fmla="*/ 2459214 w 2697339"/>
              <a:gd name="connsiteY5" fmla="*/ 1878541 h 2869141"/>
              <a:gd name="connsiteX6" fmla="*/ 2697339 w 2697339"/>
              <a:gd name="connsiteY6" fmla="*/ 2869141 h 2869141"/>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997655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054099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054099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110543 h 2778125"/>
              <a:gd name="connsiteX5" fmla="*/ 2459214 w 2669117"/>
              <a:gd name="connsiteY5" fmla="*/ 1878541 h 2778125"/>
              <a:gd name="connsiteX6" fmla="*/ 2669117 w 2669117"/>
              <a:gd name="connsiteY6" fmla="*/ 2770363 h 2778125"/>
              <a:gd name="connsiteX0" fmla="*/ 0 w 2669117"/>
              <a:gd name="connsiteY0" fmla="*/ 2791779 h 2791779"/>
              <a:gd name="connsiteX1" fmla="*/ 332318 w 2669117"/>
              <a:gd name="connsiteY1" fmla="*/ 1959912 h 2791779"/>
              <a:gd name="connsiteX2" fmla="*/ 291747 w 2669117"/>
              <a:gd name="connsiteY2" fmla="*/ 1172528 h 2791779"/>
              <a:gd name="connsiteX3" fmla="*/ 1262016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332318 w 2669117"/>
              <a:gd name="connsiteY1" fmla="*/ 1959912 h 2791779"/>
              <a:gd name="connsiteX2" fmla="*/ 291747 w 2669117"/>
              <a:gd name="connsiteY2" fmla="*/ 1172528 h 2791779"/>
              <a:gd name="connsiteX3" fmla="*/ 1316637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332318 w 2669117"/>
              <a:gd name="connsiteY1" fmla="*/ 1959912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9117" h="2791779">
                <a:moveTo>
                  <a:pt x="0" y="2791779"/>
                </a:moveTo>
                <a:cubicBezTo>
                  <a:pt x="27164" y="2653135"/>
                  <a:pt x="233319" y="2252392"/>
                  <a:pt x="291351" y="1987221"/>
                </a:cubicBezTo>
                <a:cubicBezTo>
                  <a:pt x="361671" y="1354248"/>
                  <a:pt x="271077" y="1189677"/>
                  <a:pt x="441956" y="899437"/>
                </a:cubicBezTo>
                <a:cubicBezTo>
                  <a:pt x="612835" y="609197"/>
                  <a:pt x="1006458" y="261937"/>
                  <a:pt x="1234704" y="0"/>
                </a:cubicBezTo>
                <a:cubicBezTo>
                  <a:pt x="1598065" y="164570"/>
                  <a:pt x="2347030" y="988201"/>
                  <a:pt x="2440516" y="1124197"/>
                </a:cubicBezTo>
                <a:cubicBezTo>
                  <a:pt x="2465916" y="1389310"/>
                  <a:pt x="2419527" y="1587395"/>
                  <a:pt x="2459214" y="1892195"/>
                </a:cubicBezTo>
                <a:cubicBezTo>
                  <a:pt x="2498901" y="2196995"/>
                  <a:pt x="2654830" y="2620505"/>
                  <a:pt x="2669117" y="2784017"/>
                </a:cubicBezTo>
              </a:path>
            </a:pathLst>
          </a:cu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Freeform 129"/>
          <p:cNvSpPr/>
          <p:nvPr/>
        </p:nvSpPr>
        <p:spPr>
          <a:xfrm>
            <a:off x="514350" y="4019897"/>
            <a:ext cx="1695450" cy="1857375"/>
          </a:xfrm>
          <a:custGeom>
            <a:avLst/>
            <a:gdLst>
              <a:gd name="connsiteX0" fmla="*/ 0 w 1695450"/>
              <a:gd name="connsiteY0" fmla="*/ 1781177 h 1914527"/>
              <a:gd name="connsiteX1" fmla="*/ 428625 w 1695450"/>
              <a:gd name="connsiteY1" fmla="*/ 962027 h 1914527"/>
              <a:gd name="connsiteX2" fmla="*/ 409575 w 1695450"/>
              <a:gd name="connsiteY2" fmla="*/ 2 h 1914527"/>
              <a:gd name="connsiteX3" fmla="*/ 1457325 w 1695450"/>
              <a:gd name="connsiteY3" fmla="*/ 952502 h 1914527"/>
              <a:gd name="connsiteX4" fmla="*/ 1695450 w 1695450"/>
              <a:gd name="connsiteY4" fmla="*/ 1914527 h 1914527"/>
              <a:gd name="connsiteX0" fmla="*/ 0 w 1695450"/>
              <a:gd name="connsiteY0" fmla="*/ 1781201 h 1914551"/>
              <a:gd name="connsiteX1" fmla="*/ 390525 w 1695450"/>
              <a:gd name="connsiteY1" fmla="*/ 923951 h 1914551"/>
              <a:gd name="connsiteX2" fmla="*/ 409575 w 1695450"/>
              <a:gd name="connsiteY2" fmla="*/ 26 h 1914551"/>
              <a:gd name="connsiteX3" fmla="*/ 1457325 w 1695450"/>
              <a:gd name="connsiteY3" fmla="*/ 952526 h 1914551"/>
              <a:gd name="connsiteX4" fmla="*/ 1695450 w 1695450"/>
              <a:gd name="connsiteY4" fmla="*/ 1914551 h 1914551"/>
              <a:gd name="connsiteX0" fmla="*/ 0 w 1695450"/>
              <a:gd name="connsiteY0" fmla="*/ 1762153 h 1895503"/>
              <a:gd name="connsiteX1" fmla="*/ 390525 w 1695450"/>
              <a:gd name="connsiteY1" fmla="*/ 904903 h 1895503"/>
              <a:gd name="connsiteX2" fmla="*/ 447675 w 1695450"/>
              <a:gd name="connsiteY2" fmla="*/ 28 h 1895503"/>
              <a:gd name="connsiteX3" fmla="*/ 1457325 w 1695450"/>
              <a:gd name="connsiteY3" fmla="*/ 933478 h 1895503"/>
              <a:gd name="connsiteX4" fmla="*/ 1695450 w 1695450"/>
              <a:gd name="connsiteY4" fmla="*/ 1895503 h 1895503"/>
              <a:gd name="connsiteX0" fmla="*/ 0 w 1695450"/>
              <a:gd name="connsiteY0" fmla="*/ 1775017 h 1908367"/>
              <a:gd name="connsiteX1" fmla="*/ 390525 w 1695450"/>
              <a:gd name="connsiteY1" fmla="*/ 917767 h 1908367"/>
              <a:gd name="connsiteX2" fmla="*/ 447675 w 1695450"/>
              <a:gd name="connsiteY2" fmla="*/ 12892 h 1908367"/>
              <a:gd name="connsiteX3" fmla="*/ 1457325 w 1695450"/>
              <a:gd name="connsiteY3" fmla="*/ 946342 h 1908367"/>
              <a:gd name="connsiteX4" fmla="*/ 1695450 w 1695450"/>
              <a:gd name="connsiteY4" fmla="*/ 1908367 h 1908367"/>
              <a:gd name="connsiteX0" fmla="*/ 0 w 1695450"/>
              <a:gd name="connsiteY0" fmla="*/ 1787347 h 1920697"/>
              <a:gd name="connsiteX1" fmla="*/ 390525 w 1695450"/>
              <a:gd name="connsiteY1" fmla="*/ 930097 h 1920697"/>
              <a:gd name="connsiteX2" fmla="*/ 447675 w 1695450"/>
              <a:gd name="connsiteY2" fmla="*/ 25222 h 1920697"/>
              <a:gd name="connsiteX3" fmla="*/ 1457325 w 1695450"/>
              <a:gd name="connsiteY3" fmla="*/ 958672 h 1920697"/>
              <a:gd name="connsiteX4" fmla="*/ 1695450 w 1695450"/>
              <a:gd name="connsiteY4" fmla="*/ 1920697 h 1920697"/>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64115 h 1897465"/>
              <a:gd name="connsiteX1" fmla="*/ 390525 w 1695450"/>
              <a:gd name="connsiteY1" fmla="*/ 906865 h 1897465"/>
              <a:gd name="connsiteX2" fmla="*/ 447675 w 1695450"/>
              <a:gd name="connsiteY2" fmla="*/ 1990 h 1897465"/>
              <a:gd name="connsiteX3" fmla="*/ 1457325 w 1695450"/>
              <a:gd name="connsiteY3" fmla="*/ 935440 h 1897465"/>
              <a:gd name="connsiteX4" fmla="*/ 1695450 w 1695450"/>
              <a:gd name="connsiteY4" fmla="*/ 1897465 h 189746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28750 w 1695450"/>
              <a:gd name="connsiteY3" fmla="*/ 102870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19225 w 1695450"/>
              <a:gd name="connsiteY3" fmla="*/ 971550 h 1895475"/>
              <a:gd name="connsiteX4" fmla="*/ 1695450 w 1695450"/>
              <a:gd name="connsiteY4" fmla="*/ 1895475 h 1895475"/>
              <a:gd name="connsiteX0" fmla="*/ 0 w 1695450"/>
              <a:gd name="connsiteY0" fmla="*/ 1815247 h 1948597"/>
              <a:gd name="connsiteX1" fmla="*/ 390525 w 1695450"/>
              <a:gd name="connsiteY1" fmla="*/ 957997 h 1948597"/>
              <a:gd name="connsiteX2" fmla="*/ 447675 w 1695450"/>
              <a:gd name="connsiteY2" fmla="*/ 53122 h 1948597"/>
              <a:gd name="connsiteX3" fmla="*/ 1457325 w 1695450"/>
              <a:gd name="connsiteY3" fmla="*/ 119797 h 1948597"/>
              <a:gd name="connsiteX4" fmla="*/ 1695450 w 1695450"/>
              <a:gd name="connsiteY4" fmla="*/ 1948597 h 1948597"/>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66675 h 1895475"/>
              <a:gd name="connsiteX4" fmla="*/ 1457325 w 1695450"/>
              <a:gd name="connsiteY4" fmla="*/ 904875 h 1895475"/>
              <a:gd name="connsiteX5" fmla="*/ 1695450 w 1695450"/>
              <a:gd name="connsiteY5" fmla="*/ 1895475 h 1895475"/>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804831 h 1938181"/>
              <a:gd name="connsiteX1" fmla="*/ 390525 w 1695450"/>
              <a:gd name="connsiteY1" fmla="*/ 947581 h 1938181"/>
              <a:gd name="connsiteX2" fmla="*/ 447675 w 1695450"/>
              <a:gd name="connsiteY2" fmla="*/ 42706 h 1938181"/>
              <a:gd name="connsiteX3" fmla="*/ 1466850 w 1695450"/>
              <a:gd name="connsiteY3" fmla="*/ 42706 h 1938181"/>
              <a:gd name="connsiteX4" fmla="*/ 1457325 w 1695450"/>
              <a:gd name="connsiteY4" fmla="*/ 947581 h 1938181"/>
              <a:gd name="connsiteX5" fmla="*/ 1695450 w 1695450"/>
              <a:gd name="connsiteY5" fmla="*/ 1938181 h 1938181"/>
              <a:gd name="connsiteX0" fmla="*/ 0 w 1695450"/>
              <a:gd name="connsiteY0" fmla="*/ 1780133 h 1913483"/>
              <a:gd name="connsiteX1" fmla="*/ 390525 w 1695450"/>
              <a:gd name="connsiteY1" fmla="*/ 922883 h 1913483"/>
              <a:gd name="connsiteX2" fmla="*/ 447675 w 1695450"/>
              <a:gd name="connsiteY2" fmla="*/ 18008 h 1913483"/>
              <a:gd name="connsiteX3" fmla="*/ 1466850 w 1695450"/>
              <a:gd name="connsiteY3" fmla="*/ 56108 h 1913483"/>
              <a:gd name="connsiteX4" fmla="*/ 1457325 w 1695450"/>
              <a:gd name="connsiteY4" fmla="*/ 922883 h 1913483"/>
              <a:gd name="connsiteX5" fmla="*/ 1695450 w 1695450"/>
              <a:gd name="connsiteY5" fmla="*/ 1913483 h 1913483"/>
              <a:gd name="connsiteX0" fmla="*/ 0 w 1695450"/>
              <a:gd name="connsiteY0" fmla="*/ 1735960 h 1869310"/>
              <a:gd name="connsiteX1" fmla="*/ 390525 w 1695450"/>
              <a:gd name="connsiteY1" fmla="*/ 878710 h 1869310"/>
              <a:gd name="connsiteX2" fmla="*/ 842786 w 1695450"/>
              <a:gd name="connsiteY2" fmla="*/ 411280 h 1869310"/>
              <a:gd name="connsiteX3" fmla="*/ 1466850 w 1695450"/>
              <a:gd name="connsiteY3" fmla="*/ 11935 h 1869310"/>
              <a:gd name="connsiteX4" fmla="*/ 1457325 w 1695450"/>
              <a:gd name="connsiteY4" fmla="*/ 878710 h 1869310"/>
              <a:gd name="connsiteX5" fmla="*/ 1695450 w 1695450"/>
              <a:gd name="connsiteY5" fmla="*/ 1869310 h 1869310"/>
              <a:gd name="connsiteX0" fmla="*/ 0 w 1695450"/>
              <a:gd name="connsiteY0" fmla="*/ 1724025 h 1857375"/>
              <a:gd name="connsiteX1" fmla="*/ 390525 w 1695450"/>
              <a:gd name="connsiteY1" fmla="*/ 866775 h 1857375"/>
              <a:gd name="connsiteX2" fmla="*/ 1466850 w 1695450"/>
              <a:gd name="connsiteY2" fmla="*/ 0 h 1857375"/>
              <a:gd name="connsiteX3" fmla="*/ 1457325 w 1695450"/>
              <a:gd name="connsiteY3" fmla="*/ 866775 h 1857375"/>
              <a:gd name="connsiteX4" fmla="*/ 1695450 w 1695450"/>
              <a:gd name="connsiteY4" fmla="*/ 1857375 h 1857375"/>
              <a:gd name="connsiteX0" fmla="*/ 0 w 1695450"/>
              <a:gd name="connsiteY0" fmla="*/ 1724025 h 1857375"/>
              <a:gd name="connsiteX1" fmla="*/ 404636 w 1695450"/>
              <a:gd name="connsiteY1" fmla="*/ 909108 h 1857375"/>
              <a:gd name="connsiteX2" fmla="*/ 1466850 w 1695450"/>
              <a:gd name="connsiteY2" fmla="*/ 0 h 1857375"/>
              <a:gd name="connsiteX3" fmla="*/ 1457325 w 1695450"/>
              <a:gd name="connsiteY3" fmla="*/ 866775 h 1857375"/>
              <a:gd name="connsiteX4" fmla="*/ 1695450 w 1695450"/>
              <a:gd name="connsiteY4" fmla="*/ 1857375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50" h="1857375">
                <a:moveTo>
                  <a:pt x="0" y="1724025"/>
                </a:moveTo>
                <a:cubicBezTo>
                  <a:pt x="180181" y="1462881"/>
                  <a:pt x="160161" y="1196445"/>
                  <a:pt x="404636" y="909108"/>
                </a:cubicBezTo>
                <a:cubicBezTo>
                  <a:pt x="649111" y="621771"/>
                  <a:pt x="1289050" y="0"/>
                  <a:pt x="1466850" y="0"/>
                </a:cubicBezTo>
                <a:cubicBezTo>
                  <a:pt x="1492250" y="265113"/>
                  <a:pt x="1417638" y="561975"/>
                  <a:pt x="1457325" y="866775"/>
                </a:cubicBezTo>
                <a:cubicBezTo>
                  <a:pt x="1497012" y="1171575"/>
                  <a:pt x="1681163" y="1693863"/>
                  <a:pt x="1695450" y="1857375"/>
                </a:cubicBezTo>
              </a:path>
            </a:pathLst>
          </a:cu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132"/>
              <p:cNvSpPr txBox="1"/>
              <p:nvPr/>
            </p:nvSpPr>
            <p:spPr>
              <a:xfrm>
                <a:off x="327712" y="2160268"/>
                <a:ext cx="2203822" cy="461665"/>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14:m>
                  <m:oMath xmlns:m="http://schemas.openxmlformats.org/officeDocument/2006/math">
                    <m:r>
                      <a:rPr lang="en-US" sz="2400" b="1" i="1" smtClean="0">
                        <a:latin typeface="Cambria Math" panose="02040503050406030204" pitchFamily="18" charset="0"/>
                        <a:ea typeface="Cambria Math" panose="02040503050406030204" pitchFamily="18" charset="0"/>
                      </a:rPr>
                      <m:t>≥</m:t>
                    </m:r>
                  </m:oMath>
                </a14:m>
                <a:r>
                  <a:rPr lang="en-US" sz="2400" b="1" dirty="0"/>
                  <a:t> 75% of traffic</a:t>
                </a:r>
              </a:p>
            </p:txBody>
          </p:sp>
        </mc:Choice>
        <mc:Fallback xmlns="">
          <p:sp>
            <p:nvSpPr>
              <p:cNvPr id="126" name="TextBox 132"/>
              <p:cNvSpPr txBox="1">
                <a:spLocks noRot="1" noChangeAspect="1" noMove="1" noResize="1" noEditPoints="1" noAdjustHandles="1" noChangeArrowheads="1" noChangeShapeType="1" noTextEdit="1"/>
              </p:cNvSpPr>
              <p:nvPr/>
            </p:nvSpPr>
            <p:spPr>
              <a:xfrm>
                <a:off x="327712" y="2160268"/>
                <a:ext cx="2203822" cy="461665"/>
              </a:xfrm>
              <a:prstGeom prst="rect">
                <a:avLst/>
              </a:prstGeom>
              <a:blipFill>
                <a:blip r:embed="rId6"/>
                <a:stretch>
                  <a:fillRect/>
                </a:stretch>
              </a:blipFill>
              <a:ln/>
            </p:spPr>
            <p:txBody>
              <a:bodyPr/>
              <a:lstStyle/>
              <a:p>
                <a:r>
                  <a:rPr lang="zh-CN" altLang="en-US">
                    <a:noFill/>
                  </a:rPr>
                  <a:t> </a:t>
                </a:r>
              </a:p>
            </p:txBody>
          </p:sp>
        </mc:Fallback>
      </mc:AlternateContent>
    </p:spTree>
    <p:extLst>
      <p:ext uri="{BB962C8B-B14F-4D97-AF65-F5344CB8AC3E}">
        <p14:creationId xmlns:p14="http://schemas.microsoft.com/office/powerpoint/2010/main" val="410291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6"/>
                                        </p:tgtEl>
                                        <p:attrNameLst>
                                          <p:attrName>style.visibility</p:attrName>
                                        </p:attrNameLst>
                                      </p:cBhvr>
                                      <p:to>
                                        <p:strVal val="visible"/>
                                      </p:to>
                                    </p:set>
                                    <p:animEffect transition="in" filter="fade">
                                      <p:cBhvr>
                                        <p:cTn id="14"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5" grpId="0" animBg="1"/>
      <p:bldP spid="12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olidFill>
                  <a:srgbClr val="0000CC"/>
                </a:solidFill>
                <a:cs typeface="Times New Roman" panose="02020603050405020304" pitchFamily="18" charset="0"/>
              </a:rPr>
              <a:t>ECN-based Transports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ECN-enabled end-hosts</a:t>
            </a:r>
          </a:p>
          <a:p>
            <a:pPr lvl="1"/>
            <a:r>
              <a:rPr lang="en-US" altLang="zh-CN" dirty="0"/>
              <a:t>React to ECN</a:t>
            </a:r>
            <a:r>
              <a:rPr lang="zh-CN" altLang="en-US" dirty="0"/>
              <a:t> </a:t>
            </a:r>
            <a:r>
              <a:rPr lang="en-US" altLang="zh-CN" dirty="0"/>
              <a:t>by adjusting sending rates</a:t>
            </a:r>
          </a:p>
        </p:txBody>
      </p:sp>
      <p:pic>
        <p:nvPicPr>
          <p:cNvPr id="7" name="Picture 87" descr="server-gray.png"/>
          <p:cNvPicPr>
            <a:picLocks noChangeAspect="1"/>
          </p:cNvPicPr>
          <p:nvPr/>
        </p:nvPicPr>
        <p:blipFill>
          <a:blip r:embed="rId3" cstate="print"/>
          <a:stretch>
            <a:fillRect/>
          </a:stretch>
        </p:blipFill>
        <p:spPr>
          <a:xfrm>
            <a:off x="899592" y="4686920"/>
            <a:ext cx="915278" cy="974328"/>
          </a:xfrm>
          <a:prstGeom prst="rect">
            <a:avLst/>
          </a:prstGeom>
        </p:spPr>
      </p:pic>
      <p:pic>
        <p:nvPicPr>
          <p:cNvPr id="8" name="Picture 87" descr="server-gray.png"/>
          <p:cNvPicPr>
            <a:picLocks noChangeAspect="1"/>
          </p:cNvPicPr>
          <p:nvPr/>
        </p:nvPicPr>
        <p:blipFill>
          <a:blip r:embed="rId3" cstate="print"/>
          <a:stretch>
            <a:fillRect/>
          </a:stretch>
        </p:blipFill>
        <p:spPr>
          <a:xfrm>
            <a:off x="7380312" y="4686920"/>
            <a:ext cx="915278" cy="974328"/>
          </a:xfrm>
          <a:prstGeom prst="rect">
            <a:avLst/>
          </a:prstGeom>
        </p:spPr>
      </p:pic>
      <p:sp>
        <p:nvSpPr>
          <p:cNvPr id="4" name="灯片编号占位符 3"/>
          <p:cNvSpPr>
            <a:spLocks noGrp="1"/>
          </p:cNvSpPr>
          <p:nvPr>
            <p:ph type="sldNum" sz="quarter" idx="12"/>
          </p:nvPr>
        </p:nvSpPr>
        <p:spPr/>
        <p:txBody>
          <a:bodyPr/>
          <a:lstStyle/>
          <a:p>
            <a:fld id="{0C913308-F349-4B6D-A68A-DD1791B4A57B}" type="slidenum">
              <a:rPr lang="zh-CN" altLang="en-US" smtClean="0"/>
              <a:t>40</a:t>
            </a:fld>
            <a:endParaRPr lang="zh-CN" altLang="en-US"/>
          </a:p>
        </p:txBody>
      </p:sp>
    </p:spTree>
    <p:extLst>
      <p:ext uri="{BB962C8B-B14F-4D97-AF65-F5344CB8AC3E}">
        <p14:creationId xmlns:p14="http://schemas.microsoft.com/office/powerpoint/2010/main" val="550926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flipV="1">
            <a:off x="6300192"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3995936"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3"/>
          </p:cNvCxnSpPr>
          <p:nvPr/>
        </p:nvCxnSpPr>
        <p:spPr>
          <a:xfrm flipH="1" flipV="1">
            <a:off x="1619672"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Autofit/>
          </a:bodyPr>
          <a:lstStyle/>
          <a:p>
            <a:r>
              <a:rPr lang="en-US" altLang="zh-CN" dirty="0">
                <a:solidFill>
                  <a:srgbClr val="0000CC"/>
                </a:solidFill>
                <a:cs typeface="Times New Roman" panose="02020603050405020304" pitchFamily="18" charset="0"/>
              </a:rPr>
              <a:t>ECN-based Transports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ECN-enabled end-hosts</a:t>
            </a:r>
          </a:p>
          <a:p>
            <a:pPr lvl="1"/>
            <a:r>
              <a:rPr lang="en-US" altLang="zh-CN" dirty="0"/>
              <a:t>React to ECN</a:t>
            </a:r>
            <a:r>
              <a:rPr lang="zh-CN" altLang="en-US" dirty="0"/>
              <a:t> </a:t>
            </a:r>
            <a:r>
              <a:rPr lang="en-US" altLang="zh-CN" dirty="0"/>
              <a:t>by adjusting sending rates</a:t>
            </a:r>
          </a:p>
          <a:p>
            <a:r>
              <a:rPr lang="en-US" altLang="zh-CN" dirty="0"/>
              <a:t>ECN-aware switches </a:t>
            </a:r>
          </a:p>
          <a:p>
            <a:pPr lvl="1"/>
            <a:r>
              <a:rPr lang="en-US" altLang="zh-CN" dirty="0"/>
              <a:t>Perform ECN marking based on Active Queue Management (AQM) policies </a:t>
            </a:r>
          </a:p>
        </p:txBody>
      </p:sp>
      <p:pic>
        <p:nvPicPr>
          <p:cNvPr id="6" name="Content Placeholder 9" descr="switch.png"/>
          <p:cNvPicPr>
            <a:picLocks noChangeAspect="1"/>
          </p:cNvPicPr>
          <p:nvPr/>
        </p:nvPicPr>
        <p:blipFill>
          <a:blip r:embed="rId3" cstate="print"/>
          <a:stretch>
            <a:fillRect/>
          </a:stretch>
        </p:blipFill>
        <p:spPr>
          <a:xfrm flipH="1">
            <a:off x="2771800" y="4896295"/>
            <a:ext cx="1643349" cy="692945"/>
          </a:xfrm>
          <a:prstGeom prst="rect">
            <a:avLst/>
          </a:prstGeom>
        </p:spPr>
      </p:pic>
      <p:pic>
        <p:nvPicPr>
          <p:cNvPr id="7" name="Content Placeholder 9" descr="switch.png"/>
          <p:cNvPicPr>
            <a:picLocks noChangeAspect="1"/>
          </p:cNvPicPr>
          <p:nvPr/>
        </p:nvPicPr>
        <p:blipFill>
          <a:blip r:embed="rId3" cstate="print"/>
          <a:stretch>
            <a:fillRect/>
          </a:stretch>
        </p:blipFill>
        <p:spPr>
          <a:xfrm flipH="1">
            <a:off x="4932039" y="4896295"/>
            <a:ext cx="1643349" cy="692945"/>
          </a:xfrm>
          <a:prstGeom prst="rect">
            <a:avLst/>
          </a:prstGeom>
        </p:spPr>
      </p:pic>
      <p:pic>
        <p:nvPicPr>
          <p:cNvPr id="8" name="Picture 87" descr="server-gray.png"/>
          <p:cNvPicPr>
            <a:picLocks noChangeAspect="1"/>
          </p:cNvPicPr>
          <p:nvPr/>
        </p:nvPicPr>
        <p:blipFill>
          <a:blip r:embed="rId4" cstate="print"/>
          <a:stretch>
            <a:fillRect/>
          </a:stretch>
        </p:blipFill>
        <p:spPr>
          <a:xfrm>
            <a:off x="899592" y="4686920"/>
            <a:ext cx="915278" cy="974328"/>
          </a:xfrm>
          <a:prstGeom prst="rect">
            <a:avLst/>
          </a:prstGeom>
        </p:spPr>
      </p:pic>
      <p:pic>
        <p:nvPicPr>
          <p:cNvPr id="9" name="Picture 87" descr="server-gray.png"/>
          <p:cNvPicPr>
            <a:picLocks noChangeAspect="1"/>
          </p:cNvPicPr>
          <p:nvPr/>
        </p:nvPicPr>
        <p:blipFill>
          <a:blip r:embed="rId4" cstate="print"/>
          <a:stretch>
            <a:fillRect/>
          </a:stretch>
        </p:blipFill>
        <p:spPr>
          <a:xfrm>
            <a:off x="7380312" y="4686920"/>
            <a:ext cx="915278" cy="974328"/>
          </a:xfrm>
          <a:prstGeom prst="rect">
            <a:avLst/>
          </a:prstGeom>
        </p:spPr>
      </p:pic>
      <p:sp>
        <p:nvSpPr>
          <p:cNvPr id="4" name="灯片编号占位符 3"/>
          <p:cNvSpPr>
            <a:spLocks noGrp="1"/>
          </p:cNvSpPr>
          <p:nvPr>
            <p:ph type="sldNum" sz="quarter" idx="12"/>
          </p:nvPr>
        </p:nvSpPr>
        <p:spPr/>
        <p:txBody>
          <a:bodyPr/>
          <a:lstStyle/>
          <a:p>
            <a:fld id="{0C913308-F349-4B6D-A68A-DD1791B4A57B}" type="slidenum">
              <a:rPr lang="zh-CN" altLang="en-US" smtClean="0"/>
              <a:t>41</a:t>
            </a:fld>
            <a:endParaRPr lang="zh-CN" altLang="en-US"/>
          </a:p>
        </p:txBody>
      </p:sp>
    </p:spTree>
    <p:extLst>
      <p:ext uri="{BB962C8B-B14F-4D97-AF65-F5344CB8AC3E}">
        <p14:creationId xmlns:p14="http://schemas.microsoft.com/office/powerpoint/2010/main" val="341331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flipV="1">
            <a:off x="6300192"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3995936"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6" idx="3"/>
          </p:cNvCxnSpPr>
          <p:nvPr/>
        </p:nvCxnSpPr>
        <p:spPr>
          <a:xfrm flipH="1" flipV="1">
            <a:off x="1619672" y="5242767"/>
            <a:ext cx="1152128" cy="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Autofit/>
          </a:bodyPr>
          <a:lstStyle/>
          <a:p>
            <a:r>
              <a:rPr lang="en-US" altLang="zh-CN" dirty="0">
                <a:solidFill>
                  <a:srgbClr val="0000CC"/>
                </a:solidFill>
                <a:cs typeface="Times New Roman" panose="02020603050405020304" pitchFamily="18" charset="0"/>
              </a:rPr>
              <a:t>ECN-based Transports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ECN-enabled end-hosts</a:t>
            </a:r>
          </a:p>
          <a:p>
            <a:pPr lvl="1"/>
            <a:r>
              <a:rPr lang="en-US" altLang="zh-CN" dirty="0"/>
              <a:t>React to ECN</a:t>
            </a:r>
            <a:r>
              <a:rPr lang="zh-CN" altLang="en-US" dirty="0"/>
              <a:t> </a:t>
            </a:r>
            <a:r>
              <a:rPr lang="en-US" altLang="zh-CN" dirty="0"/>
              <a:t>by adjusting sending rates</a:t>
            </a:r>
          </a:p>
          <a:p>
            <a:r>
              <a:rPr lang="en-US" altLang="zh-CN" dirty="0"/>
              <a:t>ECN-aware switches </a:t>
            </a:r>
          </a:p>
          <a:p>
            <a:pPr lvl="1"/>
            <a:r>
              <a:rPr lang="en-US" altLang="zh-CN" dirty="0"/>
              <a:t>Perform ECN marking based on Active Queue Management (AQM) policies </a:t>
            </a:r>
          </a:p>
        </p:txBody>
      </p:sp>
      <p:pic>
        <p:nvPicPr>
          <p:cNvPr id="6" name="Content Placeholder 9" descr="switch.png"/>
          <p:cNvPicPr>
            <a:picLocks noChangeAspect="1"/>
          </p:cNvPicPr>
          <p:nvPr/>
        </p:nvPicPr>
        <p:blipFill>
          <a:blip r:embed="rId3" cstate="print"/>
          <a:stretch>
            <a:fillRect/>
          </a:stretch>
        </p:blipFill>
        <p:spPr>
          <a:xfrm flipH="1">
            <a:off x="2771800" y="4896295"/>
            <a:ext cx="1643349" cy="692945"/>
          </a:xfrm>
          <a:prstGeom prst="rect">
            <a:avLst/>
          </a:prstGeom>
        </p:spPr>
      </p:pic>
      <p:pic>
        <p:nvPicPr>
          <p:cNvPr id="7" name="Content Placeholder 9" descr="switch.png"/>
          <p:cNvPicPr>
            <a:picLocks noChangeAspect="1"/>
          </p:cNvPicPr>
          <p:nvPr/>
        </p:nvPicPr>
        <p:blipFill>
          <a:blip r:embed="rId3" cstate="print"/>
          <a:stretch>
            <a:fillRect/>
          </a:stretch>
        </p:blipFill>
        <p:spPr>
          <a:xfrm flipH="1">
            <a:off x="4932039" y="4896295"/>
            <a:ext cx="1643349" cy="692945"/>
          </a:xfrm>
          <a:prstGeom prst="rect">
            <a:avLst/>
          </a:prstGeom>
        </p:spPr>
      </p:pic>
      <p:pic>
        <p:nvPicPr>
          <p:cNvPr id="8" name="Picture 87" descr="server-gray.png"/>
          <p:cNvPicPr>
            <a:picLocks noChangeAspect="1"/>
          </p:cNvPicPr>
          <p:nvPr/>
        </p:nvPicPr>
        <p:blipFill>
          <a:blip r:embed="rId4" cstate="print"/>
          <a:stretch>
            <a:fillRect/>
          </a:stretch>
        </p:blipFill>
        <p:spPr>
          <a:xfrm>
            <a:off x="899592" y="4686920"/>
            <a:ext cx="915278" cy="974328"/>
          </a:xfrm>
          <a:prstGeom prst="rect">
            <a:avLst/>
          </a:prstGeom>
        </p:spPr>
      </p:pic>
      <p:pic>
        <p:nvPicPr>
          <p:cNvPr id="9" name="Picture 87" descr="server-gray.png"/>
          <p:cNvPicPr>
            <a:picLocks noChangeAspect="1"/>
          </p:cNvPicPr>
          <p:nvPr/>
        </p:nvPicPr>
        <p:blipFill>
          <a:blip r:embed="rId4" cstate="print"/>
          <a:stretch>
            <a:fillRect/>
          </a:stretch>
        </p:blipFill>
        <p:spPr>
          <a:xfrm>
            <a:off x="7380312" y="4686920"/>
            <a:ext cx="915278" cy="974328"/>
          </a:xfrm>
          <a:prstGeom prst="rect">
            <a:avLst/>
          </a:prstGeom>
        </p:spPr>
      </p:pic>
      <p:sp useBgFill="1">
        <p:nvSpPr>
          <p:cNvPr id="15" name="Rounded Rectangle 51"/>
          <p:cNvSpPr/>
          <p:nvPr/>
        </p:nvSpPr>
        <p:spPr>
          <a:xfrm>
            <a:off x="3131840" y="4653136"/>
            <a:ext cx="295232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Our focus</a:t>
            </a:r>
            <a:endParaRPr lang="zh-CN" altLang="en-US" sz="3200" dirty="0"/>
          </a:p>
        </p:txBody>
      </p:sp>
      <p:sp>
        <p:nvSpPr>
          <p:cNvPr id="14" name="矩形 13"/>
          <p:cNvSpPr/>
          <p:nvPr/>
        </p:nvSpPr>
        <p:spPr>
          <a:xfrm>
            <a:off x="827585" y="2708920"/>
            <a:ext cx="7200800" cy="1656184"/>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42</a:t>
            </a:fld>
            <a:endParaRPr lang="zh-CN" altLang="en-US"/>
          </a:p>
        </p:txBody>
      </p:sp>
    </p:spTree>
    <p:extLst>
      <p:ext uri="{BB962C8B-B14F-4D97-AF65-F5344CB8AC3E}">
        <p14:creationId xmlns:p14="http://schemas.microsoft.com/office/powerpoint/2010/main" val="219953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 </a:t>
            </a:r>
            <a:endParaRPr lang="zh-CN" altLang="en-US" dirty="0"/>
          </a:p>
        </p:txBody>
      </p:sp>
      <p:sp useBgFill="1">
        <p:nvSpPr>
          <p:cNvPr id="5" name="Rounded Rectangle 51"/>
          <p:cNvSpPr/>
          <p:nvPr/>
        </p:nvSpPr>
        <p:spPr>
          <a:xfrm>
            <a:off x="1115616" y="3717032"/>
            <a:ext cx="691276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RED = Random Early Detection</a:t>
            </a:r>
            <a:endParaRPr lang="zh-CN" altLang="en-US" sz="32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43</a:t>
            </a:fld>
            <a:endParaRPr lang="zh-CN" altLang="en-US"/>
          </a:p>
        </p:txBody>
      </p:sp>
    </p:spTree>
    <p:extLst>
      <p:ext uri="{BB962C8B-B14F-4D97-AF65-F5344CB8AC3E}">
        <p14:creationId xmlns:p14="http://schemas.microsoft.com/office/powerpoint/2010/main" val="4076172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endParaRPr lang="zh-CN" altLang="en-US" dirty="0"/>
          </a:p>
        </p:txBody>
      </p:sp>
      <p:sp useBgFill="1">
        <p:nvSpPr>
          <p:cNvPr id="6" name="Rounded Rectangle 51"/>
          <p:cNvSpPr/>
          <p:nvPr/>
        </p:nvSpPr>
        <p:spPr>
          <a:xfrm>
            <a:off x="251520" y="3754996"/>
            <a:ext cx="8568952" cy="1076202"/>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Track buffer occupancy of different egress entities</a:t>
            </a:r>
            <a:endParaRPr lang="zh-CN" altLang="en-US" sz="32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44</a:t>
            </a:fld>
            <a:endParaRPr lang="zh-CN" altLang="en-US"/>
          </a:p>
        </p:txBody>
      </p:sp>
    </p:spTree>
    <p:extLst>
      <p:ext uri="{BB962C8B-B14F-4D97-AF65-F5344CB8AC3E}">
        <p14:creationId xmlns:p14="http://schemas.microsoft.com/office/powerpoint/2010/main" val="220747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a:t>
            </a:r>
            <a:r>
              <a:rPr lang="en-US" altLang="zh-CN" b="1" dirty="0">
                <a:solidFill>
                  <a:srgbClr val="0000CC"/>
                </a:solidFill>
              </a:rPr>
              <a:t>queue</a:t>
            </a:r>
            <a:r>
              <a:rPr lang="en-US" altLang="zh-CN" dirty="0"/>
              <a:t>/port/service-pool ECN/RED </a:t>
            </a:r>
            <a:endParaRPr lang="zh-CN" altLang="en-US" dirty="0"/>
          </a:p>
        </p:txBody>
      </p:sp>
      <p:grpSp>
        <p:nvGrpSpPr>
          <p:cNvPr id="5" name="Group 40"/>
          <p:cNvGrpSpPr/>
          <p:nvPr/>
        </p:nvGrpSpPr>
        <p:grpSpPr>
          <a:xfrm>
            <a:off x="5306367" y="3825044"/>
            <a:ext cx="705793" cy="762000"/>
            <a:chOff x="6897409" y="2819400"/>
            <a:chExt cx="705793" cy="762000"/>
          </a:xfrm>
        </p:grpSpPr>
        <p:cxnSp>
          <p:nvCxnSpPr>
            <p:cNvPr id="7"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9" name="Group 151"/>
          <p:cNvGrpSpPr>
            <a:grpSpLocks/>
          </p:cNvGrpSpPr>
          <p:nvPr/>
        </p:nvGrpSpPr>
        <p:grpSpPr bwMode="auto">
          <a:xfrm>
            <a:off x="3491880" y="363919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0"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1"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2" name="Group 151"/>
          <p:cNvGrpSpPr>
            <a:grpSpLocks/>
          </p:cNvGrpSpPr>
          <p:nvPr/>
        </p:nvGrpSpPr>
        <p:grpSpPr bwMode="auto">
          <a:xfrm>
            <a:off x="3491880" y="420000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3"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4"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15" name="Rectangle 25"/>
          <p:cNvSpPr/>
          <p:nvPr/>
        </p:nvSpPr>
        <p:spPr>
          <a:xfrm>
            <a:off x="4932040" y="3639195"/>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19" name="Rectangle 25"/>
          <p:cNvSpPr/>
          <p:nvPr/>
        </p:nvSpPr>
        <p:spPr>
          <a:xfrm>
            <a:off x="4932039" y="4210571"/>
            <a:ext cx="256907"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2" name="Rectangle 25"/>
          <p:cNvSpPr/>
          <p:nvPr/>
        </p:nvSpPr>
        <p:spPr>
          <a:xfrm>
            <a:off x="4677038" y="4210571"/>
            <a:ext cx="255002"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3" name="Rectangle 25"/>
          <p:cNvSpPr/>
          <p:nvPr/>
        </p:nvSpPr>
        <p:spPr>
          <a:xfrm>
            <a:off x="4675132" y="3639195"/>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4" name="Rectangle 25"/>
          <p:cNvSpPr/>
          <p:nvPr/>
        </p:nvSpPr>
        <p:spPr>
          <a:xfrm>
            <a:off x="4420131" y="3639195"/>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 name="TextBox 3"/>
          <p:cNvSpPr txBox="1"/>
          <p:nvPr/>
        </p:nvSpPr>
        <p:spPr>
          <a:xfrm>
            <a:off x="5868144" y="3919767"/>
            <a:ext cx="1224136" cy="523220"/>
          </a:xfrm>
          <a:prstGeom prst="rect">
            <a:avLst/>
          </a:prstGeom>
          <a:noFill/>
        </p:spPr>
        <p:txBody>
          <a:bodyPr wrap="square" rtlCol="0">
            <a:spAutoFit/>
          </a:bodyPr>
          <a:lstStyle/>
          <a:p>
            <a:pPr algn="ctr"/>
            <a:r>
              <a:rPr lang="en-US" altLang="zh-CN" sz="2800"/>
              <a:t>port</a:t>
            </a:r>
            <a:endParaRPr lang="zh-CN" altLang="en-US" sz="2800" dirty="0"/>
          </a:p>
        </p:txBody>
      </p:sp>
      <p:sp>
        <p:nvSpPr>
          <p:cNvPr id="25" name="TextBox 24"/>
          <p:cNvSpPr txBox="1"/>
          <p:nvPr/>
        </p:nvSpPr>
        <p:spPr>
          <a:xfrm>
            <a:off x="1835696" y="3639195"/>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6" name="TextBox 25"/>
          <p:cNvSpPr txBox="1"/>
          <p:nvPr/>
        </p:nvSpPr>
        <p:spPr>
          <a:xfrm>
            <a:off x="1835696" y="4218966"/>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27" name="矩形 26"/>
          <p:cNvSpPr/>
          <p:nvPr/>
        </p:nvSpPr>
        <p:spPr>
          <a:xfrm>
            <a:off x="4283968" y="3501008"/>
            <a:ext cx="966906" cy="867534"/>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45</a:t>
            </a:fld>
            <a:endParaRPr lang="zh-CN" altLang="en-US"/>
          </a:p>
        </p:txBody>
      </p:sp>
    </p:spTree>
    <p:extLst>
      <p:ext uri="{BB962C8B-B14F-4D97-AF65-F5344CB8AC3E}">
        <p14:creationId xmlns:p14="http://schemas.microsoft.com/office/powerpoint/2010/main" val="421625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2" grpId="0" animBg="1"/>
      <p:bldP spid="23"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a:t>
            </a:r>
            <a:r>
              <a:rPr lang="en-US" altLang="zh-CN" b="1" dirty="0">
                <a:solidFill>
                  <a:srgbClr val="0000CC"/>
                </a:solidFill>
              </a:rPr>
              <a:t>port</a:t>
            </a:r>
            <a:r>
              <a:rPr lang="en-US" altLang="zh-CN" dirty="0"/>
              <a:t>/service-pool ECN/RED </a:t>
            </a:r>
            <a:endParaRPr lang="zh-CN" altLang="en-US" dirty="0"/>
          </a:p>
        </p:txBody>
      </p:sp>
      <p:grpSp>
        <p:nvGrpSpPr>
          <p:cNvPr id="5" name="Group 40"/>
          <p:cNvGrpSpPr/>
          <p:nvPr/>
        </p:nvGrpSpPr>
        <p:grpSpPr>
          <a:xfrm>
            <a:off x="5306367" y="3825045"/>
            <a:ext cx="705793" cy="762000"/>
            <a:chOff x="6897409" y="2819400"/>
            <a:chExt cx="705793" cy="762000"/>
          </a:xfrm>
        </p:grpSpPr>
        <p:cxnSp>
          <p:nvCxnSpPr>
            <p:cNvPr id="7"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9" name="Group 151"/>
          <p:cNvGrpSpPr>
            <a:grpSpLocks/>
          </p:cNvGrpSpPr>
          <p:nvPr/>
        </p:nvGrpSpPr>
        <p:grpSpPr bwMode="auto">
          <a:xfrm>
            <a:off x="3491880" y="3639196"/>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0"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1"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2" name="Group 151"/>
          <p:cNvGrpSpPr>
            <a:grpSpLocks/>
          </p:cNvGrpSpPr>
          <p:nvPr/>
        </p:nvGrpSpPr>
        <p:grpSpPr bwMode="auto">
          <a:xfrm>
            <a:off x="3491880" y="420000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3"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4"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15" name="Rectangle 25"/>
          <p:cNvSpPr/>
          <p:nvPr/>
        </p:nvSpPr>
        <p:spPr>
          <a:xfrm>
            <a:off x="4932040"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19" name="Rectangle 25"/>
          <p:cNvSpPr/>
          <p:nvPr/>
        </p:nvSpPr>
        <p:spPr>
          <a:xfrm>
            <a:off x="4932039" y="4210572"/>
            <a:ext cx="256907"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2" name="Rectangle 25"/>
          <p:cNvSpPr/>
          <p:nvPr/>
        </p:nvSpPr>
        <p:spPr>
          <a:xfrm>
            <a:off x="4677038" y="4210572"/>
            <a:ext cx="255002"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3" name="Rectangle 25"/>
          <p:cNvSpPr/>
          <p:nvPr/>
        </p:nvSpPr>
        <p:spPr>
          <a:xfrm>
            <a:off x="4675132"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4" name="Rectangle 25"/>
          <p:cNvSpPr/>
          <p:nvPr/>
        </p:nvSpPr>
        <p:spPr>
          <a:xfrm>
            <a:off x="4420131"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 name="TextBox 3"/>
          <p:cNvSpPr txBox="1"/>
          <p:nvPr/>
        </p:nvSpPr>
        <p:spPr>
          <a:xfrm>
            <a:off x="5868144" y="3919768"/>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25" name="TextBox 24"/>
          <p:cNvSpPr txBox="1"/>
          <p:nvPr/>
        </p:nvSpPr>
        <p:spPr>
          <a:xfrm>
            <a:off x="1835696" y="3639196"/>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6" name="TextBox 25"/>
          <p:cNvSpPr txBox="1"/>
          <p:nvPr/>
        </p:nvSpPr>
        <p:spPr>
          <a:xfrm>
            <a:off x="1835696" y="4218967"/>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27" name="矩形 26"/>
          <p:cNvSpPr/>
          <p:nvPr/>
        </p:nvSpPr>
        <p:spPr>
          <a:xfrm>
            <a:off x="4283968" y="3501008"/>
            <a:ext cx="966906" cy="1362323"/>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46</a:t>
            </a:fld>
            <a:endParaRPr lang="zh-CN" altLang="en-US"/>
          </a:p>
        </p:txBody>
      </p:sp>
    </p:spTree>
    <p:extLst>
      <p:ext uri="{BB962C8B-B14F-4D97-AF65-F5344CB8AC3E}">
        <p14:creationId xmlns:p14="http://schemas.microsoft.com/office/powerpoint/2010/main" val="14206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2" grpId="0" animBg="1"/>
      <p:bldP spid="23" grpId="0" animBg="1"/>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151"/>
          <p:cNvGrpSpPr>
            <a:grpSpLocks/>
          </p:cNvGrpSpPr>
          <p:nvPr/>
        </p:nvGrpSpPr>
        <p:grpSpPr bwMode="auto">
          <a:xfrm>
            <a:off x="3493786" y="364942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4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4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a:t>
            </a:r>
            <a:r>
              <a:rPr lang="en-US" altLang="zh-CN" b="1" dirty="0">
                <a:solidFill>
                  <a:srgbClr val="0000CC"/>
                </a:solidFill>
              </a:rPr>
              <a:t>service-pool</a:t>
            </a:r>
            <a:r>
              <a:rPr lang="en-US" altLang="zh-CN" dirty="0"/>
              <a:t> ECN/RED </a:t>
            </a:r>
            <a:endParaRPr lang="zh-CN" altLang="en-US" dirty="0"/>
          </a:p>
        </p:txBody>
      </p:sp>
      <p:grpSp>
        <p:nvGrpSpPr>
          <p:cNvPr id="5" name="Group 40"/>
          <p:cNvGrpSpPr/>
          <p:nvPr/>
        </p:nvGrpSpPr>
        <p:grpSpPr>
          <a:xfrm>
            <a:off x="5306367" y="3825045"/>
            <a:ext cx="705793" cy="762000"/>
            <a:chOff x="6897409" y="2819400"/>
            <a:chExt cx="705793" cy="762000"/>
          </a:xfrm>
        </p:grpSpPr>
        <p:cxnSp>
          <p:nvCxnSpPr>
            <p:cNvPr id="7"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2" name="Group 151"/>
          <p:cNvGrpSpPr>
            <a:grpSpLocks/>
          </p:cNvGrpSpPr>
          <p:nvPr/>
        </p:nvGrpSpPr>
        <p:grpSpPr bwMode="auto">
          <a:xfrm>
            <a:off x="3491880" y="420000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3"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4"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15" name="Rectangle 25"/>
          <p:cNvSpPr/>
          <p:nvPr/>
        </p:nvSpPr>
        <p:spPr>
          <a:xfrm>
            <a:off x="4932040"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19" name="Rectangle 25"/>
          <p:cNvSpPr/>
          <p:nvPr/>
        </p:nvSpPr>
        <p:spPr>
          <a:xfrm>
            <a:off x="4932039" y="4210572"/>
            <a:ext cx="256907"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2" name="Rectangle 25"/>
          <p:cNvSpPr/>
          <p:nvPr/>
        </p:nvSpPr>
        <p:spPr>
          <a:xfrm>
            <a:off x="4677038" y="4210572"/>
            <a:ext cx="255002"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3" name="Rectangle 25"/>
          <p:cNvSpPr/>
          <p:nvPr/>
        </p:nvSpPr>
        <p:spPr>
          <a:xfrm>
            <a:off x="4675132"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24" name="Rectangle 25"/>
          <p:cNvSpPr/>
          <p:nvPr/>
        </p:nvSpPr>
        <p:spPr>
          <a:xfrm>
            <a:off x="4420131" y="3639196"/>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 name="TextBox 3"/>
          <p:cNvSpPr txBox="1"/>
          <p:nvPr/>
        </p:nvSpPr>
        <p:spPr>
          <a:xfrm>
            <a:off x="5868144" y="3919768"/>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25" name="TextBox 24"/>
          <p:cNvSpPr txBox="1"/>
          <p:nvPr/>
        </p:nvSpPr>
        <p:spPr>
          <a:xfrm>
            <a:off x="1835696" y="3639196"/>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6" name="TextBox 25"/>
          <p:cNvSpPr txBox="1"/>
          <p:nvPr/>
        </p:nvSpPr>
        <p:spPr>
          <a:xfrm>
            <a:off x="1835696" y="4218967"/>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grpSp>
        <p:nvGrpSpPr>
          <p:cNvPr id="28" name="Group 40"/>
          <p:cNvGrpSpPr/>
          <p:nvPr/>
        </p:nvGrpSpPr>
        <p:grpSpPr>
          <a:xfrm>
            <a:off x="5306368" y="5182098"/>
            <a:ext cx="705793" cy="762000"/>
            <a:chOff x="6897409" y="2819400"/>
            <a:chExt cx="705793" cy="762000"/>
          </a:xfrm>
        </p:grpSpPr>
        <p:cxnSp>
          <p:nvCxnSpPr>
            <p:cNvPr id="29"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31" name="Group 151"/>
          <p:cNvGrpSpPr>
            <a:grpSpLocks/>
          </p:cNvGrpSpPr>
          <p:nvPr/>
        </p:nvGrpSpPr>
        <p:grpSpPr bwMode="auto">
          <a:xfrm>
            <a:off x="3491881" y="4996249"/>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4" name="Group 151"/>
          <p:cNvGrpSpPr>
            <a:grpSpLocks/>
          </p:cNvGrpSpPr>
          <p:nvPr/>
        </p:nvGrpSpPr>
        <p:grpSpPr bwMode="auto">
          <a:xfrm>
            <a:off x="3491881" y="555705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5"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6"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37" name="Rectangle 25"/>
          <p:cNvSpPr/>
          <p:nvPr/>
        </p:nvSpPr>
        <p:spPr>
          <a:xfrm>
            <a:off x="4932041" y="4996249"/>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38" name="Rectangle 25"/>
          <p:cNvSpPr/>
          <p:nvPr/>
        </p:nvSpPr>
        <p:spPr>
          <a:xfrm>
            <a:off x="4932040" y="5567625"/>
            <a:ext cx="256907"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39" name="Rectangle 25"/>
          <p:cNvSpPr/>
          <p:nvPr/>
        </p:nvSpPr>
        <p:spPr>
          <a:xfrm>
            <a:off x="4677039" y="5567625"/>
            <a:ext cx="255002" cy="536384"/>
          </a:xfrm>
          <a:prstGeom prst="rect">
            <a:avLst/>
          </a:prstGeom>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0" name="Rectangle 25"/>
          <p:cNvSpPr/>
          <p:nvPr/>
        </p:nvSpPr>
        <p:spPr>
          <a:xfrm>
            <a:off x="4675133" y="4996249"/>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1" name="Rectangle 25"/>
          <p:cNvSpPr/>
          <p:nvPr/>
        </p:nvSpPr>
        <p:spPr>
          <a:xfrm>
            <a:off x="4420132" y="4996249"/>
            <a:ext cx="256907" cy="538000"/>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vert="horz"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3600" b="1" dirty="0"/>
          </a:p>
        </p:txBody>
      </p:sp>
      <p:sp>
        <p:nvSpPr>
          <p:cNvPr id="42" name="TextBox 41"/>
          <p:cNvSpPr txBox="1"/>
          <p:nvPr/>
        </p:nvSpPr>
        <p:spPr>
          <a:xfrm>
            <a:off x="5868145" y="5276821"/>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43" name="TextBox 42"/>
          <p:cNvSpPr txBox="1"/>
          <p:nvPr/>
        </p:nvSpPr>
        <p:spPr>
          <a:xfrm>
            <a:off x="1835697" y="4996249"/>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sp>
        <p:nvSpPr>
          <p:cNvPr id="44" name="TextBox 43"/>
          <p:cNvSpPr txBox="1"/>
          <p:nvPr/>
        </p:nvSpPr>
        <p:spPr>
          <a:xfrm>
            <a:off x="1835697" y="5576020"/>
            <a:ext cx="1656184" cy="523220"/>
          </a:xfrm>
          <a:prstGeom prst="rect">
            <a:avLst/>
          </a:prstGeom>
          <a:noFill/>
        </p:spPr>
        <p:txBody>
          <a:bodyPr wrap="square" rtlCol="0">
            <a:spAutoFit/>
          </a:bodyPr>
          <a:lstStyle/>
          <a:p>
            <a:pPr algn="ctr"/>
            <a:r>
              <a:rPr lang="en-US" altLang="zh-CN" sz="2800" dirty="0"/>
              <a:t>queue 4</a:t>
            </a:r>
            <a:endParaRPr lang="zh-CN" altLang="en-US" sz="2800" dirty="0"/>
          </a:p>
        </p:txBody>
      </p:sp>
      <p:sp>
        <p:nvSpPr>
          <p:cNvPr id="27" name="矩形 26"/>
          <p:cNvSpPr/>
          <p:nvPr/>
        </p:nvSpPr>
        <p:spPr>
          <a:xfrm>
            <a:off x="4283968" y="3501008"/>
            <a:ext cx="966906" cy="2730476"/>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3399269" y="2924944"/>
            <a:ext cx="2736303" cy="523220"/>
          </a:xfrm>
          <a:prstGeom prst="rect">
            <a:avLst/>
          </a:prstGeom>
          <a:noFill/>
        </p:spPr>
        <p:txBody>
          <a:bodyPr wrap="square" rtlCol="0">
            <a:spAutoFit/>
          </a:bodyPr>
          <a:lstStyle/>
          <a:p>
            <a:pPr algn="ctr"/>
            <a:r>
              <a:rPr lang="en-US" altLang="zh-CN" sz="2800" dirty="0"/>
              <a:t>shared buffer </a:t>
            </a:r>
            <a:endParaRPr lang="zh-CN" altLang="en-US" sz="2800"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t>47</a:t>
            </a:fld>
            <a:endParaRPr lang="zh-CN" altLang="en-US"/>
          </a:p>
        </p:txBody>
      </p:sp>
    </p:spTree>
    <p:extLst>
      <p:ext uri="{BB962C8B-B14F-4D97-AF65-F5344CB8AC3E}">
        <p14:creationId xmlns:p14="http://schemas.microsoft.com/office/powerpoint/2010/main" val="415948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2" grpId="0" animBg="1"/>
      <p:bldP spid="23" grpId="0" animBg="1"/>
      <p:bldP spid="24" grpId="0" animBg="1"/>
      <p:bldP spid="37" grpId="0" animBg="1"/>
      <p:bldP spid="38" grpId="0" animBg="1"/>
      <p:bldP spid="39" grpId="0" animBg="1"/>
      <p:bldP spid="40" grpId="0" animBg="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p>
          <a:p>
            <a:r>
              <a:rPr lang="en-US" altLang="zh-CN" dirty="0"/>
              <a:t>Leverage multiple queues to classify traffic</a:t>
            </a:r>
          </a:p>
          <a:p>
            <a:pPr lvl="1"/>
            <a:r>
              <a:rPr lang="en-US" altLang="zh-CN" dirty="0"/>
              <a:t>Isolate traffic from different services/applications</a:t>
            </a:r>
          </a:p>
          <a:p>
            <a:pPr marL="457200" lvl="1" indent="0">
              <a:buNone/>
            </a:pPr>
            <a:endParaRPr lang="en-US" altLang="zh-CN" dirty="0"/>
          </a:p>
        </p:txBody>
      </p:sp>
      <p:grpSp>
        <p:nvGrpSpPr>
          <p:cNvPr id="4" name="Group 151"/>
          <p:cNvGrpSpPr>
            <a:grpSpLocks/>
          </p:cNvGrpSpPr>
          <p:nvPr/>
        </p:nvGrpSpPr>
        <p:grpSpPr bwMode="auto">
          <a:xfrm>
            <a:off x="3635896" y="455421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5"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6"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7" name="Group 40"/>
          <p:cNvGrpSpPr/>
          <p:nvPr/>
        </p:nvGrpSpPr>
        <p:grpSpPr>
          <a:xfrm>
            <a:off x="5450383" y="5023073"/>
            <a:ext cx="705793" cy="762000"/>
            <a:chOff x="6897409" y="2819400"/>
            <a:chExt cx="705793" cy="762000"/>
          </a:xfrm>
        </p:grpSpPr>
        <p:cxnSp>
          <p:nvCxnSpPr>
            <p:cNvPr id="8"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0" name="Group 151"/>
          <p:cNvGrpSpPr>
            <a:grpSpLocks/>
          </p:cNvGrpSpPr>
          <p:nvPr/>
        </p:nvGrpSpPr>
        <p:grpSpPr bwMode="auto">
          <a:xfrm>
            <a:off x="3635896" y="5115359"/>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2"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3" name="Group 151"/>
          <p:cNvGrpSpPr>
            <a:grpSpLocks/>
          </p:cNvGrpSpPr>
          <p:nvPr/>
        </p:nvGrpSpPr>
        <p:grpSpPr bwMode="auto">
          <a:xfrm>
            <a:off x="3635896" y="567616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4"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5"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16" name="灯片编号占位符 15"/>
          <p:cNvSpPr>
            <a:spLocks noGrp="1"/>
          </p:cNvSpPr>
          <p:nvPr>
            <p:ph type="sldNum" sz="quarter" idx="12"/>
          </p:nvPr>
        </p:nvSpPr>
        <p:spPr/>
        <p:txBody>
          <a:bodyPr/>
          <a:lstStyle/>
          <a:p>
            <a:fld id="{0C913308-F349-4B6D-A68A-DD1791B4A57B}" type="slidenum">
              <a:rPr lang="zh-CN" altLang="en-US" smtClean="0"/>
              <a:t>48</a:t>
            </a:fld>
            <a:endParaRPr lang="zh-CN" altLang="en-US"/>
          </a:p>
        </p:txBody>
      </p:sp>
    </p:spTree>
    <p:extLst>
      <p:ext uri="{BB962C8B-B14F-4D97-AF65-F5344CB8AC3E}">
        <p14:creationId xmlns:p14="http://schemas.microsoft.com/office/powerpoint/2010/main" val="1846187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p>
          <a:p>
            <a:r>
              <a:rPr lang="en-US" altLang="zh-CN" dirty="0"/>
              <a:t>Leverage multiple queues to classify traffic</a:t>
            </a:r>
          </a:p>
          <a:p>
            <a:pPr lvl="1"/>
            <a:r>
              <a:rPr lang="en-US" altLang="zh-CN" dirty="0"/>
              <a:t>Isolate traffic from different services/applications</a:t>
            </a:r>
          </a:p>
          <a:p>
            <a:pPr marL="457200" lvl="1" indent="0">
              <a:buNone/>
            </a:pPr>
            <a:endParaRPr lang="en-US" altLang="zh-CN" dirty="0"/>
          </a:p>
        </p:txBody>
      </p:sp>
      <p:sp>
        <p:nvSpPr>
          <p:cNvPr id="16" name="TextBox 15"/>
          <p:cNvSpPr txBox="1"/>
          <p:nvPr/>
        </p:nvSpPr>
        <p:spPr>
          <a:xfrm>
            <a:off x="218119" y="4546086"/>
            <a:ext cx="3312368" cy="461665"/>
          </a:xfrm>
          <a:prstGeom prst="rect">
            <a:avLst/>
          </a:prstGeom>
          <a:noFill/>
        </p:spPr>
        <p:txBody>
          <a:bodyPr wrap="square" rtlCol="0">
            <a:spAutoFit/>
          </a:bodyPr>
          <a:lstStyle/>
          <a:p>
            <a:pPr algn="r"/>
            <a:r>
              <a:rPr lang="en-US" altLang="zh-CN" sz="2400" dirty="0"/>
              <a:t>Services running </a:t>
            </a:r>
            <a:r>
              <a:rPr lang="en-US" altLang="zh-CN" sz="2400" b="1" dirty="0">
                <a:solidFill>
                  <a:srgbClr val="0000CC"/>
                </a:solidFill>
              </a:rPr>
              <a:t>DCTCP</a:t>
            </a:r>
            <a:endParaRPr lang="zh-CN" altLang="en-US" sz="2400" b="1" dirty="0">
              <a:solidFill>
                <a:srgbClr val="0000CC"/>
              </a:solidFill>
            </a:endParaRPr>
          </a:p>
        </p:txBody>
      </p:sp>
      <p:sp>
        <p:nvSpPr>
          <p:cNvPr id="17" name="TextBox 16"/>
          <p:cNvSpPr txBox="1"/>
          <p:nvPr/>
        </p:nvSpPr>
        <p:spPr>
          <a:xfrm>
            <a:off x="193169" y="5122720"/>
            <a:ext cx="3312368" cy="461665"/>
          </a:xfrm>
          <a:prstGeom prst="rect">
            <a:avLst/>
          </a:prstGeom>
          <a:noFill/>
        </p:spPr>
        <p:txBody>
          <a:bodyPr wrap="square" rtlCol="0">
            <a:spAutoFit/>
          </a:bodyPr>
          <a:lstStyle/>
          <a:p>
            <a:pPr algn="r"/>
            <a:r>
              <a:rPr lang="en-US" altLang="zh-CN" sz="2400" dirty="0"/>
              <a:t>Services running </a:t>
            </a:r>
            <a:r>
              <a:rPr lang="en-US" altLang="zh-CN" sz="2400" b="1" dirty="0">
                <a:solidFill>
                  <a:srgbClr val="0000CC"/>
                </a:solidFill>
              </a:rPr>
              <a:t>TCP</a:t>
            </a:r>
            <a:endParaRPr lang="zh-CN" altLang="en-US" sz="2400" b="1" dirty="0">
              <a:solidFill>
                <a:srgbClr val="0000CC"/>
              </a:solidFill>
            </a:endParaRPr>
          </a:p>
        </p:txBody>
      </p:sp>
      <p:sp>
        <p:nvSpPr>
          <p:cNvPr id="18" name="TextBox 17"/>
          <p:cNvSpPr txBox="1"/>
          <p:nvPr/>
        </p:nvSpPr>
        <p:spPr>
          <a:xfrm>
            <a:off x="193169" y="5703639"/>
            <a:ext cx="3312368" cy="461665"/>
          </a:xfrm>
          <a:prstGeom prst="rect">
            <a:avLst/>
          </a:prstGeom>
          <a:noFill/>
        </p:spPr>
        <p:txBody>
          <a:bodyPr wrap="square" rtlCol="0">
            <a:spAutoFit/>
          </a:bodyPr>
          <a:lstStyle/>
          <a:p>
            <a:pPr algn="r"/>
            <a:r>
              <a:rPr lang="en-US" altLang="zh-CN" sz="2400" dirty="0"/>
              <a:t>Services running </a:t>
            </a:r>
            <a:r>
              <a:rPr lang="en-US" altLang="zh-CN" sz="2400" b="1" dirty="0">
                <a:solidFill>
                  <a:srgbClr val="0000CC"/>
                </a:solidFill>
              </a:rPr>
              <a:t>UDP</a:t>
            </a:r>
            <a:endParaRPr lang="zh-CN" altLang="en-US" sz="2400" b="1" dirty="0">
              <a:solidFill>
                <a:srgbClr val="0000CC"/>
              </a:solidFill>
            </a:endParaRPr>
          </a:p>
        </p:txBody>
      </p:sp>
      <p:grpSp>
        <p:nvGrpSpPr>
          <p:cNvPr id="22" name="Group 151"/>
          <p:cNvGrpSpPr>
            <a:grpSpLocks/>
          </p:cNvGrpSpPr>
          <p:nvPr/>
        </p:nvGrpSpPr>
        <p:grpSpPr bwMode="auto">
          <a:xfrm>
            <a:off x="3635896" y="455421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3"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4"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25" name="Group 40"/>
          <p:cNvGrpSpPr/>
          <p:nvPr/>
        </p:nvGrpSpPr>
        <p:grpSpPr>
          <a:xfrm>
            <a:off x="5450383" y="5023073"/>
            <a:ext cx="705793" cy="762000"/>
            <a:chOff x="6897409" y="2819400"/>
            <a:chExt cx="705793" cy="762000"/>
          </a:xfrm>
        </p:grpSpPr>
        <p:cxnSp>
          <p:nvCxnSpPr>
            <p:cNvPr id="26"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8" name="Group 151"/>
          <p:cNvGrpSpPr>
            <a:grpSpLocks/>
          </p:cNvGrpSpPr>
          <p:nvPr/>
        </p:nvGrpSpPr>
        <p:grpSpPr bwMode="auto">
          <a:xfrm>
            <a:off x="3635896" y="5115359"/>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9"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0"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1" name="Group 151"/>
          <p:cNvGrpSpPr>
            <a:grpSpLocks/>
          </p:cNvGrpSpPr>
          <p:nvPr/>
        </p:nvGrpSpPr>
        <p:grpSpPr bwMode="auto">
          <a:xfrm>
            <a:off x="3635896" y="567616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4" name="灯片编号占位符 3"/>
          <p:cNvSpPr>
            <a:spLocks noGrp="1"/>
          </p:cNvSpPr>
          <p:nvPr>
            <p:ph type="sldNum" sz="quarter" idx="12"/>
          </p:nvPr>
        </p:nvSpPr>
        <p:spPr/>
        <p:txBody>
          <a:bodyPr/>
          <a:lstStyle/>
          <a:p>
            <a:fld id="{0C913308-F349-4B6D-A68A-DD1791B4A57B}" type="slidenum">
              <a:rPr lang="zh-CN" altLang="en-US" smtClean="0"/>
              <a:t>49</a:t>
            </a:fld>
            <a:endParaRPr lang="zh-CN" altLang="en-US"/>
          </a:p>
        </p:txBody>
      </p:sp>
    </p:spTree>
    <p:extLst>
      <p:ext uri="{BB962C8B-B14F-4D97-AF65-F5344CB8AC3E}">
        <p14:creationId xmlns:p14="http://schemas.microsoft.com/office/powerpoint/2010/main" val="303972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ounded Rectangle 120"/>
          <p:cNvSpPr/>
          <p:nvPr/>
        </p:nvSpPr>
        <p:spPr>
          <a:xfrm>
            <a:off x="228600" y="5419354"/>
            <a:ext cx="8686800" cy="103398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100" dirty="0"/>
          </a:p>
          <a:p>
            <a:pPr algn="ctr"/>
            <a:endParaRPr lang="en-US" sz="1200" dirty="0"/>
          </a:p>
          <a:p>
            <a:pPr algn="ctr"/>
            <a:endParaRPr lang="en-US" sz="1200" dirty="0"/>
          </a:p>
          <a:p>
            <a:pPr algn="ctr"/>
            <a:endParaRPr lang="en-US" sz="1200" dirty="0"/>
          </a:p>
          <a:p>
            <a:r>
              <a:rPr lang="en-US" sz="2400" b="1" dirty="0"/>
              <a:t>Servers</a:t>
            </a:r>
          </a:p>
        </p:txBody>
      </p:sp>
      <p:sp>
        <p:nvSpPr>
          <p:cNvPr id="138" name="Rounded Rectangle 534"/>
          <p:cNvSpPr/>
          <p:nvPr/>
        </p:nvSpPr>
        <p:spPr>
          <a:xfrm>
            <a:off x="228600" y="2445776"/>
            <a:ext cx="8686800" cy="2886706"/>
          </a:xfrm>
          <a:prstGeom prst="roundRect">
            <a:avLst>
              <a:gd name="adj" fmla="val 9902"/>
            </a:avLst>
          </a:prstGeom>
        </p:spPr>
        <p:style>
          <a:lnRef idx="1">
            <a:schemeClr val="dk1"/>
          </a:lnRef>
          <a:fillRef idx="2">
            <a:schemeClr val="dk1"/>
          </a:fillRef>
          <a:effectRef idx="1">
            <a:schemeClr val="dk1"/>
          </a:effectRef>
          <a:fontRef idx="minor">
            <a:schemeClr val="dk1"/>
          </a:fontRef>
        </p:style>
        <p:txBody>
          <a:bodyPr rtlCol="0" anchor="ctr"/>
          <a:lstStyle/>
          <a:p>
            <a:endParaRPr lang="en-US" b="1" dirty="0"/>
          </a:p>
          <a:p>
            <a:endParaRPr lang="en-US" b="1" dirty="0"/>
          </a:p>
          <a:p>
            <a:endParaRPr lang="en-US" b="1" dirty="0"/>
          </a:p>
          <a:p>
            <a:endParaRPr lang="en-US" b="1" dirty="0"/>
          </a:p>
          <a:p>
            <a:endParaRPr lang="en-US" b="1" dirty="0"/>
          </a:p>
          <a:p>
            <a:endParaRPr lang="en-US" b="1" dirty="0"/>
          </a:p>
          <a:p>
            <a:r>
              <a:rPr lang="en-US" sz="2400" b="1" dirty="0"/>
              <a:t>Fabric</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sp>
        <p:nvSpPr>
          <p:cNvPr id="147" name="Cloud 3"/>
          <p:cNvSpPr/>
          <p:nvPr/>
        </p:nvSpPr>
        <p:spPr>
          <a:xfrm>
            <a:off x="1524000" y="1124744"/>
            <a:ext cx="6096000" cy="1053255"/>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t>      </a:t>
            </a:r>
            <a:r>
              <a:rPr lang="en-US" sz="2400" b="1" dirty="0"/>
              <a:t>INTERNET</a:t>
            </a:r>
          </a:p>
        </p:txBody>
      </p:sp>
      <p:grpSp>
        <p:nvGrpSpPr>
          <p:cNvPr id="15" name="Group 6"/>
          <p:cNvGrpSpPr/>
          <p:nvPr/>
        </p:nvGrpSpPr>
        <p:grpSpPr>
          <a:xfrm>
            <a:off x="367583" y="1749887"/>
            <a:ext cx="8359205" cy="4343409"/>
            <a:chOff x="367583" y="1801491"/>
            <a:chExt cx="8359205" cy="4343409"/>
          </a:xfrm>
        </p:grpSpPr>
        <p:grpSp>
          <p:nvGrpSpPr>
            <p:cNvPr id="16" name="Group 182"/>
            <p:cNvGrpSpPr/>
            <p:nvPr/>
          </p:nvGrpSpPr>
          <p:grpSpPr>
            <a:xfrm>
              <a:off x="367583" y="2116456"/>
              <a:ext cx="8359205" cy="4028444"/>
              <a:chOff x="367583" y="2116456"/>
              <a:chExt cx="8359205" cy="4028444"/>
            </a:xfrm>
          </p:grpSpPr>
          <p:cxnSp>
            <p:nvCxnSpPr>
              <p:cNvPr id="30" name="Straight Connector 17"/>
              <p:cNvCxnSpPr/>
              <p:nvPr/>
            </p:nvCxnSpPr>
            <p:spPr>
              <a:xfrm flipH="1" flipV="1">
                <a:off x="3659648" y="2157420"/>
                <a:ext cx="235020" cy="622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8"/>
              <p:cNvCxnSpPr/>
              <p:nvPr/>
            </p:nvCxnSpPr>
            <p:spPr>
              <a:xfrm flipH="1" flipV="1">
                <a:off x="3741581" y="2171074"/>
                <a:ext cx="1338421" cy="69066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247"/>
              <p:cNvCxnSpPr>
                <a:stCxn id="76" idx="0"/>
              </p:cNvCxnSpPr>
              <p:nvPr/>
            </p:nvCxnSpPr>
            <p:spPr>
              <a:xfrm flipH="1" flipV="1">
                <a:off x="2438400" y="3048000"/>
                <a:ext cx="584024" cy="9236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248"/>
              <p:cNvCxnSpPr>
                <a:stCxn id="77" idx="1"/>
              </p:cNvCxnSpPr>
              <p:nvPr/>
            </p:nvCxnSpPr>
            <p:spPr>
              <a:xfrm flipV="1">
                <a:off x="4030808" y="3076222"/>
                <a:ext cx="2192192" cy="90660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249"/>
              <p:cNvCxnSpPr>
                <a:stCxn id="76" idx="7"/>
              </p:cNvCxnSpPr>
              <p:nvPr/>
            </p:nvCxnSpPr>
            <p:spPr>
              <a:xfrm flipV="1">
                <a:off x="3049365" y="3022600"/>
                <a:ext cx="650568" cy="9602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250"/>
              <p:cNvCxnSpPr>
                <a:stCxn id="77" idx="0"/>
              </p:cNvCxnSpPr>
              <p:nvPr/>
            </p:nvCxnSpPr>
            <p:spPr>
              <a:xfrm flipV="1">
                <a:off x="4057749" y="3062111"/>
                <a:ext cx="824695" cy="90955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251"/>
              <p:cNvCxnSpPr>
                <a:stCxn id="80" idx="0"/>
              </p:cNvCxnSpPr>
              <p:nvPr/>
            </p:nvCxnSpPr>
            <p:spPr>
              <a:xfrm flipH="1" flipV="1">
                <a:off x="2497667" y="3014133"/>
                <a:ext cx="2591682" cy="9575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252"/>
              <p:cNvCxnSpPr>
                <a:stCxn id="81" idx="1"/>
              </p:cNvCxnSpPr>
              <p:nvPr/>
            </p:nvCxnSpPr>
            <p:spPr>
              <a:xfrm flipH="1" flipV="1">
                <a:off x="5029200" y="3048000"/>
                <a:ext cx="1064805" cy="9348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253"/>
              <p:cNvCxnSpPr>
                <a:stCxn id="80" idx="7"/>
              </p:cNvCxnSpPr>
              <p:nvPr/>
            </p:nvCxnSpPr>
            <p:spPr>
              <a:xfrm flipH="1" flipV="1">
                <a:off x="3793067" y="2988733"/>
                <a:ext cx="1323223" cy="9940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254"/>
              <p:cNvCxnSpPr>
                <a:stCxn id="81" idx="0"/>
              </p:cNvCxnSpPr>
              <p:nvPr/>
            </p:nvCxnSpPr>
            <p:spPr>
              <a:xfrm flipV="1">
                <a:off x="6120946" y="2963333"/>
                <a:ext cx="313721" cy="100833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286"/>
              <p:cNvCxnSpPr>
                <a:stCxn id="78" idx="0"/>
                <a:endCxn id="76" idx="4"/>
              </p:cNvCxnSpPr>
              <p:nvPr/>
            </p:nvCxnSpPr>
            <p:spPr>
              <a:xfrm flipV="1">
                <a:off x="3022424" y="4047868"/>
                <a:ext cx="0"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287"/>
              <p:cNvCxnSpPr>
                <a:stCxn id="79" idx="0"/>
                <a:endCxn id="77" idx="4"/>
              </p:cNvCxnSpPr>
              <p:nvPr/>
            </p:nvCxnSpPr>
            <p:spPr>
              <a:xfrm flipV="1">
                <a:off x="4057749"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301"/>
              <p:cNvCxnSpPr>
                <a:stCxn id="82" idx="0"/>
                <a:endCxn id="80" idx="4"/>
              </p:cNvCxnSpPr>
              <p:nvPr/>
            </p:nvCxnSpPr>
            <p:spPr>
              <a:xfrm flipV="1">
                <a:off x="5089349" y="4047868"/>
                <a:ext cx="0" cy="83864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302"/>
              <p:cNvCxnSpPr>
                <a:stCxn id="83" idx="0"/>
                <a:endCxn id="81" idx="4"/>
              </p:cNvCxnSpPr>
              <p:nvPr/>
            </p:nvCxnSpPr>
            <p:spPr>
              <a:xfrm flipV="1">
                <a:off x="6120946" y="4047868"/>
                <a:ext cx="0" cy="83768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303"/>
              <p:cNvCxnSpPr>
                <a:stCxn id="86" idx="0"/>
                <a:endCxn id="84" idx="4"/>
              </p:cNvCxnSpPr>
              <p:nvPr/>
            </p:nvCxnSpPr>
            <p:spPr>
              <a:xfrm flipV="1">
                <a:off x="7154245" y="4047868"/>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304"/>
              <p:cNvCxnSpPr>
                <a:stCxn id="87" idx="0"/>
                <a:endCxn id="85" idx="4"/>
              </p:cNvCxnSpPr>
              <p:nvPr/>
            </p:nvCxnSpPr>
            <p:spPr>
              <a:xfrm flipV="1">
                <a:off x="8199534" y="4047868"/>
                <a:ext cx="722" cy="83717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320"/>
              <p:cNvCxnSpPr>
                <a:stCxn id="78" idx="7"/>
              </p:cNvCxnSpPr>
              <p:nvPr/>
            </p:nvCxnSpPr>
            <p:spPr>
              <a:xfrm flipV="1">
                <a:off x="3049365" y="4046841"/>
                <a:ext cx="981443" cy="84935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321"/>
              <p:cNvCxnSpPr>
                <a:stCxn id="79" idx="1"/>
                <a:endCxn id="76" idx="5"/>
              </p:cNvCxnSpPr>
              <p:nvPr/>
            </p:nvCxnSpPr>
            <p:spPr>
              <a:xfrm flipH="1" flipV="1">
                <a:off x="3049365" y="4036709"/>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322"/>
              <p:cNvCxnSpPr>
                <a:stCxn id="80" idx="5"/>
                <a:endCxn id="83" idx="1"/>
              </p:cNvCxnSpPr>
              <p:nvPr/>
            </p:nvCxnSpPr>
            <p:spPr>
              <a:xfrm>
                <a:off x="5116290" y="4036709"/>
                <a:ext cx="977715" cy="86000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323"/>
              <p:cNvCxnSpPr>
                <a:stCxn id="82" idx="7"/>
                <a:endCxn id="81" idx="3"/>
              </p:cNvCxnSpPr>
              <p:nvPr/>
            </p:nvCxnSpPr>
            <p:spPr>
              <a:xfrm flipV="1">
                <a:off x="5116290" y="4036709"/>
                <a:ext cx="977715" cy="860959"/>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324"/>
              <p:cNvCxnSpPr>
                <a:stCxn id="84" idx="5"/>
                <a:endCxn id="87" idx="1"/>
              </p:cNvCxnSpPr>
              <p:nvPr/>
            </p:nvCxnSpPr>
            <p:spPr>
              <a:xfrm>
                <a:off x="7181186" y="4036709"/>
                <a:ext cx="991407" cy="85949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325"/>
              <p:cNvCxnSpPr>
                <a:stCxn id="86" idx="7"/>
                <a:endCxn id="85" idx="3"/>
              </p:cNvCxnSpPr>
              <p:nvPr/>
            </p:nvCxnSpPr>
            <p:spPr>
              <a:xfrm flipV="1">
                <a:off x="7181186" y="4036709"/>
                <a:ext cx="992129"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299"/>
              <p:cNvCxnSpPr>
                <a:stCxn id="73" idx="3"/>
                <a:endCxn id="88" idx="0"/>
              </p:cNvCxnSpPr>
              <p:nvPr/>
            </p:nvCxnSpPr>
            <p:spPr>
              <a:xfrm flipH="1">
                <a:off x="555826" y="4951109"/>
                <a:ext cx="331633"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305"/>
              <p:cNvCxnSpPr>
                <a:stCxn id="73" idx="5"/>
              </p:cNvCxnSpPr>
              <p:nvPr/>
            </p:nvCxnSpPr>
            <p:spPr>
              <a:xfrm>
                <a:off x="941341" y="4951109"/>
                <a:ext cx="15191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361"/>
              <p:cNvCxnSpPr>
                <a:stCxn id="75" idx="3"/>
                <a:endCxn id="90" idx="0"/>
              </p:cNvCxnSpPr>
              <p:nvPr/>
            </p:nvCxnSpPr>
            <p:spPr>
              <a:xfrm flipH="1">
                <a:off x="1620540" y="4950081"/>
                <a:ext cx="302244"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364"/>
              <p:cNvCxnSpPr>
                <a:stCxn id="75" idx="5"/>
              </p:cNvCxnSpPr>
              <p:nvPr/>
            </p:nvCxnSpPr>
            <p:spPr>
              <a:xfrm>
                <a:off x="1976666" y="4950081"/>
                <a:ext cx="165229"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365"/>
              <p:cNvCxnSpPr>
                <a:stCxn id="78" idx="3"/>
                <a:endCxn id="92" idx="0"/>
              </p:cNvCxnSpPr>
              <p:nvPr/>
            </p:nvCxnSpPr>
            <p:spPr>
              <a:xfrm flipH="1">
                <a:off x="2679306" y="4950081"/>
                <a:ext cx="316177"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366"/>
              <p:cNvCxnSpPr>
                <a:stCxn id="78" idx="5"/>
                <a:endCxn id="93" idx="0"/>
              </p:cNvCxnSpPr>
              <p:nvPr/>
            </p:nvCxnSpPr>
            <p:spPr>
              <a:xfrm>
                <a:off x="3049365" y="4950081"/>
                <a:ext cx="172130"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367"/>
              <p:cNvCxnSpPr>
                <a:stCxn id="79" idx="3"/>
                <a:endCxn id="94" idx="0"/>
              </p:cNvCxnSpPr>
              <p:nvPr/>
            </p:nvCxnSpPr>
            <p:spPr>
              <a:xfrm flipH="1">
                <a:off x="3744020" y="4951109"/>
                <a:ext cx="286788"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368"/>
              <p:cNvCxnSpPr>
                <a:stCxn id="79" idx="5"/>
                <a:endCxn id="95" idx="0"/>
              </p:cNvCxnSpPr>
              <p:nvPr/>
            </p:nvCxnSpPr>
            <p:spPr>
              <a:xfrm>
                <a:off x="4084690" y="4951109"/>
                <a:ext cx="186584"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369"/>
              <p:cNvCxnSpPr>
                <a:stCxn id="82" idx="3"/>
                <a:endCxn id="96" idx="0"/>
              </p:cNvCxnSpPr>
              <p:nvPr/>
            </p:nvCxnSpPr>
            <p:spPr>
              <a:xfrm flipH="1">
                <a:off x="4814045" y="4951550"/>
                <a:ext cx="248363"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370"/>
              <p:cNvCxnSpPr>
                <a:stCxn id="82" idx="5"/>
                <a:endCxn id="97" idx="0"/>
              </p:cNvCxnSpPr>
              <p:nvPr/>
            </p:nvCxnSpPr>
            <p:spPr>
              <a:xfrm>
                <a:off x="5116290" y="4951550"/>
                <a:ext cx="239944" cy="79257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387"/>
              <p:cNvCxnSpPr>
                <a:stCxn id="83" idx="3"/>
                <a:endCxn id="98" idx="0"/>
              </p:cNvCxnSpPr>
              <p:nvPr/>
            </p:nvCxnSpPr>
            <p:spPr>
              <a:xfrm flipH="1">
                <a:off x="5878759" y="4950595"/>
                <a:ext cx="21524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388"/>
              <p:cNvCxnSpPr>
                <a:stCxn id="83" idx="5"/>
                <a:endCxn id="99" idx="0"/>
              </p:cNvCxnSpPr>
              <p:nvPr/>
            </p:nvCxnSpPr>
            <p:spPr>
              <a:xfrm>
                <a:off x="6147887" y="4950595"/>
                <a:ext cx="258126" cy="79353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389"/>
              <p:cNvCxnSpPr>
                <a:stCxn id="86" idx="3"/>
                <a:endCxn id="100" idx="0"/>
              </p:cNvCxnSpPr>
              <p:nvPr/>
            </p:nvCxnSpPr>
            <p:spPr>
              <a:xfrm flipH="1">
                <a:off x="6946578" y="4951109"/>
                <a:ext cx="180726"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390"/>
              <p:cNvCxnSpPr>
                <a:stCxn id="86" idx="5"/>
                <a:endCxn id="101" idx="0"/>
              </p:cNvCxnSpPr>
              <p:nvPr/>
            </p:nvCxnSpPr>
            <p:spPr>
              <a:xfrm>
                <a:off x="7181186" y="4951109"/>
                <a:ext cx="307581" cy="79301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391"/>
              <p:cNvCxnSpPr>
                <a:stCxn id="87" idx="3"/>
                <a:endCxn id="102" idx="0"/>
              </p:cNvCxnSpPr>
              <p:nvPr/>
            </p:nvCxnSpPr>
            <p:spPr>
              <a:xfrm flipH="1">
                <a:off x="8011292" y="4950081"/>
                <a:ext cx="16130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392"/>
              <p:cNvCxnSpPr>
                <a:stCxn id="87" idx="5"/>
                <a:endCxn id="103" idx="0"/>
              </p:cNvCxnSpPr>
              <p:nvPr/>
            </p:nvCxnSpPr>
            <p:spPr>
              <a:xfrm>
                <a:off x="8226475" y="4950081"/>
                <a:ext cx="312071" cy="794045"/>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455"/>
              <p:cNvCxnSpPr>
                <a:stCxn id="73" idx="0"/>
                <a:endCxn id="72" idx="4"/>
              </p:cNvCxnSpPr>
              <p:nvPr/>
            </p:nvCxnSpPr>
            <p:spPr>
              <a:xfrm flipV="1">
                <a:off x="914400" y="4046840"/>
                <a:ext cx="0" cy="83922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456"/>
              <p:cNvCxnSpPr>
                <a:stCxn id="75" idx="0"/>
                <a:endCxn id="74" idx="4"/>
              </p:cNvCxnSpPr>
              <p:nvPr/>
            </p:nvCxnSpPr>
            <p:spPr>
              <a:xfrm flipV="1">
                <a:off x="1949725" y="4046840"/>
                <a:ext cx="0" cy="83820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457"/>
              <p:cNvCxnSpPr>
                <a:stCxn id="73" idx="7"/>
                <a:endCxn id="74" idx="3"/>
              </p:cNvCxnSpPr>
              <p:nvPr/>
            </p:nvCxnSpPr>
            <p:spPr>
              <a:xfrm flipV="1">
                <a:off x="941341" y="4035681"/>
                <a:ext cx="981443" cy="861546"/>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458"/>
              <p:cNvCxnSpPr>
                <a:stCxn id="75" idx="1"/>
                <a:endCxn id="72" idx="5"/>
              </p:cNvCxnSpPr>
              <p:nvPr/>
            </p:nvCxnSpPr>
            <p:spPr>
              <a:xfrm flipH="1" flipV="1">
                <a:off x="941341" y="4035681"/>
                <a:ext cx="981443" cy="86051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412"/>
              <p:cNvSpPr/>
              <p:nvPr/>
            </p:nvSpPr>
            <p:spPr>
              <a:xfrm>
                <a:off x="876300"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463"/>
              <p:cNvSpPr/>
              <p:nvPr/>
            </p:nvSpPr>
            <p:spPr>
              <a:xfrm>
                <a:off x="876300"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464"/>
              <p:cNvSpPr/>
              <p:nvPr/>
            </p:nvSpPr>
            <p:spPr>
              <a:xfrm>
                <a:off x="1911625" y="39706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465"/>
              <p:cNvSpPr/>
              <p:nvPr/>
            </p:nvSpPr>
            <p:spPr>
              <a:xfrm>
                <a:off x="1911625"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482"/>
              <p:cNvSpPr/>
              <p:nvPr/>
            </p:nvSpPr>
            <p:spPr>
              <a:xfrm>
                <a:off x="2984324"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483"/>
              <p:cNvSpPr/>
              <p:nvPr/>
            </p:nvSpPr>
            <p:spPr>
              <a:xfrm>
                <a:off x="40196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484"/>
              <p:cNvSpPr/>
              <p:nvPr/>
            </p:nvSpPr>
            <p:spPr>
              <a:xfrm>
                <a:off x="298432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485"/>
              <p:cNvSpPr/>
              <p:nvPr/>
            </p:nvSpPr>
            <p:spPr>
              <a:xfrm>
                <a:off x="4019649"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501"/>
              <p:cNvSpPr/>
              <p:nvPr/>
            </p:nvSpPr>
            <p:spPr>
              <a:xfrm>
                <a:off x="5051249"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502"/>
              <p:cNvSpPr/>
              <p:nvPr/>
            </p:nvSpPr>
            <p:spPr>
              <a:xfrm>
                <a:off x="608284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503"/>
              <p:cNvSpPr/>
              <p:nvPr/>
            </p:nvSpPr>
            <p:spPr>
              <a:xfrm>
                <a:off x="5051249" y="4886509"/>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504"/>
              <p:cNvSpPr/>
              <p:nvPr/>
            </p:nvSpPr>
            <p:spPr>
              <a:xfrm>
                <a:off x="6082846" y="4885554"/>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526"/>
              <p:cNvSpPr/>
              <p:nvPr/>
            </p:nvSpPr>
            <p:spPr>
              <a:xfrm>
                <a:off x="7116145"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527"/>
              <p:cNvSpPr/>
              <p:nvPr/>
            </p:nvSpPr>
            <p:spPr>
              <a:xfrm>
                <a:off x="8162156" y="39716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528"/>
              <p:cNvSpPr/>
              <p:nvPr/>
            </p:nvSpPr>
            <p:spPr>
              <a:xfrm>
                <a:off x="7116145" y="4886068"/>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529"/>
              <p:cNvSpPr/>
              <p:nvPr/>
            </p:nvSpPr>
            <p:spPr>
              <a:xfrm>
                <a:off x="8161434" y="4885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Picture 341" descr="server-gray.png"/>
              <p:cNvPicPr>
                <a:picLocks noChangeAspect="1"/>
              </p:cNvPicPr>
              <p:nvPr/>
            </p:nvPicPr>
            <p:blipFill>
              <a:blip r:embed="rId3" cstate="print"/>
              <a:stretch>
                <a:fillRect/>
              </a:stretch>
            </p:blipFill>
            <p:spPr>
              <a:xfrm>
                <a:off x="367583" y="5744126"/>
                <a:ext cx="376485" cy="400774"/>
              </a:xfrm>
              <a:prstGeom prst="rect">
                <a:avLst/>
              </a:prstGeom>
            </p:spPr>
          </p:pic>
          <p:pic>
            <p:nvPicPr>
              <p:cNvPr id="89" name="Picture 342" descr="server-gray.png"/>
              <p:cNvPicPr>
                <a:picLocks noChangeAspect="1"/>
              </p:cNvPicPr>
              <p:nvPr/>
            </p:nvPicPr>
            <p:blipFill>
              <a:blip r:embed="rId3" cstate="print"/>
              <a:stretch>
                <a:fillRect/>
              </a:stretch>
            </p:blipFill>
            <p:spPr>
              <a:xfrm>
                <a:off x="909772" y="5744126"/>
                <a:ext cx="376485" cy="400774"/>
              </a:xfrm>
              <a:prstGeom prst="rect">
                <a:avLst/>
              </a:prstGeom>
            </p:spPr>
          </p:pic>
          <p:pic>
            <p:nvPicPr>
              <p:cNvPr id="90" name="Picture 343" descr="server-gray.png"/>
              <p:cNvPicPr>
                <a:picLocks noChangeAspect="1"/>
              </p:cNvPicPr>
              <p:nvPr/>
            </p:nvPicPr>
            <p:blipFill>
              <a:blip r:embed="rId3" cstate="print"/>
              <a:stretch>
                <a:fillRect/>
              </a:stretch>
            </p:blipFill>
            <p:spPr>
              <a:xfrm>
                <a:off x="1432297" y="5744126"/>
                <a:ext cx="376485" cy="400774"/>
              </a:xfrm>
              <a:prstGeom prst="rect">
                <a:avLst/>
              </a:prstGeom>
            </p:spPr>
          </p:pic>
          <p:pic>
            <p:nvPicPr>
              <p:cNvPr id="91" name="Picture 344" descr="server-gray.png"/>
              <p:cNvPicPr>
                <a:picLocks noChangeAspect="1"/>
              </p:cNvPicPr>
              <p:nvPr/>
            </p:nvPicPr>
            <p:blipFill>
              <a:blip r:embed="rId3" cstate="print"/>
              <a:stretch>
                <a:fillRect/>
              </a:stretch>
            </p:blipFill>
            <p:spPr>
              <a:xfrm>
                <a:off x="1959551" y="5744126"/>
                <a:ext cx="376485" cy="400774"/>
              </a:xfrm>
              <a:prstGeom prst="rect">
                <a:avLst/>
              </a:prstGeom>
            </p:spPr>
          </p:pic>
          <p:pic>
            <p:nvPicPr>
              <p:cNvPr id="92" name="Picture 345" descr="server-gray.png"/>
              <p:cNvPicPr>
                <a:picLocks noChangeAspect="1"/>
              </p:cNvPicPr>
              <p:nvPr/>
            </p:nvPicPr>
            <p:blipFill>
              <a:blip r:embed="rId3" cstate="print"/>
              <a:stretch>
                <a:fillRect/>
              </a:stretch>
            </p:blipFill>
            <p:spPr>
              <a:xfrm>
                <a:off x="2491063" y="5744126"/>
                <a:ext cx="376485" cy="400774"/>
              </a:xfrm>
              <a:prstGeom prst="rect">
                <a:avLst/>
              </a:prstGeom>
            </p:spPr>
          </p:pic>
          <p:pic>
            <p:nvPicPr>
              <p:cNvPr id="93" name="Picture 346" descr="server-gray.png"/>
              <p:cNvPicPr>
                <a:picLocks noChangeAspect="1"/>
              </p:cNvPicPr>
              <p:nvPr/>
            </p:nvPicPr>
            <p:blipFill>
              <a:blip r:embed="rId3" cstate="print"/>
              <a:stretch>
                <a:fillRect/>
              </a:stretch>
            </p:blipFill>
            <p:spPr>
              <a:xfrm>
                <a:off x="3033252" y="5744126"/>
                <a:ext cx="376485" cy="400774"/>
              </a:xfrm>
              <a:prstGeom prst="rect">
                <a:avLst/>
              </a:prstGeom>
            </p:spPr>
          </p:pic>
          <p:pic>
            <p:nvPicPr>
              <p:cNvPr id="94" name="Picture 347" descr="server-gray.png"/>
              <p:cNvPicPr>
                <a:picLocks noChangeAspect="1"/>
              </p:cNvPicPr>
              <p:nvPr/>
            </p:nvPicPr>
            <p:blipFill>
              <a:blip r:embed="rId3" cstate="print"/>
              <a:stretch>
                <a:fillRect/>
              </a:stretch>
            </p:blipFill>
            <p:spPr>
              <a:xfrm>
                <a:off x="3555777" y="5744126"/>
                <a:ext cx="376485" cy="400774"/>
              </a:xfrm>
              <a:prstGeom prst="rect">
                <a:avLst/>
              </a:prstGeom>
            </p:spPr>
          </p:pic>
          <p:pic>
            <p:nvPicPr>
              <p:cNvPr id="95" name="Picture 348" descr="server-gray.png"/>
              <p:cNvPicPr>
                <a:picLocks noChangeAspect="1"/>
              </p:cNvPicPr>
              <p:nvPr/>
            </p:nvPicPr>
            <p:blipFill>
              <a:blip r:embed="rId3" cstate="print"/>
              <a:stretch>
                <a:fillRect/>
              </a:stretch>
            </p:blipFill>
            <p:spPr>
              <a:xfrm>
                <a:off x="4083031" y="5744126"/>
                <a:ext cx="376485" cy="400774"/>
              </a:xfrm>
              <a:prstGeom prst="rect">
                <a:avLst/>
              </a:prstGeom>
            </p:spPr>
          </p:pic>
          <p:pic>
            <p:nvPicPr>
              <p:cNvPr id="96" name="Picture 349" descr="server-gray.png"/>
              <p:cNvPicPr>
                <a:picLocks noChangeAspect="1"/>
              </p:cNvPicPr>
              <p:nvPr/>
            </p:nvPicPr>
            <p:blipFill>
              <a:blip r:embed="rId3" cstate="print"/>
              <a:stretch>
                <a:fillRect/>
              </a:stretch>
            </p:blipFill>
            <p:spPr>
              <a:xfrm>
                <a:off x="4625802" y="5744126"/>
                <a:ext cx="376485" cy="400774"/>
              </a:xfrm>
              <a:prstGeom prst="rect">
                <a:avLst/>
              </a:prstGeom>
            </p:spPr>
          </p:pic>
          <p:pic>
            <p:nvPicPr>
              <p:cNvPr id="97" name="Picture 350" descr="server-gray.png"/>
              <p:cNvPicPr>
                <a:picLocks noChangeAspect="1"/>
              </p:cNvPicPr>
              <p:nvPr/>
            </p:nvPicPr>
            <p:blipFill>
              <a:blip r:embed="rId3" cstate="print"/>
              <a:stretch>
                <a:fillRect/>
              </a:stretch>
            </p:blipFill>
            <p:spPr>
              <a:xfrm>
                <a:off x="5167991" y="5744126"/>
                <a:ext cx="376485" cy="400774"/>
              </a:xfrm>
              <a:prstGeom prst="rect">
                <a:avLst/>
              </a:prstGeom>
            </p:spPr>
          </p:pic>
          <p:pic>
            <p:nvPicPr>
              <p:cNvPr id="98" name="Picture 351" descr="server-gray.png"/>
              <p:cNvPicPr>
                <a:picLocks noChangeAspect="1"/>
              </p:cNvPicPr>
              <p:nvPr/>
            </p:nvPicPr>
            <p:blipFill>
              <a:blip r:embed="rId3" cstate="print"/>
              <a:stretch>
                <a:fillRect/>
              </a:stretch>
            </p:blipFill>
            <p:spPr>
              <a:xfrm>
                <a:off x="5690516" y="5744126"/>
                <a:ext cx="376485" cy="400774"/>
              </a:xfrm>
              <a:prstGeom prst="rect">
                <a:avLst/>
              </a:prstGeom>
            </p:spPr>
          </p:pic>
          <p:pic>
            <p:nvPicPr>
              <p:cNvPr id="99" name="Picture 352" descr="server-gray.png"/>
              <p:cNvPicPr>
                <a:picLocks noChangeAspect="1"/>
              </p:cNvPicPr>
              <p:nvPr/>
            </p:nvPicPr>
            <p:blipFill>
              <a:blip r:embed="rId3" cstate="print"/>
              <a:stretch>
                <a:fillRect/>
              </a:stretch>
            </p:blipFill>
            <p:spPr>
              <a:xfrm>
                <a:off x="6217770" y="5744126"/>
                <a:ext cx="376485" cy="400774"/>
              </a:xfrm>
              <a:prstGeom prst="rect">
                <a:avLst/>
              </a:prstGeom>
            </p:spPr>
          </p:pic>
          <p:pic>
            <p:nvPicPr>
              <p:cNvPr id="100" name="Picture 353" descr="server-gray.png"/>
              <p:cNvPicPr>
                <a:picLocks noChangeAspect="1"/>
              </p:cNvPicPr>
              <p:nvPr/>
            </p:nvPicPr>
            <p:blipFill>
              <a:blip r:embed="rId3" cstate="print"/>
              <a:stretch>
                <a:fillRect/>
              </a:stretch>
            </p:blipFill>
            <p:spPr>
              <a:xfrm>
                <a:off x="6758335" y="5744126"/>
                <a:ext cx="376485" cy="400774"/>
              </a:xfrm>
              <a:prstGeom prst="rect">
                <a:avLst/>
              </a:prstGeom>
            </p:spPr>
          </p:pic>
          <p:pic>
            <p:nvPicPr>
              <p:cNvPr id="101" name="Picture 354" descr="server-gray.png"/>
              <p:cNvPicPr>
                <a:picLocks noChangeAspect="1"/>
              </p:cNvPicPr>
              <p:nvPr/>
            </p:nvPicPr>
            <p:blipFill>
              <a:blip r:embed="rId3" cstate="print"/>
              <a:stretch>
                <a:fillRect/>
              </a:stretch>
            </p:blipFill>
            <p:spPr>
              <a:xfrm>
                <a:off x="7300524" y="5744126"/>
                <a:ext cx="376485" cy="400774"/>
              </a:xfrm>
              <a:prstGeom prst="rect">
                <a:avLst/>
              </a:prstGeom>
            </p:spPr>
          </p:pic>
          <p:pic>
            <p:nvPicPr>
              <p:cNvPr id="102" name="Picture 355" descr="server-gray.png"/>
              <p:cNvPicPr>
                <a:picLocks noChangeAspect="1"/>
              </p:cNvPicPr>
              <p:nvPr/>
            </p:nvPicPr>
            <p:blipFill>
              <a:blip r:embed="rId3" cstate="print"/>
              <a:stretch>
                <a:fillRect/>
              </a:stretch>
            </p:blipFill>
            <p:spPr>
              <a:xfrm>
                <a:off x="7823049" y="5744126"/>
                <a:ext cx="376485" cy="400774"/>
              </a:xfrm>
              <a:prstGeom prst="rect">
                <a:avLst/>
              </a:prstGeom>
            </p:spPr>
          </p:pic>
          <p:pic>
            <p:nvPicPr>
              <p:cNvPr id="103" name="Picture 356" descr="server-gray.png"/>
              <p:cNvPicPr>
                <a:picLocks noChangeAspect="1"/>
              </p:cNvPicPr>
              <p:nvPr/>
            </p:nvPicPr>
            <p:blipFill>
              <a:blip r:embed="rId3" cstate="print"/>
              <a:stretch>
                <a:fillRect/>
              </a:stretch>
            </p:blipFill>
            <p:spPr>
              <a:xfrm>
                <a:off x="8350303" y="5744126"/>
                <a:ext cx="376485" cy="400774"/>
              </a:xfrm>
              <a:prstGeom prst="rect">
                <a:avLst/>
              </a:prstGeom>
            </p:spPr>
          </p:pic>
          <p:pic>
            <p:nvPicPr>
              <p:cNvPr id="104" name="Picture 6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4743524"/>
                <a:ext cx="752474" cy="361288"/>
              </a:xfrm>
              <a:prstGeom prst="rect">
                <a:avLst/>
              </a:prstGeom>
            </p:spPr>
          </p:pic>
          <p:pic>
            <p:nvPicPr>
              <p:cNvPr id="105" name="Picture 6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4743965"/>
                <a:ext cx="752474" cy="361288"/>
              </a:xfrm>
              <a:prstGeom prst="rect">
                <a:avLst/>
              </a:prstGeom>
            </p:spPr>
          </p:pic>
          <p:pic>
            <p:nvPicPr>
              <p:cNvPr id="106" name="Picture 6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4742496"/>
                <a:ext cx="752474" cy="361288"/>
              </a:xfrm>
              <a:prstGeom prst="rect">
                <a:avLst/>
              </a:prstGeom>
            </p:spPr>
          </p:pic>
          <p:pic>
            <p:nvPicPr>
              <p:cNvPr id="107" name="Picture 6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4743524"/>
                <a:ext cx="752474" cy="361288"/>
              </a:xfrm>
              <a:prstGeom prst="rect">
                <a:avLst/>
              </a:prstGeom>
            </p:spPr>
          </p:pic>
          <p:pic>
            <p:nvPicPr>
              <p:cNvPr id="108" name="Picture 6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4743524"/>
                <a:ext cx="752474" cy="361288"/>
              </a:xfrm>
              <a:prstGeom prst="rect">
                <a:avLst/>
              </a:prstGeom>
            </p:spPr>
          </p:pic>
          <p:pic>
            <p:nvPicPr>
              <p:cNvPr id="109" name="Picture 6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4743524"/>
                <a:ext cx="752474" cy="361288"/>
              </a:xfrm>
              <a:prstGeom prst="rect">
                <a:avLst/>
              </a:prstGeom>
            </p:spPr>
          </p:pic>
          <p:pic>
            <p:nvPicPr>
              <p:cNvPr id="110" name="Picture 6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4743965"/>
                <a:ext cx="752474" cy="361288"/>
              </a:xfrm>
              <a:prstGeom prst="rect">
                <a:avLst/>
              </a:prstGeom>
            </p:spPr>
          </p:pic>
          <p:pic>
            <p:nvPicPr>
              <p:cNvPr id="111" name="Picture 6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3049" y="4743965"/>
                <a:ext cx="752474" cy="361288"/>
              </a:xfrm>
              <a:prstGeom prst="rect">
                <a:avLst/>
              </a:prstGeom>
            </p:spPr>
          </p:pic>
          <p:cxnSp>
            <p:nvCxnSpPr>
              <p:cNvPr id="112" name="Straight Connector 142"/>
              <p:cNvCxnSpPr/>
              <p:nvPr/>
            </p:nvCxnSpPr>
            <p:spPr>
              <a:xfrm flipV="1">
                <a:off x="2565400" y="2171074"/>
                <a:ext cx="1094248" cy="69147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48"/>
              <p:cNvCxnSpPr>
                <a:endCxn id="72" idx="0"/>
              </p:cNvCxnSpPr>
              <p:nvPr/>
            </p:nvCxnSpPr>
            <p:spPr>
              <a:xfrm flipH="1">
                <a:off x="914400" y="2954867"/>
                <a:ext cx="1481667" cy="101577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49"/>
              <p:cNvCxnSpPr>
                <a:endCxn id="74" idx="1"/>
              </p:cNvCxnSpPr>
              <p:nvPr/>
            </p:nvCxnSpPr>
            <p:spPr>
              <a:xfrm flipH="1">
                <a:off x="1922784" y="2991556"/>
                <a:ext cx="4342549" cy="990243"/>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50"/>
              <p:cNvCxnSpPr>
                <a:endCxn id="74" idx="0"/>
              </p:cNvCxnSpPr>
              <p:nvPr/>
            </p:nvCxnSpPr>
            <p:spPr>
              <a:xfrm flipH="1">
                <a:off x="1949725" y="2971800"/>
                <a:ext cx="2927075" cy="998840"/>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51"/>
              <p:cNvCxnSpPr>
                <a:stCxn id="72" idx="7"/>
              </p:cNvCxnSpPr>
              <p:nvPr/>
            </p:nvCxnSpPr>
            <p:spPr>
              <a:xfrm flipV="1">
                <a:off x="941341" y="2980267"/>
                <a:ext cx="2690859" cy="1001532"/>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69"/>
              <p:cNvCxnSpPr/>
              <p:nvPr/>
            </p:nvCxnSpPr>
            <p:spPr>
              <a:xfrm flipH="1" flipV="1">
                <a:off x="3891790" y="2116456"/>
                <a:ext cx="2509010" cy="779144"/>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71"/>
              <p:cNvCxnSpPr>
                <a:stCxn id="84" idx="0"/>
              </p:cNvCxnSpPr>
              <p:nvPr/>
            </p:nvCxnSpPr>
            <p:spPr>
              <a:xfrm flipH="1" flipV="1">
                <a:off x="2633133" y="2971800"/>
                <a:ext cx="4521112" cy="999868"/>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72"/>
              <p:cNvCxnSpPr>
                <a:stCxn id="85" idx="0"/>
              </p:cNvCxnSpPr>
              <p:nvPr/>
            </p:nvCxnSpPr>
            <p:spPr>
              <a:xfrm flipH="1" flipV="1">
                <a:off x="6491111" y="3005667"/>
                <a:ext cx="1709145" cy="966001"/>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73"/>
              <p:cNvCxnSpPr>
                <a:stCxn id="85" idx="1"/>
              </p:cNvCxnSpPr>
              <p:nvPr/>
            </p:nvCxnSpPr>
            <p:spPr>
              <a:xfrm flipH="1" flipV="1">
                <a:off x="5105400" y="2963333"/>
                <a:ext cx="3067915" cy="1019494"/>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74"/>
              <p:cNvCxnSpPr>
                <a:stCxn id="84" idx="7"/>
              </p:cNvCxnSpPr>
              <p:nvPr/>
            </p:nvCxnSpPr>
            <p:spPr>
              <a:xfrm flipH="1" flipV="1">
                <a:off x="3886200" y="2971800"/>
                <a:ext cx="3294986" cy="1011027"/>
              </a:xfrm>
              <a:prstGeom prst="line">
                <a:avLst/>
              </a:prstGeom>
              <a:ln w="25400" cmpd="sng">
                <a:solidFill>
                  <a:schemeClr val="tx1"/>
                </a:solidFill>
              </a:ln>
            </p:spPr>
            <p:style>
              <a:lnRef idx="1">
                <a:schemeClr val="accent1"/>
              </a:lnRef>
              <a:fillRef idx="0">
                <a:schemeClr val="accent1"/>
              </a:fillRef>
              <a:effectRef idx="0">
                <a:schemeClr val="accent1"/>
              </a:effectRef>
              <a:fontRef idx="minor">
                <a:schemeClr val="tx1"/>
              </a:fontRef>
            </p:style>
          </p:cxnSp>
          <p:pic>
            <p:nvPicPr>
              <p:cNvPr id="130"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163" y="3829124"/>
                <a:ext cx="752474" cy="361288"/>
              </a:xfrm>
              <a:prstGeom prst="rect">
                <a:avLst/>
              </a:prstGeom>
            </p:spPr>
          </p:pic>
          <p:pic>
            <p:nvPicPr>
              <p:cNvPr id="131"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3488" y="3829124"/>
                <a:ext cx="752474" cy="361288"/>
              </a:xfrm>
              <a:prstGeom prst="rect">
                <a:avLst/>
              </a:prstGeom>
            </p:spPr>
          </p:pic>
          <p:pic>
            <p:nvPicPr>
              <p:cNvPr id="132"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46187" y="3829124"/>
                <a:ext cx="752474" cy="361288"/>
              </a:xfrm>
              <a:prstGeom prst="rect">
                <a:avLst/>
              </a:prstGeom>
            </p:spPr>
          </p:pic>
          <p:pic>
            <p:nvPicPr>
              <p:cNvPr id="133" name="Picture 1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1512" y="3829124"/>
                <a:ext cx="752474" cy="361288"/>
              </a:xfrm>
              <a:prstGeom prst="rect">
                <a:avLst/>
              </a:prstGeom>
            </p:spPr>
          </p:pic>
          <p:pic>
            <p:nvPicPr>
              <p:cNvPr id="134"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3112" y="3829124"/>
                <a:ext cx="752474" cy="361288"/>
              </a:xfrm>
              <a:prstGeom prst="rect">
                <a:avLst/>
              </a:prstGeom>
            </p:spPr>
          </p:pic>
          <p:pic>
            <p:nvPicPr>
              <p:cNvPr id="135" name="Picture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44709" y="3828096"/>
                <a:ext cx="752474" cy="361288"/>
              </a:xfrm>
              <a:prstGeom prst="rect">
                <a:avLst/>
              </a:prstGeom>
            </p:spPr>
          </p:pic>
          <p:pic>
            <p:nvPicPr>
              <p:cNvPr id="136"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8008" y="3829124"/>
                <a:ext cx="752474" cy="361288"/>
              </a:xfrm>
              <a:prstGeom prst="rect">
                <a:avLst/>
              </a:prstGeom>
            </p:spPr>
          </p:pic>
          <p:pic>
            <p:nvPicPr>
              <p:cNvPr id="137" name="Picture 1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4019" y="3829124"/>
                <a:ext cx="752474" cy="361288"/>
              </a:xfrm>
              <a:prstGeom prst="rect">
                <a:avLst/>
              </a:prstGeom>
            </p:spPr>
          </p:pic>
        </p:grpSp>
        <p:pic>
          <p:nvPicPr>
            <p:cNvPr id="17" name="Picture 21"/>
            <p:cNvPicPr>
              <a:picLocks noChangeAspect="1"/>
            </p:cNvPicPr>
            <p:nvPr/>
          </p:nvPicPr>
          <p:blipFill>
            <a:blip r:embed="rId5"/>
            <a:stretch>
              <a:fillRect/>
            </a:stretch>
          </p:blipFill>
          <p:spPr>
            <a:xfrm>
              <a:off x="3274308" y="1801491"/>
              <a:ext cx="916692" cy="609600"/>
            </a:xfrm>
            <a:prstGeom prst="rect">
              <a:avLst/>
            </a:prstGeom>
          </p:spPr>
        </p:pic>
        <p:grpSp>
          <p:nvGrpSpPr>
            <p:cNvPr id="18" name="Group 30"/>
            <p:cNvGrpSpPr/>
            <p:nvPr/>
          </p:nvGrpSpPr>
          <p:grpSpPr>
            <a:xfrm>
              <a:off x="2667000" y="2133600"/>
              <a:ext cx="3810000" cy="762000"/>
              <a:chOff x="2667000" y="2133600"/>
              <a:chExt cx="3810000" cy="762000"/>
            </a:xfrm>
          </p:grpSpPr>
          <p:cxnSp>
            <p:nvCxnSpPr>
              <p:cNvPr id="24" name="Straight Connector 132"/>
              <p:cNvCxnSpPr/>
              <p:nvPr/>
            </p:nvCxnSpPr>
            <p:spPr>
              <a:xfrm flipV="1">
                <a:off x="2667000" y="2133600"/>
                <a:ext cx="23622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33"/>
              <p:cNvCxnSpPr/>
              <p:nvPr/>
            </p:nvCxnSpPr>
            <p:spPr>
              <a:xfrm flipV="1">
                <a:off x="3962400" y="2133600"/>
                <a:ext cx="12954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39"/>
              <p:cNvCxnSpPr/>
              <p:nvPr/>
            </p:nvCxnSpPr>
            <p:spPr>
              <a:xfrm flipV="1">
                <a:off x="5105400" y="2133600"/>
                <a:ext cx="228600" cy="6858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43"/>
              <p:cNvCxnSpPr/>
              <p:nvPr/>
            </p:nvCxnSpPr>
            <p:spPr>
              <a:xfrm flipH="1" flipV="1">
                <a:off x="5410200" y="2133600"/>
                <a:ext cx="1066800" cy="76200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29"/>
            <p:cNvPicPr>
              <a:picLocks noChangeAspect="1"/>
            </p:cNvPicPr>
            <p:nvPr/>
          </p:nvPicPr>
          <p:blipFill>
            <a:blip r:embed="rId5"/>
            <a:stretch>
              <a:fillRect/>
            </a:stretch>
          </p:blipFill>
          <p:spPr>
            <a:xfrm>
              <a:off x="4798308" y="1809750"/>
              <a:ext cx="916692" cy="609600"/>
            </a:xfrm>
            <a:prstGeom prst="rect">
              <a:avLst/>
            </a:prstGeom>
          </p:spPr>
        </p:pic>
        <p:pic>
          <p:nvPicPr>
            <p:cNvPr id="20"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7726" y="2743200"/>
              <a:ext cx="752474" cy="361288"/>
            </a:xfrm>
            <a:prstGeom prst="rect">
              <a:avLst/>
            </a:prstGeom>
          </p:spPr>
        </p:pic>
        <p:pic>
          <p:nvPicPr>
            <p:cNvPr id="21" name="Picture 1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8526" y="2743200"/>
              <a:ext cx="752474" cy="361288"/>
            </a:xfrm>
            <a:prstGeom prst="rect">
              <a:avLst/>
            </a:prstGeom>
          </p:spPr>
        </p:pic>
        <p:pic>
          <p:nvPicPr>
            <p:cNvPr id="22" name="Picture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9326" y="2743200"/>
              <a:ext cx="752474" cy="361288"/>
            </a:xfrm>
            <a:prstGeom prst="rect">
              <a:avLst/>
            </a:prstGeom>
          </p:spPr>
        </p:pic>
        <p:pic>
          <p:nvPicPr>
            <p:cNvPr id="23"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3126" y="2743200"/>
              <a:ext cx="752474" cy="361288"/>
            </a:xfrm>
            <a:prstGeom prst="rect">
              <a:avLst/>
            </a:prstGeom>
          </p:spPr>
        </p:pic>
      </p:grpSp>
      <p:sp>
        <p:nvSpPr>
          <p:cNvPr id="122" name="标题 1"/>
          <p:cNvSpPr>
            <a:spLocks noGrp="1"/>
          </p:cNvSpPr>
          <p:nvPr>
            <p:ph type="title"/>
          </p:nvPr>
        </p:nvSpPr>
        <p:spPr>
          <a:xfrm>
            <a:off x="0" y="116632"/>
            <a:ext cx="9144000" cy="1143000"/>
          </a:xfrm>
        </p:spPr>
        <p:txBody>
          <a:bodyPr>
            <a:normAutofit/>
          </a:bodyPr>
          <a:lstStyle/>
          <a:p>
            <a:r>
              <a:rPr lang="en-US" altLang="zh-CN" dirty="0">
                <a:solidFill>
                  <a:srgbClr val="0000CC"/>
                </a:solidFill>
                <a:cs typeface="Times New Roman" panose="02020603050405020304" pitchFamily="18" charset="0"/>
              </a:rPr>
              <a:t>Communication inside the Data Center</a:t>
            </a:r>
            <a:endParaRPr lang="zh-CN" altLang="en-US" dirty="0"/>
          </a:p>
        </p:txBody>
      </p:sp>
      <p:sp>
        <p:nvSpPr>
          <p:cNvPr id="120" name="Freeform 133"/>
          <p:cNvSpPr/>
          <p:nvPr/>
        </p:nvSpPr>
        <p:spPr>
          <a:xfrm>
            <a:off x="3703460" y="2993088"/>
            <a:ext cx="2669117" cy="2791779"/>
          </a:xfrm>
          <a:custGeom>
            <a:avLst/>
            <a:gdLst>
              <a:gd name="connsiteX0" fmla="*/ 0 w 1695450"/>
              <a:gd name="connsiteY0" fmla="*/ 1781177 h 1914527"/>
              <a:gd name="connsiteX1" fmla="*/ 428625 w 1695450"/>
              <a:gd name="connsiteY1" fmla="*/ 962027 h 1914527"/>
              <a:gd name="connsiteX2" fmla="*/ 409575 w 1695450"/>
              <a:gd name="connsiteY2" fmla="*/ 2 h 1914527"/>
              <a:gd name="connsiteX3" fmla="*/ 1457325 w 1695450"/>
              <a:gd name="connsiteY3" fmla="*/ 952502 h 1914527"/>
              <a:gd name="connsiteX4" fmla="*/ 1695450 w 1695450"/>
              <a:gd name="connsiteY4" fmla="*/ 1914527 h 1914527"/>
              <a:gd name="connsiteX0" fmla="*/ 0 w 1695450"/>
              <a:gd name="connsiteY0" fmla="*/ 1781201 h 1914551"/>
              <a:gd name="connsiteX1" fmla="*/ 390525 w 1695450"/>
              <a:gd name="connsiteY1" fmla="*/ 923951 h 1914551"/>
              <a:gd name="connsiteX2" fmla="*/ 409575 w 1695450"/>
              <a:gd name="connsiteY2" fmla="*/ 26 h 1914551"/>
              <a:gd name="connsiteX3" fmla="*/ 1457325 w 1695450"/>
              <a:gd name="connsiteY3" fmla="*/ 952526 h 1914551"/>
              <a:gd name="connsiteX4" fmla="*/ 1695450 w 1695450"/>
              <a:gd name="connsiteY4" fmla="*/ 1914551 h 1914551"/>
              <a:gd name="connsiteX0" fmla="*/ 0 w 1695450"/>
              <a:gd name="connsiteY0" fmla="*/ 1762153 h 1895503"/>
              <a:gd name="connsiteX1" fmla="*/ 390525 w 1695450"/>
              <a:gd name="connsiteY1" fmla="*/ 904903 h 1895503"/>
              <a:gd name="connsiteX2" fmla="*/ 447675 w 1695450"/>
              <a:gd name="connsiteY2" fmla="*/ 28 h 1895503"/>
              <a:gd name="connsiteX3" fmla="*/ 1457325 w 1695450"/>
              <a:gd name="connsiteY3" fmla="*/ 933478 h 1895503"/>
              <a:gd name="connsiteX4" fmla="*/ 1695450 w 1695450"/>
              <a:gd name="connsiteY4" fmla="*/ 1895503 h 1895503"/>
              <a:gd name="connsiteX0" fmla="*/ 0 w 1695450"/>
              <a:gd name="connsiteY0" fmla="*/ 1775017 h 1908367"/>
              <a:gd name="connsiteX1" fmla="*/ 390525 w 1695450"/>
              <a:gd name="connsiteY1" fmla="*/ 917767 h 1908367"/>
              <a:gd name="connsiteX2" fmla="*/ 447675 w 1695450"/>
              <a:gd name="connsiteY2" fmla="*/ 12892 h 1908367"/>
              <a:gd name="connsiteX3" fmla="*/ 1457325 w 1695450"/>
              <a:gd name="connsiteY3" fmla="*/ 946342 h 1908367"/>
              <a:gd name="connsiteX4" fmla="*/ 1695450 w 1695450"/>
              <a:gd name="connsiteY4" fmla="*/ 1908367 h 1908367"/>
              <a:gd name="connsiteX0" fmla="*/ 0 w 1695450"/>
              <a:gd name="connsiteY0" fmla="*/ 1787347 h 1920697"/>
              <a:gd name="connsiteX1" fmla="*/ 390525 w 1695450"/>
              <a:gd name="connsiteY1" fmla="*/ 930097 h 1920697"/>
              <a:gd name="connsiteX2" fmla="*/ 447675 w 1695450"/>
              <a:gd name="connsiteY2" fmla="*/ 25222 h 1920697"/>
              <a:gd name="connsiteX3" fmla="*/ 1457325 w 1695450"/>
              <a:gd name="connsiteY3" fmla="*/ 958672 h 1920697"/>
              <a:gd name="connsiteX4" fmla="*/ 1695450 w 1695450"/>
              <a:gd name="connsiteY4" fmla="*/ 1920697 h 1920697"/>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64115 h 1897465"/>
              <a:gd name="connsiteX1" fmla="*/ 390525 w 1695450"/>
              <a:gd name="connsiteY1" fmla="*/ 906865 h 1897465"/>
              <a:gd name="connsiteX2" fmla="*/ 447675 w 1695450"/>
              <a:gd name="connsiteY2" fmla="*/ 1990 h 1897465"/>
              <a:gd name="connsiteX3" fmla="*/ 1457325 w 1695450"/>
              <a:gd name="connsiteY3" fmla="*/ 935440 h 1897465"/>
              <a:gd name="connsiteX4" fmla="*/ 1695450 w 1695450"/>
              <a:gd name="connsiteY4" fmla="*/ 1897465 h 189746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28750 w 1695450"/>
              <a:gd name="connsiteY3" fmla="*/ 102870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19225 w 1695450"/>
              <a:gd name="connsiteY3" fmla="*/ 971550 h 1895475"/>
              <a:gd name="connsiteX4" fmla="*/ 1695450 w 1695450"/>
              <a:gd name="connsiteY4" fmla="*/ 1895475 h 1895475"/>
              <a:gd name="connsiteX0" fmla="*/ 0 w 1695450"/>
              <a:gd name="connsiteY0" fmla="*/ 1815247 h 1948597"/>
              <a:gd name="connsiteX1" fmla="*/ 390525 w 1695450"/>
              <a:gd name="connsiteY1" fmla="*/ 957997 h 1948597"/>
              <a:gd name="connsiteX2" fmla="*/ 447675 w 1695450"/>
              <a:gd name="connsiteY2" fmla="*/ 53122 h 1948597"/>
              <a:gd name="connsiteX3" fmla="*/ 1457325 w 1695450"/>
              <a:gd name="connsiteY3" fmla="*/ 119797 h 1948597"/>
              <a:gd name="connsiteX4" fmla="*/ 1695450 w 1695450"/>
              <a:gd name="connsiteY4" fmla="*/ 1948597 h 1948597"/>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66675 h 1895475"/>
              <a:gd name="connsiteX4" fmla="*/ 1457325 w 1695450"/>
              <a:gd name="connsiteY4" fmla="*/ 904875 h 1895475"/>
              <a:gd name="connsiteX5" fmla="*/ 1695450 w 1695450"/>
              <a:gd name="connsiteY5" fmla="*/ 1895475 h 1895475"/>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804831 h 1938181"/>
              <a:gd name="connsiteX1" fmla="*/ 390525 w 1695450"/>
              <a:gd name="connsiteY1" fmla="*/ 947581 h 1938181"/>
              <a:gd name="connsiteX2" fmla="*/ 447675 w 1695450"/>
              <a:gd name="connsiteY2" fmla="*/ 42706 h 1938181"/>
              <a:gd name="connsiteX3" fmla="*/ 1466850 w 1695450"/>
              <a:gd name="connsiteY3" fmla="*/ 42706 h 1938181"/>
              <a:gd name="connsiteX4" fmla="*/ 1457325 w 1695450"/>
              <a:gd name="connsiteY4" fmla="*/ 947581 h 1938181"/>
              <a:gd name="connsiteX5" fmla="*/ 1695450 w 1695450"/>
              <a:gd name="connsiteY5" fmla="*/ 1938181 h 1938181"/>
              <a:gd name="connsiteX0" fmla="*/ 0 w 1695450"/>
              <a:gd name="connsiteY0" fmla="*/ 1780133 h 1913483"/>
              <a:gd name="connsiteX1" fmla="*/ 390525 w 1695450"/>
              <a:gd name="connsiteY1" fmla="*/ 922883 h 1913483"/>
              <a:gd name="connsiteX2" fmla="*/ 447675 w 1695450"/>
              <a:gd name="connsiteY2" fmla="*/ 18008 h 1913483"/>
              <a:gd name="connsiteX3" fmla="*/ 1466850 w 1695450"/>
              <a:gd name="connsiteY3" fmla="*/ 56108 h 1913483"/>
              <a:gd name="connsiteX4" fmla="*/ 1457325 w 1695450"/>
              <a:gd name="connsiteY4" fmla="*/ 922883 h 1913483"/>
              <a:gd name="connsiteX5" fmla="*/ 1695450 w 1695450"/>
              <a:gd name="connsiteY5" fmla="*/ 1913483 h 1913483"/>
              <a:gd name="connsiteX0" fmla="*/ 0 w 1695450"/>
              <a:gd name="connsiteY0" fmla="*/ 2735809 h 2869159"/>
              <a:gd name="connsiteX1" fmla="*/ 390525 w 1695450"/>
              <a:gd name="connsiteY1" fmla="*/ 1878559 h 2869159"/>
              <a:gd name="connsiteX2" fmla="*/ 52563 w 1695450"/>
              <a:gd name="connsiteY2" fmla="*/ 18 h 2869159"/>
              <a:gd name="connsiteX3" fmla="*/ 1466850 w 1695450"/>
              <a:gd name="connsiteY3" fmla="*/ 1011784 h 2869159"/>
              <a:gd name="connsiteX4" fmla="*/ 1457325 w 1695450"/>
              <a:gd name="connsiteY4" fmla="*/ 1878559 h 2869159"/>
              <a:gd name="connsiteX5" fmla="*/ 1695450 w 1695450"/>
              <a:gd name="connsiteY5" fmla="*/ 2869159 h 2869159"/>
              <a:gd name="connsiteX0" fmla="*/ 653764 w 2349214"/>
              <a:gd name="connsiteY0" fmla="*/ 2735809 h 2869159"/>
              <a:gd name="connsiteX1" fmla="*/ 67 w 2349214"/>
              <a:gd name="connsiteY1" fmla="*/ 1088337 h 2869159"/>
              <a:gd name="connsiteX2" fmla="*/ 706327 w 2349214"/>
              <a:gd name="connsiteY2" fmla="*/ 18 h 2869159"/>
              <a:gd name="connsiteX3" fmla="*/ 2120614 w 2349214"/>
              <a:gd name="connsiteY3" fmla="*/ 1011784 h 2869159"/>
              <a:gd name="connsiteX4" fmla="*/ 2111089 w 2349214"/>
              <a:gd name="connsiteY4" fmla="*/ 1878559 h 2869159"/>
              <a:gd name="connsiteX5" fmla="*/ 2349214 w 2349214"/>
              <a:gd name="connsiteY5" fmla="*/ 2869159 h 2869159"/>
              <a:gd name="connsiteX0" fmla="*/ 0 w 2697339"/>
              <a:gd name="connsiteY0" fmla="*/ 2679365 h 2869159"/>
              <a:gd name="connsiteX1" fmla="*/ 348192 w 2697339"/>
              <a:gd name="connsiteY1" fmla="*/ 1088337 h 2869159"/>
              <a:gd name="connsiteX2" fmla="*/ 1054452 w 2697339"/>
              <a:gd name="connsiteY2" fmla="*/ 18 h 2869159"/>
              <a:gd name="connsiteX3" fmla="*/ 2468739 w 2697339"/>
              <a:gd name="connsiteY3" fmla="*/ 1011784 h 2869159"/>
              <a:gd name="connsiteX4" fmla="*/ 2459214 w 2697339"/>
              <a:gd name="connsiteY4" fmla="*/ 1878559 h 2869159"/>
              <a:gd name="connsiteX5" fmla="*/ 2697339 w 2697339"/>
              <a:gd name="connsiteY5"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054452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348192 w 2697339"/>
              <a:gd name="connsiteY2" fmla="*/ 1088337 h 2869159"/>
              <a:gd name="connsiteX3" fmla="*/ 1110896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249414 w 2697339"/>
              <a:gd name="connsiteY2" fmla="*/ 1017781 h 2869159"/>
              <a:gd name="connsiteX3" fmla="*/ 1110896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65 h 2869159"/>
              <a:gd name="connsiteX1" fmla="*/ 332318 w 2697339"/>
              <a:gd name="connsiteY1" fmla="*/ 1946276 h 2869159"/>
              <a:gd name="connsiteX2" fmla="*/ 249414 w 2697339"/>
              <a:gd name="connsiteY2" fmla="*/ 1017781 h 2869159"/>
              <a:gd name="connsiteX3" fmla="*/ 1096785 w 2697339"/>
              <a:gd name="connsiteY3" fmla="*/ 18 h 2869159"/>
              <a:gd name="connsiteX4" fmla="*/ 2468739 w 2697339"/>
              <a:gd name="connsiteY4" fmla="*/ 1011784 h 2869159"/>
              <a:gd name="connsiteX5" fmla="*/ 2459214 w 2697339"/>
              <a:gd name="connsiteY5" fmla="*/ 1878559 h 2869159"/>
              <a:gd name="connsiteX6" fmla="*/ 2697339 w 2697339"/>
              <a:gd name="connsiteY6" fmla="*/ 2869159 h 2869159"/>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096785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679347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49414 w 2697339"/>
              <a:gd name="connsiteY2" fmla="*/ 1017763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031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031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158874 h 2869141"/>
              <a:gd name="connsiteX3" fmla="*/ 1139118 w 2697339"/>
              <a:gd name="connsiteY3" fmla="*/ 0 h 2869141"/>
              <a:gd name="connsiteX4" fmla="*/ 2468739 w 2697339"/>
              <a:gd name="connsiteY4" fmla="*/ 1011766 h 2869141"/>
              <a:gd name="connsiteX5" fmla="*/ 2459214 w 2697339"/>
              <a:gd name="connsiteY5" fmla="*/ 1878541 h 2869141"/>
              <a:gd name="connsiteX6" fmla="*/ 2697339 w 2697339"/>
              <a:gd name="connsiteY6" fmla="*/ 2869141 h 2869141"/>
              <a:gd name="connsiteX0" fmla="*/ 0 w 2697339"/>
              <a:gd name="connsiteY0" fmla="*/ 2778125 h 2869141"/>
              <a:gd name="connsiteX1" fmla="*/ 332318 w 2697339"/>
              <a:gd name="connsiteY1" fmla="*/ 1946258 h 2869141"/>
              <a:gd name="connsiteX2" fmla="*/ 291747 w 2697339"/>
              <a:gd name="connsiteY2" fmla="*/ 1158874 h 2869141"/>
              <a:gd name="connsiteX3" fmla="*/ 1139118 w 2697339"/>
              <a:gd name="connsiteY3" fmla="*/ 0 h 2869141"/>
              <a:gd name="connsiteX4" fmla="*/ 2440516 w 2697339"/>
              <a:gd name="connsiteY4" fmla="*/ 997655 h 2869141"/>
              <a:gd name="connsiteX5" fmla="*/ 2459214 w 2697339"/>
              <a:gd name="connsiteY5" fmla="*/ 1878541 h 2869141"/>
              <a:gd name="connsiteX6" fmla="*/ 2697339 w 2697339"/>
              <a:gd name="connsiteY6" fmla="*/ 2869141 h 2869141"/>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997655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054099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054099 h 2778125"/>
              <a:gd name="connsiteX5" fmla="*/ 2459214 w 2669117"/>
              <a:gd name="connsiteY5" fmla="*/ 1878541 h 2778125"/>
              <a:gd name="connsiteX6" fmla="*/ 2669117 w 2669117"/>
              <a:gd name="connsiteY6" fmla="*/ 2770363 h 2778125"/>
              <a:gd name="connsiteX0" fmla="*/ 0 w 2669117"/>
              <a:gd name="connsiteY0" fmla="*/ 2778125 h 2778125"/>
              <a:gd name="connsiteX1" fmla="*/ 332318 w 2669117"/>
              <a:gd name="connsiteY1" fmla="*/ 1946258 h 2778125"/>
              <a:gd name="connsiteX2" fmla="*/ 291747 w 2669117"/>
              <a:gd name="connsiteY2" fmla="*/ 1158874 h 2778125"/>
              <a:gd name="connsiteX3" fmla="*/ 1139118 w 2669117"/>
              <a:gd name="connsiteY3" fmla="*/ 0 h 2778125"/>
              <a:gd name="connsiteX4" fmla="*/ 2440516 w 2669117"/>
              <a:gd name="connsiteY4" fmla="*/ 1110543 h 2778125"/>
              <a:gd name="connsiteX5" fmla="*/ 2459214 w 2669117"/>
              <a:gd name="connsiteY5" fmla="*/ 1878541 h 2778125"/>
              <a:gd name="connsiteX6" fmla="*/ 2669117 w 2669117"/>
              <a:gd name="connsiteY6" fmla="*/ 2770363 h 2778125"/>
              <a:gd name="connsiteX0" fmla="*/ 0 w 2669117"/>
              <a:gd name="connsiteY0" fmla="*/ 2791779 h 2791779"/>
              <a:gd name="connsiteX1" fmla="*/ 332318 w 2669117"/>
              <a:gd name="connsiteY1" fmla="*/ 1959912 h 2791779"/>
              <a:gd name="connsiteX2" fmla="*/ 291747 w 2669117"/>
              <a:gd name="connsiteY2" fmla="*/ 1172528 h 2791779"/>
              <a:gd name="connsiteX3" fmla="*/ 1262016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332318 w 2669117"/>
              <a:gd name="connsiteY1" fmla="*/ 1959912 h 2791779"/>
              <a:gd name="connsiteX2" fmla="*/ 291747 w 2669117"/>
              <a:gd name="connsiteY2" fmla="*/ 1172528 h 2791779"/>
              <a:gd name="connsiteX3" fmla="*/ 1316637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332318 w 2669117"/>
              <a:gd name="connsiteY1" fmla="*/ 1959912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291747 w 2669117"/>
              <a:gd name="connsiteY2" fmla="*/ 1172528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 name="connsiteX0" fmla="*/ 0 w 2669117"/>
              <a:gd name="connsiteY0" fmla="*/ 2791779 h 2791779"/>
              <a:gd name="connsiteX1" fmla="*/ 291351 w 2669117"/>
              <a:gd name="connsiteY1" fmla="*/ 1987221 h 2791779"/>
              <a:gd name="connsiteX2" fmla="*/ 441956 w 2669117"/>
              <a:gd name="connsiteY2" fmla="*/ 899437 h 2791779"/>
              <a:gd name="connsiteX3" fmla="*/ 1234704 w 2669117"/>
              <a:gd name="connsiteY3" fmla="*/ 0 h 2791779"/>
              <a:gd name="connsiteX4" fmla="*/ 2440516 w 2669117"/>
              <a:gd name="connsiteY4" fmla="*/ 1124197 h 2791779"/>
              <a:gd name="connsiteX5" fmla="*/ 2459214 w 2669117"/>
              <a:gd name="connsiteY5" fmla="*/ 1892195 h 2791779"/>
              <a:gd name="connsiteX6" fmla="*/ 2669117 w 2669117"/>
              <a:gd name="connsiteY6" fmla="*/ 2784017 h 279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9117" h="2791779">
                <a:moveTo>
                  <a:pt x="0" y="2791779"/>
                </a:moveTo>
                <a:cubicBezTo>
                  <a:pt x="27164" y="2653135"/>
                  <a:pt x="233319" y="2252392"/>
                  <a:pt x="291351" y="1987221"/>
                </a:cubicBezTo>
                <a:cubicBezTo>
                  <a:pt x="361671" y="1354248"/>
                  <a:pt x="271077" y="1189677"/>
                  <a:pt x="441956" y="899437"/>
                </a:cubicBezTo>
                <a:cubicBezTo>
                  <a:pt x="612835" y="609197"/>
                  <a:pt x="1006458" y="261937"/>
                  <a:pt x="1234704" y="0"/>
                </a:cubicBezTo>
                <a:cubicBezTo>
                  <a:pt x="1598065" y="164570"/>
                  <a:pt x="2347030" y="988201"/>
                  <a:pt x="2440516" y="1124197"/>
                </a:cubicBezTo>
                <a:cubicBezTo>
                  <a:pt x="2465916" y="1389310"/>
                  <a:pt x="2419527" y="1587395"/>
                  <a:pt x="2459214" y="1892195"/>
                </a:cubicBezTo>
                <a:cubicBezTo>
                  <a:pt x="2498901" y="2196995"/>
                  <a:pt x="2654830" y="2620505"/>
                  <a:pt x="2669117" y="2784017"/>
                </a:cubicBezTo>
              </a:path>
            </a:pathLst>
          </a:cu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Freeform 129"/>
          <p:cNvSpPr/>
          <p:nvPr/>
        </p:nvSpPr>
        <p:spPr>
          <a:xfrm>
            <a:off x="514350" y="4019897"/>
            <a:ext cx="1695450" cy="1857375"/>
          </a:xfrm>
          <a:custGeom>
            <a:avLst/>
            <a:gdLst>
              <a:gd name="connsiteX0" fmla="*/ 0 w 1695450"/>
              <a:gd name="connsiteY0" fmla="*/ 1781177 h 1914527"/>
              <a:gd name="connsiteX1" fmla="*/ 428625 w 1695450"/>
              <a:gd name="connsiteY1" fmla="*/ 962027 h 1914527"/>
              <a:gd name="connsiteX2" fmla="*/ 409575 w 1695450"/>
              <a:gd name="connsiteY2" fmla="*/ 2 h 1914527"/>
              <a:gd name="connsiteX3" fmla="*/ 1457325 w 1695450"/>
              <a:gd name="connsiteY3" fmla="*/ 952502 h 1914527"/>
              <a:gd name="connsiteX4" fmla="*/ 1695450 w 1695450"/>
              <a:gd name="connsiteY4" fmla="*/ 1914527 h 1914527"/>
              <a:gd name="connsiteX0" fmla="*/ 0 w 1695450"/>
              <a:gd name="connsiteY0" fmla="*/ 1781201 h 1914551"/>
              <a:gd name="connsiteX1" fmla="*/ 390525 w 1695450"/>
              <a:gd name="connsiteY1" fmla="*/ 923951 h 1914551"/>
              <a:gd name="connsiteX2" fmla="*/ 409575 w 1695450"/>
              <a:gd name="connsiteY2" fmla="*/ 26 h 1914551"/>
              <a:gd name="connsiteX3" fmla="*/ 1457325 w 1695450"/>
              <a:gd name="connsiteY3" fmla="*/ 952526 h 1914551"/>
              <a:gd name="connsiteX4" fmla="*/ 1695450 w 1695450"/>
              <a:gd name="connsiteY4" fmla="*/ 1914551 h 1914551"/>
              <a:gd name="connsiteX0" fmla="*/ 0 w 1695450"/>
              <a:gd name="connsiteY0" fmla="*/ 1762153 h 1895503"/>
              <a:gd name="connsiteX1" fmla="*/ 390525 w 1695450"/>
              <a:gd name="connsiteY1" fmla="*/ 904903 h 1895503"/>
              <a:gd name="connsiteX2" fmla="*/ 447675 w 1695450"/>
              <a:gd name="connsiteY2" fmla="*/ 28 h 1895503"/>
              <a:gd name="connsiteX3" fmla="*/ 1457325 w 1695450"/>
              <a:gd name="connsiteY3" fmla="*/ 933478 h 1895503"/>
              <a:gd name="connsiteX4" fmla="*/ 1695450 w 1695450"/>
              <a:gd name="connsiteY4" fmla="*/ 1895503 h 1895503"/>
              <a:gd name="connsiteX0" fmla="*/ 0 w 1695450"/>
              <a:gd name="connsiteY0" fmla="*/ 1775017 h 1908367"/>
              <a:gd name="connsiteX1" fmla="*/ 390525 w 1695450"/>
              <a:gd name="connsiteY1" fmla="*/ 917767 h 1908367"/>
              <a:gd name="connsiteX2" fmla="*/ 447675 w 1695450"/>
              <a:gd name="connsiteY2" fmla="*/ 12892 h 1908367"/>
              <a:gd name="connsiteX3" fmla="*/ 1457325 w 1695450"/>
              <a:gd name="connsiteY3" fmla="*/ 946342 h 1908367"/>
              <a:gd name="connsiteX4" fmla="*/ 1695450 w 1695450"/>
              <a:gd name="connsiteY4" fmla="*/ 1908367 h 1908367"/>
              <a:gd name="connsiteX0" fmla="*/ 0 w 1695450"/>
              <a:gd name="connsiteY0" fmla="*/ 1787347 h 1920697"/>
              <a:gd name="connsiteX1" fmla="*/ 390525 w 1695450"/>
              <a:gd name="connsiteY1" fmla="*/ 930097 h 1920697"/>
              <a:gd name="connsiteX2" fmla="*/ 447675 w 1695450"/>
              <a:gd name="connsiteY2" fmla="*/ 25222 h 1920697"/>
              <a:gd name="connsiteX3" fmla="*/ 1457325 w 1695450"/>
              <a:gd name="connsiteY3" fmla="*/ 958672 h 1920697"/>
              <a:gd name="connsiteX4" fmla="*/ 1695450 w 1695450"/>
              <a:gd name="connsiteY4" fmla="*/ 1920697 h 1920697"/>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80829 h 1914179"/>
              <a:gd name="connsiteX1" fmla="*/ 390525 w 1695450"/>
              <a:gd name="connsiteY1" fmla="*/ 923579 h 1914179"/>
              <a:gd name="connsiteX2" fmla="*/ 447675 w 1695450"/>
              <a:gd name="connsiteY2" fmla="*/ 18704 h 1914179"/>
              <a:gd name="connsiteX3" fmla="*/ 1457325 w 1695450"/>
              <a:gd name="connsiteY3" fmla="*/ 952154 h 1914179"/>
              <a:gd name="connsiteX4" fmla="*/ 1695450 w 1695450"/>
              <a:gd name="connsiteY4" fmla="*/ 1914179 h 1914179"/>
              <a:gd name="connsiteX0" fmla="*/ 0 w 1695450"/>
              <a:gd name="connsiteY0" fmla="*/ 1764115 h 1897465"/>
              <a:gd name="connsiteX1" fmla="*/ 390525 w 1695450"/>
              <a:gd name="connsiteY1" fmla="*/ 906865 h 1897465"/>
              <a:gd name="connsiteX2" fmla="*/ 447675 w 1695450"/>
              <a:gd name="connsiteY2" fmla="*/ 1990 h 1897465"/>
              <a:gd name="connsiteX3" fmla="*/ 1457325 w 1695450"/>
              <a:gd name="connsiteY3" fmla="*/ 935440 h 1897465"/>
              <a:gd name="connsiteX4" fmla="*/ 1695450 w 1695450"/>
              <a:gd name="connsiteY4" fmla="*/ 1897465 h 189746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334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97155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28750 w 1695450"/>
              <a:gd name="connsiteY3" fmla="*/ 1028700 h 1895475"/>
              <a:gd name="connsiteX4" fmla="*/ 1695450 w 1695450"/>
              <a:gd name="connsiteY4" fmla="*/ 1895475 h 1895475"/>
              <a:gd name="connsiteX0" fmla="*/ 0 w 1695450"/>
              <a:gd name="connsiteY0" fmla="*/ 1762125 h 1895475"/>
              <a:gd name="connsiteX1" fmla="*/ 390525 w 1695450"/>
              <a:gd name="connsiteY1" fmla="*/ 904875 h 1895475"/>
              <a:gd name="connsiteX2" fmla="*/ 447675 w 1695450"/>
              <a:gd name="connsiteY2" fmla="*/ 0 h 1895475"/>
              <a:gd name="connsiteX3" fmla="*/ 1419225 w 1695450"/>
              <a:gd name="connsiteY3" fmla="*/ 971550 h 1895475"/>
              <a:gd name="connsiteX4" fmla="*/ 1695450 w 1695450"/>
              <a:gd name="connsiteY4" fmla="*/ 1895475 h 1895475"/>
              <a:gd name="connsiteX0" fmla="*/ 0 w 1695450"/>
              <a:gd name="connsiteY0" fmla="*/ 1815247 h 1948597"/>
              <a:gd name="connsiteX1" fmla="*/ 390525 w 1695450"/>
              <a:gd name="connsiteY1" fmla="*/ 957997 h 1948597"/>
              <a:gd name="connsiteX2" fmla="*/ 447675 w 1695450"/>
              <a:gd name="connsiteY2" fmla="*/ 53122 h 1948597"/>
              <a:gd name="connsiteX3" fmla="*/ 1457325 w 1695450"/>
              <a:gd name="connsiteY3" fmla="*/ 119797 h 1948597"/>
              <a:gd name="connsiteX4" fmla="*/ 1695450 w 1695450"/>
              <a:gd name="connsiteY4" fmla="*/ 1948597 h 1948597"/>
              <a:gd name="connsiteX0" fmla="*/ 0 w 1695450"/>
              <a:gd name="connsiteY0" fmla="*/ 1762125 h 1895475"/>
              <a:gd name="connsiteX1" fmla="*/ 390525 w 1695450"/>
              <a:gd name="connsiteY1" fmla="*/ 904875 h 1895475"/>
              <a:gd name="connsiteX2" fmla="*/ 447675 w 1695450"/>
              <a:gd name="connsiteY2" fmla="*/ 0 h 1895475"/>
              <a:gd name="connsiteX3" fmla="*/ 1457325 w 1695450"/>
              <a:gd name="connsiteY3" fmla="*/ 66675 h 1895475"/>
              <a:gd name="connsiteX4" fmla="*/ 1457325 w 1695450"/>
              <a:gd name="connsiteY4" fmla="*/ 904875 h 1895475"/>
              <a:gd name="connsiteX5" fmla="*/ 1695450 w 1695450"/>
              <a:gd name="connsiteY5" fmla="*/ 1895475 h 1895475"/>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87222 h 1920572"/>
              <a:gd name="connsiteX1" fmla="*/ 390525 w 1695450"/>
              <a:gd name="connsiteY1" fmla="*/ 929972 h 1920572"/>
              <a:gd name="connsiteX2" fmla="*/ 447675 w 1695450"/>
              <a:gd name="connsiteY2" fmla="*/ 25097 h 1920572"/>
              <a:gd name="connsiteX3" fmla="*/ 1457325 w 1695450"/>
              <a:gd name="connsiteY3" fmla="*/ 91772 h 1920572"/>
              <a:gd name="connsiteX4" fmla="*/ 1457325 w 1695450"/>
              <a:gd name="connsiteY4" fmla="*/ 929972 h 1920572"/>
              <a:gd name="connsiteX5" fmla="*/ 1695450 w 1695450"/>
              <a:gd name="connsiteY5" fmla="*/ 1920572 h 1920572"/>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767837 h 1901187"/>
              <a:gd name="connsiteX1" fmla="*/ 390525 w 1695450"/>
              <a:gd name="connsiteY1" fmla="*/ 910587 h 1901187"/>
              <a:gd name="connsiteX2" fmla="*/ 447675 w 1695450"/>
              <a:gd name="connsiteY2" fmla="*/ 5712 h 1901187"/>
              <a:gd name="connsiteX3" fmla="*/ 1457325 w 1695450"/>
              <a:gd name="connsiteY3" fmla="*/ 72387 h 1901187"/>
              <a:gd name="connsiteX4" fmla="*/ 1457325 w 1695450"/>
              <a:gd name="connsiteY4" fmla="*/ 910587 h 1901187"/>
              <a:gd name="connsiteX5" fmla="*/ 1695450 w 1695450"/>
              <a:gd name="connsiteY5" fmla="*/ 1901187 h 1901187"/>
              <a:gd name="connsiteX0" fmla="*/ 0 w 1695450"/>
              <a:gd name="connsiteY0" fmla="*/ 1804831 h 1938181"/>
              <a:gd name="connsiteX1" fmla="*/ 390525 w 1695450"/>
              <a:gd name="connsiteY1" fmla="*/ 947581 h 1938181"/>
              <a:gd name="connsiteX2" fmla="*/ 447675 w 1695450"/>
              <a:gd name="connsiteY2" fmla="*/ 42706 h 1938181"/>
              <a:gd name="connsiteX3" fmla="*/ 1466850 w 1695450"/>
              <a:gd name="connsiteY3" fmla="*/ 42706 h 1938181"/>
              <a:gd name="connsiteX4" fmla="*/ 1457325 w 1695450"/>
              <a:gd name="connsiteY4" fmla="*/ 947581 h 1938181"/>
              <a:gd name="connsiteX5" fmla="*/ 1695450 w 1695450"/>
              <a:gd name="connsiteY5" fmla="*/ 1938181 h 1938181"/>
              <a:gd name="connsiteX0" fmla="*/ 0 w 1695450"/>
              <a:gd name="connsiteY0" fmla="*/ 1780133 h 1913483"/>
              <a:gd name="connsiteX1" fmla="*/ 390525 w 1695450"/>
              <a:gd name="connsiteY1" fmla="*/ 922883 h 1913483"/>
              <a:gd name="connsiteX2" fmla="*/ 447675 w 1695450"/>
              <a:gd name="connsiteY2" fmla="*/ 18008 h 1913483"/>
              <a:gd name="connsiteX3" fmla="*/ 1466850 w 1695450"/>
              <a:gd name="connsiteY3" fmla="*/ 56108 h 1913483"/>
              <a:gd name="connsiteX4" fmla="*/ 1457325 w 1695450"/>
              <a:gd name="connsiteY4" fmla="*/ 922883 h 1913483"/>
              <a:gd name="connsiteX5" fmla="*/ 1695450 w 1695450"/>
              <a:gd name="connsiteY5" fmla="*/ 1913483 h 1913483"/>
              <a:gd name="connsiteX0" fmla="*/ 0 w 1695450"/>
              <a:gd name="connsiteY0" fmla="*/ 1735960 h 1869310"/>
              <a:gd name="connsiteX1" fmla="*/ 390525 w 1695450"/>
              <a:gd name="connsiteY1" fmla="*/ 878710 h 1869310"/>
              <a:gd name="connsiteX2" fmla="*/ 842786 w 1695450"/>
              <a:gd name="connsiteY2" fmla="*/ 411280 h 1869310"/>
              <a:gd name="connsiteX3" fmla="*/ 1466850 w 1695450"/>
              <a:gd name="connsiteY3" fmla="*/ 11935 h 1869310"/>
              <a:gd name="connsiteX4" fmla="*/ 1457325 w 1695450"/>
              <a:gd name="connsiteY4" fmla="*/ 878710 h 1869310"/>
              <a:gd name="connsiteX5" fmla="*/ 1695450 w 1695450"/>
              <a:gd name="connsiteY5" fmla="*/ 1869310 h 1869310"/>
              <a:gd name="connsiteX0" fmla="*/ 0 w 1695450"/>
              <a:gd name="connsiteY0" fmla="*/ 1724025 h 1857375"/>
              <a:gd name="connsiteX1" fmla="*/ 390525 w 1695450"/>
              <a:gd name="connsiteY1" fmla="*/ 866775 h 1857375"/>
              <a:gd name="connsiteX2" fmla="*/ 1466850 w 1695450"/>
              <a:gd name="connsiteY2" fmla="*/ 0 h 1857375"/>
              <a:gd name="connsiteX3" fmla="*/ 1457325 w 1695450"/>
              <a:gd name="connsiteY3" fmla="*/ 866775 h 1857375"/>
              <a:gd name="connsiteX4" fmla="*/ 1695450 w 1695450"/>
              <a:gd name="connsiteY4" fmla="*/ 1857375 h 1857375"/>
              <a:gd name="connsiteX0" fmla="*/ 0 w 1695450"/>
              <a:gd name="connsiteY0" fmla="*/ 1724025 h 1857375"/>
              <a:gd name="connsiteX1" fmla="*/ 404636 w 1695450"/>
              <a:gd name="connsiteY1" fmla="*/ 909108 h 1857375"/>
              <a:gd name="connsiteX2" fmla="*/ 1466850 w 1695450"/>
              <a:gd name="connsiteY2" fmla="*/ 0 h 1857375"/>
              <a:gd name="connsiteX3" fmla="*/ 1457325 w 1695450"/>
              <a:gd name="connsiteY3" fmla="*/ 866775 h 1857375"/>
              <a:gd name="connsiteX4" fmla="*/ 1695450 w 1695450"/>
              <a:gd name="connsiteY4" fmla="*/ 1857375 h 185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50" h="1857375">
                <a:moveTo>
                  <a:pt x="0" y="1724025"/>
                </a:moveTo>
                <a:cubicBezTo>
                  <a:pt x="180181" y="1462881"/>
                  <a:pt x="160161" y="1196445"/>
                  <a:pt x="404636" y="909108"/>
                </a:cubicBezTo>
                <a:cubicBezTo>
                  <a:pt x="649111" y="621771"/>
                  <a:pt x="1289050" y="0"/>
                  <a:pt x="1466850" y="0"/>
                </a:cubicBezTo>
                <a:cubicBezTo>
                  <a:pt x="1492250" y="265113"/>
                  <a:pt x="1417638" y="561975"/>
                  <a:pt x="1457325" y="866775"/>
                </a:cubicBezTo>
                <a:cubicBezTo>
                  <a:pt x="1497012" y="1171575"/>
                  <a:pt x="1681163" y="1693863"/>
                  <a:pt x="1695450" y="1857375"/>
                </a:cubicBezTo>
              </a:path>
            </a:pathLst>
          </a:custGeom>
          <a:ln w="6350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6" name="TextBox 132"/>
              <p:cNvSpPr txBox="1"/>
              <p:nvPr/>
            </p:nvSpPr>
            <p:spPr>
              <a:xfrm>
                <a:off x="327712" y="2160268"/>
                <a:ext cx="2203822" cy="461665"/>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14:m>
                  <m:oMath xmlns:m="http://schemas.openxmlformats.org/officeDocument/2006/math">
                    <m:r>
                      <a:rPr lang="en-US" sz="2400" b="1" i="1" smtClean="0">
                        <a:latin typeface="Cambria Math" panose="02040503050406030204" pitchFamily="18" charset="0"/>
                        <a:ea typeface="Cambria Math" panose="02040503050406030204" pitchFamily="18" charset="0"/>
                      </a:rPr>
                      <m:t>≥</m:t>
                    </m:r>
                  </m:oMath>
                </a14:m>
                <a:r>
                  <a:rPr lang="en-US" sz="2400" b="1" dirty="0"/>
                  <a:t> 75% of traffic</a:t>
                </a:r>
              </a:p>
            </p:txBody>
          </p:sp>
        </mc:Choice>
        <mc:Fallback xmlns="">
          <p:sp>
            <p:nvSpPr>
              <p:cNvPr id="126" name="TextBox 132"/>
              <p:cNvSpPr txBox="1">
                <a:spLocks noRot="1" noChangeAspect="1" noMove="1" noResize="1" noEditPoints="1" noAdjustHandles="1" noChangeArrowheads="1" noChangeShapeType="1" noTextEdit="1"/>
              </p:cNvSpPr>
              <p:nvPr/>
            </p:nvSpPr>
            <p:spPr>
              <a:xfrm>
                <a:off x="327712" y="2160268"/>
                <a:ext cx="2203822" cy="461665"/>
              </a:xfrm>
              <a:prstGeom prst="rect">
                <a:avLst/>
              </a:prstGeom>
              <a:blipFill>
                <a:blip r:embed="rId6"/>
                <a:stretch>
                  <a:fillRect/>
                </a:stretch>
              </a:blipFill>
              <a:ln/>
            </p:spPr>
            <p:txBody>
              <a:bodyPr/>
              <a:lstStyle/>
              <a:p>
                <a:r>
                  <a:rPr lang="zh-CN" altLang="en-US">
                    <a:noFill/>
                  </a:rPr>
                  <a:t> </a:t>
                </a:r>
              </a:p>
            </p:txBody>
          </p:sp>
        </mc:Fallback>
      </mc:AlternateContent>
      <p:sp>
        <p:nvSpPr>
          <p:cNvPr id="123" name="标题 8"/>
          <p:cNvSpPr txBox="1">
            <a:spLocks/>
          </p:cNvSpPr>
          <p:nvPr/>
        </p:nvSpPr>
        <p:spPr>
          <a:xfrm>
            <a:off x="17480" y="404664"/>
            <a:ext cx="9126519" cy="6120680"/>
          </a:xfrm>
          <a:prstGeom prst="rect">
            <a:avLst/>
          </a:prstGeom>
          <a:solidFill>
            <a:schemeClr val="bg1">
              <a:alpha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ea typeface="+mn-ea"/>
                <a:cs typeface="Times New Roman" panose="02020603050405020304" pitchFamily="18" charset="0"/>
              </a:rPr>
              <a:t>This talk is about congestion control</a:t>
            </a:r>
            <a:br>
              <a:rPr lang="en-US" altLang="zh-CN" dirty="0">
                <a:ea typeface="+mn-ea"/>
                <a:cs typeface="Times New Roman" panose="02020603050405020304" pitchFamily="18" charset="0"/>
              </a:rPr>
            </a:br>
            <a:r>
              <a:rPr lang="en-US" altLang="zh-CN" b="1" dirty="0">
                <a:solidFill>
                  <a:srgbClr val="0000CC"/>
                </a:solidFill>
                <a:ea typeface="+mn-ea"/>
                <a:cs typeface="Times New Roman" panose="02020603050405020304" pitchFamily="18" charset="0"/>
              </a:rPr>
              <a:t>inside </a:t>
            </a:r>
            <a:r>
              <a:rPr lang="en-US" altLang="zh-CN" dirty="0">
                <a:ea typeface="+mn-ea"/>
                <a:cs typeface="Times New Roman" panose="02020603050405020304" pitchFamily="18" charset="0"/>
              </a:rPr>
              <a:t>the data center.</a:t>
            </a:r>
            <a:endParaRPr lang="zh-CN" altLang="en-US" dirty="0">
              <a:ea typeface="+mn-ea"/>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5</a:t>
            </a:fld>
            <a:endParaRPr lang="zh-CN" altLang="en-US" dirty="0"/>
          </a:p>
        </p:txBody>
      </p:sp>
    </p:spTree>
    <p:extLst>
      <p:ext uri="{BB962C8B-B14F-4D97-AF65-F5344CB8AC3E}">
        <p14:creationId xmlns:p14="http://schemas.microsoft.com/office/powerpoint/2010/main" val="270134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p>
          <a:p>
            <a:r>
              <a:rPr lang="en-US" altLang="zh-CN" dirty="0"/>
              <a:t>Leverage multiple queues to classify traffic</a:t>
            </a:r>
          </a:p>
          <a:p>
            <a:pPr lvl="1"/>
            <a:r>
              <a:rPr lang="en-US" altLang="zh-CN" dirty="0"/>
              <a:t>Isolate traffic from different services/applications</a:t>
            </a:r>
          </a:p>
          <a:p>
            <a:pPr marL="457200" lvl="1" indent="0">
              <a:buNone/>
            </a:pPr>
            <a:endParaRPr lang="en-US" altLang="zh-CN" dirty="0"/>
          </a:p>
        </p:txBody>
      </p:sp>
      <p:sp>
        <p:nvSpPr>
          <p:cNvPr id="19" name="TextBox 18"/>
          <p:cNvSpPr txBox="1"/>
          <p:nvPr/>
        </p:nvSpPr>
        <p:spPr>
          <a:xfrm>
            <a:off x="218119" y="4546086"/>
            <a:ext cx="3312368" cy="461665"/>
          </a:xfrm>
          <a:prstGeom prst="rect">
            <a:avLst/>
          </a:prstGeom>
          <a:noFill/>
        </p:spPr>
        <p:txBody>
          <a:bodyPr wrap="square" rtlCol="0">
            <a:spAutoFit/>
          </a:bodyPr>
          <a:lstStyle/>
          <a:p>
            <a:pPr algn="r"/>
            <a:r>
              <a:rPr lang="en-US" altLang="zh-CN" sz="2400" b="1" dirty="0">
                <a:solidFill>
                  <a:srgbClr val="0000CC"/>
                </a:solidFill>
              </a:rPr>
              <a:t>Real-time</a:t>
            </a:r>
            <a:r>
              <a:rPr lang="en-US" altLang="zh-CN" sz="2400" dirty="0"/>
              <a:t> services</a:t>
            </a:r>
            <a:endParaRPr lang="zh-CN" altLang="en-US" sz="2400" dirty="0"/>
          </a:p>
        </p:txBody>
      </p:sp>
      <p:sp>
        <p:nvSpPr>
          <p:cNvPr id="20" name="TextBox 19"/>
          <p:cNvSpPr txBox="1"/>
          <p:nvPr/>
        </p:nvSpPr>
        <p:spPr>
          <a:xfrm>
            <a:off x="193169" y="5122720"/>
            <a:ext cx="3312368" cy="461665"/>
          </a:xfrm>
          <a:prstGeom prst="rect">
            <a:avLst/>
          </a:prstGeom>
          <a:noFill/>
        </p:spPr>
        <p:txBody>
          <a:bodyPr wrap="square" rtlCol="0">
            <a:spAutoFit/>
          </a:bodyPr>
          <a:lstStyle/>
          <a:p>
            <a:pPr algn="r"/>
            <a:r>
              <a:rPr lang="en-US" altLang="zh-CN" sz="2400" b="1" dirty="0">
                <a:solidFill>
                  <a:srgbClr val="0000CC"/>
                </a:solidFill>
              </a:rPr>
              <a:t>Best-effort</a:t>
            </a:r>
            <a:r>
              <a:rPr lang="en-US" altLang="zh-CN" sz="2400" dirty="0"/>
              <a:t> services</a:t>
            </a:r>
            <a:endParaRPr lang="zh-CN" altLang="en-US" sz="2400" dirty="0"/>
          </a:p>
        </p:txBody>
      </p:sp>
      <p:sp>
        <p:nvSpPr>
          <p:cNvPr id="21" name="TextBox 20"/>
          <p:cNvSpPr txBox="1"/>
          <p:nvPr/>
        </p:nvSpPr>
        <p:spPr>
          <a:xfrm>
            <a:off x="193169" y="5703639"/>
            <a:ext cx="3312368" cy="461665"/>
          </a:xfrm>
          <a:prstGeom prst="rect">
            <a:avLst/>
          </a:prstGeom>
          <a:noFill/>
        </p:spPr>
        <p:txBody>
          <a:bodyPr wrap="square" rtlCol="0">
            <a:spAutoFit/>
          </a:bodyPr>
          <a:lstStyle/>
          <a:p>
            <a:pPr algn="r"/>
            <a:r>
              <a:rPr lang="en-US" altLang="zh-CN" sz="2400" b="1" dirty="0">
                <a:solidFill>
                  <a:srgbClr val="0000CC"/>
                </a:solidFill>
              </a:rPr>
              <a:t>Background</a:t>
            </a:r>
            <a:r>
              <a:rPr lang="en-US" altLang="zh-CN" sz="2400" dirty="0"/>
              <a:t> services</a:t>
            </a:r>
            <a:endParaRPr lang="zh-CN" altLang="en-US" sz="2400" dirty="0"/>
          </a:p>
        </p:txBody>
      </p:sp>
      <p:grpSp>
        <p:nvGrpSpPr>
          <p:cNvPr id="22" name="Group 151"/>
          <p:cNvGrpSpPr>
            <a:grpSpLocks/>
          </p:cNvGrpSpPr>
          <p:nvPr/>
        </p:nvGrpSpPr>
        <p:grpSpPr bwMode="auto">
          <a:xfrm>
            <a:off x="3635896" y="455421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3"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4"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25" name="Group 40"/>
          <p:cNvGrpSpPr/>
          <p:nvPr/>
        </p:nvGrpSpPr>
        <p:grpSpPr>
          <a:xfrm>
            <a:off x="5450383" y="5023073"/>
            <a:ext cx="705793" cy="762000"/>
            <a:chOff x="6897409" y="2819400"/>
            <a:chExt cx="705793" cy="762000"/>
          </a:xfrm>
        </p:grpSpPr>
        <p:cxnSp>
          <p:nvCxnSpPr>
            <p:cNvPr id="26"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8" name="Group 151"/>
          <p:cNvGrpSpPr>
            <a:grpSpLocks/>
          </p:cNvGrpSpPr>
          <p:nvPr/>
        </p:nvGrpSpPr>
        <p:grpSpPr bwMode="auto">
          <a:xfrm>
            <a:off x="3635896" y="5115359"/>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9"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0"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1" name="Group 151"/>
          <p:cNvGrpSpPr>
            <a:grpSpLocks/>
          </p:cNvGrpSpPr>
          <p:nvPr/>
        </p:nvGrpSpPr>
        <p:grpSpPr bwMode="auto">
          <a:xfrm>
            <a:off x="3635896" y="567616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4" name="灯片编号占位符 3"/>
          <p:cNvSpPr>
            <a:spLocks noGrp="1"/>
          </p:cNvSpPr>
          <p:nvPr>
            <p:ph type="sldNum" sz="quarter" idx="12"/>
          </p:nvPr>
        </p:nvSpPr>
        <p:spPr/>
        <p:txBody>
          <a:bodyPr/>
          <a:lstStyle/>
          <a:p>
            <a:fld id="{0C913308-F349-4B6D-A68A-DD1791B4A57B}" type="slidenum">
              <a:rPr lang="zh-CN" altLang="en-US" smtClean="0"/>
              <a:t>50</a:t>
            </a:fld>
            <a:endParaRPr lang="zh-CN" altLang="en-US"/>
          </a:p>
        </p:txBody>
      </p:sp>
    </p:spTree>
    <p:extLst>
      <p:ext uri="{BB962C8B-B14F-4D97-AF65-F5344CB8AC3E}">
        <p14:creationId xmlns:p14="http://schemas.microsoft.com/office/powerpoint/2010/main" val="3727116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p>
          <a:p>
            <a:r>
              <a:rPr lang="en-US" altLang="zh-CN" dirty="0"/>
              <a:t>Leverage multiple queues to classify traffic</a:t>
            </a:r>
          </a:p>
          <a:p>
            <a:pPr lvl="1"/>
            <a:r>
              <a:rPr lang="en-US" altLang="zh-CN" dirty="0"/>
              <a:t>Isolate traffic from different services/applications</a:t>
            </a:r>
          </a:p>
          <a:p>
            <a:pPr lvl="1"/>
            <a:r>
              <a:rPr lang="en-US" altLang="zh-CN" dirty="0"/>
              <a:t>Weighted max-min fair sharing among queues</a:t>
            </a:r>
          </a:p>
          <a:p>
            <a:pPr marL="457200" lvl="1" indent="0">
              <a:buNone/>
            </a:pPr>
            <a:endParaRPr lang="en-US" altLang="zh-CN" dirty="0"/>
          </a:p>
          <a:p>
            <a:pPr lvl="1"/>
            <a:endParaRPr lang="en-US" altLang="zh-CN" dirty="0"/>
          </a:p>
          <a:p>
            <a:pPr marL="457200" lvl="1" indent="0">
              <a:buNone/>
            </a:pPr>
            <a:endParaRPr lang="en-US" altLang="zh-CN" dirty="0"/>
          </a:p>
        </p:txBody>
      </p:sp>
      <p:sp>
        <p:nvSpPr>
          <p:cNvPr id="19" name="TextBox 18"/>
          <p:cNvSpPr txBox="1"/>
          <p:nvPr/>
        </p:nvSpPr>
        <p:spPr>
          <a:xfrm>
            <a:off x="218119" y="4546086"/>
            <a:ext cx="3312368" cy="461665"/>
          </a:xfrm>
          <a:prstGeom prst="rect">
            <a:avLst/>
          </a:prstGeom>
          <a:noFill/>
        </p:spPr>
        <p:txBody>
          <a:bodyPr wrap="square" rtlCol="0">
            <a:spAutoFit/>
          </a:bodyPr>
          <a:lstStyle/>
          <a:p>
            <a:pPr algn="r"/>
            <a:r>
              <a:rPr lang="en-US" altLang="zh-CN" sz="2400" b="1" dirty="0">
                <a:solidFill>
                  <a:srgbClr val="0000CC"/>
                </a:solidFill>
              </a:rPr>
              <a:t>Real-time</a:t>
            </a:r>
            <a:r>
              <a:rPr lang="en-US" altLang="zh-CN" sz="2400" dirty="0"/>
              <a:t> services</a:t>
            </a:r>
            <a:endParaRPr lang="zh-CN" altLang="en-US" sz="2400" dirty="0"/>
          </a:p>
        </p:txBody>
      </p:sp>
      <p:sp>
        <p:nvSpPr>
          <p:cNvPr id="20" name="TextBox 19"/>
          <p:cNvSpPr txBox="1"/>
          <p:nvPr/>
        </p:nvSpPr>
        <p:spPr>
          <a:xfrm>
            <a:off x="193169" y="5122720"/>
            <a:ext cx="3312368" cy="461665"/>
          </a:xfrm>
          <a:prstGeom prst="rect">
            <a:avLst/>
          </a:prstGeom>
          <a:noFill/>
        </p:spPr>
        <p:txBody>
          <a:bodyPr wrap="square" rtlCol="0">
            <a:spAutoFit/>
          </a:bodyPr>
          <a:lstStyle/>
          <a:p>
            <a:pPr algn="r"/>
            <a:r>
              <a:rPr lang="en-US" altLang="zh-CN" sz="2400" b="1" dirty="0">
                <a:solidFill>
                  <a:srgbClr val="0000CC"/>
                </a:solidFill>
              </a:rPr>
              <a:t>Best-effort </a:t>
            </a:r>
            <a:r>
              <a:rPr lang="en-US" altLang="zh-CN" sz="2400" dirty="0"/>
              <a:t>services</a:t>
            </a:r>
            <a:endParaRPr lang="zh-CN" altLang="en-US" sz="2400" dirty="0"/>
          </a:p>
        </p:txBody>
      </p:sp>
      <p:sp>
        <p:nvSpPr>
          <p:cNvPr id="21" name="TextBox 20"/>
          <p:cNvSpPr txBox="1"/>
          <p:nvPr/>
        </p:nvSpPr>
        <p:spPr>
          <a:xfrm>
            <a:off x="193169" y="5703639"/>
            <a:ext cx="3312368" cy="461665"/>
          </a:xfrm>
          <a:prstGeom prst="rect">
            <a:avLst/>
          </a:prstGeom>
          <a:noFill/>
        </p:spPr>
        <p:txBody>
          <a:bodyPr wrap="square" rtlCol="0">
            <a:spAutoFit/>
          </a:bodyPr>
          <a:lstStyle/>
          <a:p>
            <a:pPr algn="r"/>
            <a:r>
              <a:rPr lang="en-US" altLang="zh-CN" sz="2400" b="1" dirty="0">
                <a:solidFill>
                  <a:srgbClr val="0000CC"/>
                </a:solidFill>
              </a:rPr>
              <a:t>Background</a:t>
            </a:r>
            <a:r>
              <a:rPr lang="en-US" altLang="zh-CN" sz="2400" dirty="0"/>
              <a:t> services</a:t>
            </a:r>
            <a:endParaRPr lang="zh-CN" altLang="en-US" sz="2400" dirty="0"/>
          </a:p>
        </p:txBody>
      </p:sp>
      <p:sp>
        <p:nvSpPr>
          <p:cNvPr id="22" name="TextBox 21"/>
          <p:cNvSpPr txBox="1"/>
          <p:nvPr/>
        </p:nvSpPr>
        <p:spPr>
          <a:xfrm>
            <a:off x="6300192" y="4479503"/>
            <a:ext cx="3312368" cy="461665"/>
          </a:xfrm>
          <a:prstGeom prst="rect">
            <a:avLst/>
          </a:prstGeom>
          <a:noFill/>
        </p:spPr>
        <p:txBody>
          <a:bodyPr wrap="square" rtlCol="0">
            <a:spAutoFit/>
          </a:bodyPr>
          <a:lstStyle/>
          <a:p>
            <a:r>
              <a:rPr lang="en-US" altLang="zh-CN" sz="2400" dirty="0"/>
              <a:t>Weight = </a:t>
            </a:r>
            <a:r>
              <a:rPr lang="en-US" altLang="zh-CN" sz="2400" b="1" dirty="0">
                <a:solidFill>
                  <a:srgbClr val="0000CC"/>
                </a:solidFill>
              </a:rPr>
              <a:t>4</a:t>
            </a:r>
            <a:r>
              <a:rPr lang="en-US" altLang="zh-CN" sz="2400" dirty="0"/>
              <a:t>  </a:t>
            </a:r>
            <a:endParaRPr lang="zh-CN" altLang="en-US" sz="2400" dirty="0"/>
          </a:p>
        </p:txBody>
      </p:sp>
      <p:sp>
        <p:nvSpPr>
          <p:cNvPr id="23" name="TextBox 22"/>
          <p:cNvSpPr txBox="1"/>
          <p:nvPr/>
        </p:nvSpPr>
        <p:spPr>
          <a:xfrm>
            <a:off x="6300192" y="4998256"/>
            <a:ext cx="3312368" cy="461665"/>
          </a:xfrm>
          <a:prstGeom prst="rect">
            <a:avLst/>
          </a:prstGeom>
          <a:noFill/>
        </p:spPr>
        <p:txBody>
          <a:bodyPr wrap="square" rtlCol="0">
            <a:spAutoFit/>
          </a:bodyPr>
          <a:lstStyle/>
          <a:p>
            <a:r>
              <a:rPr lang="en-US" altLang="zh-CN" sz="2400" dirty="0"/>
              <a:t>Weight = </a:t>
            </a:r>
            <a:r>
              <a:rPr lang="en-US" altLang="zh-CN" sz="2400" b="1" dirty="0">
                <a:solidFill>
                  <a:srgbClr val="0000CC"/>
                </a:solidFill>
              </a:rPr>
              <a:t>2</a:t>
            </a:r>
            <a:endParaRPr lang="zh-CN" altLang="en-US" sz="2400" b="1" dirty="0">
              <a:solidFill>
                <a:srgbClr val="0000CC"/>
              </a:solidFill>
            </a:endParaRPr>
          </a:p>
        </p:txBody>
      </p:sp>
      <p:sp>
        <p:nvSpPr>
          <p:cNvPr id="24" name="TextBox 23"/>
          <p:cNvSpPr txBox="1"/>
          <p:nvPr/>
        </p:nvSpPr>
        <p:spPr>
          <a:xfrm>
            <a:off x="6300192" y="5608804"/>
            <a:ext cx="3312368" cy="461665"/>
          </a:xfrm>
          <a:prstGeom prst="rect">
            <a:avLst/>
          </a:prstGeom>
          <a:noFill/>
        </p:spPr>
        <p:txBody>
          <a:bodyPr wrap="square" rtlCol="0">
            <a:spAutoFit/>
          </a:bodyPr>
          <a:lstStyle/>
          <a:p>
            <a:r>
              <a:rPr lang="en-US" altLang="zh-CN" sz="2400" dirty="0"/>
              <a:t>Weight = </a:t>
            </a:r>
            <a:r>
              <a:rPr lang="en-US" altLang="zh-CN" sz="2400" b="1" dirty="0">
                <a:solidFill>
                  <a:srgbClr val="0000CC"/>
                </a:solidFill>
              </a:rPr>
              <a:t>1</a:t>
            </a:r>
            <a:endParaRPr lang="zh-CN" altLang="en-US" sz="2400" b="1" dirty="0">
              <a:solidFill>
                <a:srgbClr val="0000CC"/>
              </a:solidFill>
            </a:endParaRPr>
          </a:p>
        </p:txBody>
      </p:sp>
      <p:grpSp>
        <p:nvGrpSpPr>
          <p:cNvPr id="25" name="Group 151"/>
          <p:cNvGrpSpPr>
            <a:grpSpLocks/>
          </p:cNvGrpSpPr>
          <p:nvPr/>
        </p:nvGrpSpPr>
        <p:grpSpPr bwMode="auto">
          <a:xfrm>
            <a:off x="3635896" y="4554215"/>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6"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7"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28" name="Group 40"/>
          <p:cNvGrpSpPr/>
          <p:nvPr/>
        </p:nvGrpSpPr>
        <p:grpSpPr>
          <a:xfrm>
            <a:off x="5450383" y="5023073"/>
            <a:ext cx="705793" cy="762000"/>
            <a:chOff x="6897409" y="2819400"/>
            <a:chExt cx="705793" cy="762000"/>
          </a:xfrm>
        </p:grpSpPr>
        <p:cxnSp>
          <p:nvCxnSpPr>
            <p:cNvPr id="29"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31" name="Group 151"/>
          <p:cNvGrpSpPr>
            <a:grpSpLocks/>
          </p:cNvGrpSpPr>
          <p:nvPr/>
        </p:nvGrpSpPr>
        <p:grpSpPr bwMode="auto">
          <a:xfrm>
            <a:off x="3635896" y="5115359"/>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4" name="Group 151"/>
          <p:cNvGrpSpPr>
            <a:grpSpLocks/>
          </p:cNvGrpSpPr>
          <p:nvPr/>
        </p:nvGrpSpPr>
        <p:grpSpPr bwMode="auto">
          <a:xfrm>
            <a:off x="3635896" y="567616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5"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6"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4" name="灯片编号占位符 3"/>
          <p:cNvSpPr>
            <a:spLocks noGrp="1"/>
          </p:cNvSpPr>
          <p:nvPr>
            <p:ph type="sldNum" sz="quarter" idx="12"/>
          </p:nvPr>
        </p:nvSpPr>
        <p:spPr/>
        <p:txBody>
          <a:bodyPr/>
          <a:lstStyle/>
          <a:p>
            <a:fld id="{0C913308-F349-4B6D-A68A-DD1791B4A57B}" type="slidenum">
              <a:rPr lang="zh-CN" altLang="en-US" smtClean="0"/>
              <a:t>51</a:t>
            </a:fld>
            <a:endParaRPr lang="zh-CN" altLang="en-US"/>
          </a:p>
        </p:txBody>
      </p:sp>
    </p:spTree>
    <p:extLst>
      <p:ext uri="{BB962C8B-B14F-4D97-AF65-F5344CB8AC3E}">
        <p14:creationId xmlns:p14="http://schemas.microsoft.com/office/powerpoint/2010/main" val="2823928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ECN-aware Switches</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Adopt RED to perform ECN marking</a:t>
            </a:r>
          </a:p>
          <a:p>
            <a:pPr lvl="1"/>
            <a:r>
              <a:rPr lang="en-US" altLang="zh-CN" dirty="0"/>
              <a:t>Per-queue/port/service-pool ECN/RED </a:t>
            </a:r>
          </a:p>
          <a:p>
            <a:r>
              <a:rPr lang="en-US" altLang="zh-CN" dirty="0"/>
              <a:t>Leverage multiple queues to classify traffic</a:t>
            </a:r>
          </a:p>
          <a:p>
            <a:pPr lvl="1"/>
            <a:r>
              <a:rPr lang="en-US" altLang="zh-CN" dirty="0"/>
              <a:t>Isolate traffic from different services/applications</a:t>
            </a:r>
          </a:p>
          <a:p>
            <a:pPr lvl="1"/>
            <a:r>
              <a:rPr lang="en-US" altLang="zh-CN" dirty="0"/>
              <a:t>Weighted max-min fair sharing among queues</a:t>
            </a:r>
          </a:p>
          <a:p>
            <a:pPr marL="457200" lvl="1" indent="0">
              <a:buNone/>
            </a:pPr>
            <a:endParaRPr lang="en-US" altLang="zh-CN" dirty="0"/>
          </a:p>
          <a:p>
            <a:pPr lvl="1"/>
            <a:endParaRPr lang="en-US" altLang="zh-CN" dirty="0"/>
          </a:p>
          <a:p>
            <a:pPr marL="457200" lvl="1" indent="0">
              <a:buNone/>
            </a:pPr>
            <a:endParaRPr lang="en-US" altLang="zh-CN" dirty="0"/>
          </a:p>
        </p:txBody>
      </p:sp>
      <p:sp useBgFill="1">
        <p:nvSpPr>
          <p:cNvPr id="25" name="Rounded Rectangle 51"/>
          <p:cNvSpPr/>
          <p:nvPr/>
        </p:nvSpPr>
        <p:spPr>
          <a:xfrm>
            <a:off x="680052" y="4763107"/>
            <a:ext cx="7924395"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Perform ECN marking in multi-queue context</a:t>
            </a:r>
            <a:endParaRPr lang="zh-CN" altLang="en-US" sz="32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52</a:t>
            </a:fld>
            <a:endParaRPr lang="zh-CN" altLang="en-US"/>
          </a:p>
        </p:txBody>
      </p:sp>
    </p:spTree>
    <p:extLst>
      <p:ext uri="{BB962C8B-B14F-4D97-AF65-F5344CB8AC3E}">
        <p14:creationId xmlns:p14="http://schemas.microsoft.com/office/powerpoint/2010/main" val="911805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53</a:t>
            </a:fld>
            <a:endParaRPr lang="zh-CN" altLang="en-US"/>
          </a:p>
        </p:txBody>
      </p:sp>
    </p:spTree>
    <p:extLst>
      <p:ext uri="{BB962C8B-B14F-4D97-AF65-F5344CB8AC3E}">
        <p14:creationId xmlns:p14="http://schemas.microsoft.com/office/powerpoint/2010/main" val="4034837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20888"/>
            <a:ext cx="3456384" cy="2502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标题 1"/>
          <p:cNvSpPr txBox="1">
            <a:spLocks/>
          </p:cNvSpPr>
          <p:nvPr/>
        </p:nvSpPr>
        <p:spPr>
          <a:xfrm>
            <a:off x="827584" y="5013176"/>
            <a:ext cx="2808312"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latin typeface="+mn-lt"/>
                <a:cs typeface="Times New Roman" panose="02020603050405020304" pitchFamily="18" charset="0"/>
              </a:rPr>
              <a:t>RED Algorithm</a:t>
            </a:r>
            <a:endParaRPr lang="zh-CN" altLang="en-US" sz="2800" dirty="0">
              <a:latin typeface="+mn-lt"/>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54</a:t>
            </a:fld>
            <a:endParaRPr lang="zh-CN" altLang="en-US"/>
          </a:p>
        </p:txBody>
      </p:sp>
    </p:spTree>
    <p:extLst>
      <p:ext uri="{BB962C8B-B14F-4D97-AF65-F5344CB8AC3E}">
        <p14:creationId xmlns:p14="http://schemas.microsoft.com/office/powerpoint/2010/main" val="4236126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420888"/>
            <a:ext cx="3456384" cy="2502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标题 1"/>
          <p:cNvSpPr txBox="1">
            <a:spLocks/>
          </p:cNvSpPr>
          <p:nvPr/>
        </p:nvSpPr>
        <p:spPr>
          <a:xfrm>
            <a:off x="827584" y="5013176"/>
            <a:ext cx="2808312"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latin typeface="+mn-lt"/>
                <a:cs typeface="Times New Roman" panose="02020603050405020304" pitchFamily="18" charset="0"/>
              </a:rPr>
              <a:t>RED Algorithm</a:t>
            </a:r>
            <a:endParaRPr lang="zh-CN" altLang="en-US" sz="2800" dirty="0">
              <a:latin typeface="+mn-lt"/>
              <a:cs typeface="Times New Roman" panose="02020603050405020304" pitchFamily="18" charset="0"/>
            </a:endParaRPr>
          </a:p>
        </p:txBody>
      </p:sp>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2420888"/>
            <a:ext cx="3622019" cy="2502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标题 1"/>
          <p:cNvSpPr txBox="1">
            <a:spLocks/>
          </p:cNvSpPr>
          <p:nvPr/>
        </p:nvSpPr>
        <p:spPr>
          <a:xfrm>
            <a:off x="4860032" y="5013177"/>
            <a:ext cx="3697604"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latin typeface="+mn-lt"/>
                <a:cs typeface="Times New Roman" panose="02020603050405020304" pitchFamily="18" charset="0"/>
              </a:rPr>
              <a:t>Practical Configuration</a:t>
            </a:r>
            <a:endParaRPr lang="zh-CN" altLang="en-US" sz="2800" dirty="0">
              <a:latin typeface="+mn-lt"/>
              <a:cs typeface="Times New Roman" panose="02020603050405020304" pitchFamily="18" charset="0"/>
            </a:endParaRPr>
          </a:p>
        </p:txBody>
      </p:sp>
      <p:sp>
        <p:nvSpPr>
          <p:cNvPr id="5" name="椭圆 4"/>
          <p:cNvSpPr/>
          <p:nvPr/>
        </p:nvSpPr>
        <p:spPr>
          <a:xfrm>
            <a:off x="6068392" y="4509120"/>
            <a:ext cx="504056" cy="50405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txBox="1">
            <a:spLocks/>
          </p:cNvSpPr>
          <p:nvPr/>
        </p:nvSpPr>
        <p:spPr>
          <a:xfrm>
            <a:off x="4788024" y="5517232"/>
            <a:ext cx="3697604"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latin typeface="+mn-lt"/>
                <a:cs typeface="Times New Roman" panose="02020603050405020304" pitchFamily="18" charset="0"/>
              </a:rPr>
              <a:t>(e.g., DCTCP)</a:t>
            </a:r>
            <a:endParaRPr lang="zh-CN" altLang="en-US" sz="2800" dirty="0">
              <a:latin typeface="+mn-lt"/>
              <a:cs typeface="Times New Roman" panose="02020603050405020304" pitchFamily="18" charset="0"/>
            </a:endParaRPr>
          </a:p>
        </p:txBody>
      </p:sp>
      <p:sp>
        <p:nvSpPr>
          <p:cNvPr id="14" name="灯片编号占位符 13"/>
          <p:cNvSpPr>
            <a:spLocks noGrp="1"/>
          </p:cNvSpPr>
          <p:nvPr>
            <p:ph type="sldNum" sz="quarter" idx="12"/>
          </p:nvPr>
        </p:nvSpPr>
        <p:spPr/>
        <p:txBody>
          <a:bodyPr/>
          <a:lstStyle/>
          <a:p>
            <a:fld id="{0C913308-F349-4B6D-A68A-DD1791B4A57B}" type="slidenum">
              <a:rPr lang="zh-CN" altLang="en-US" smtClean="0"/>
              <a:t>55</a:t>
            </a:fld>
            <a:endParaRPr lang="zh-CN" altLang="en-US"/>
          </a:p>
        </p:txBody>
      </p:sp>
    </p:spTree>
    <p:extLst>
      <p:ext uri="{BB962C8B-B14F-4D97-AF65-F5344CB8AC3E}">
        <p14:creationId xmlns:p14="http://schemas.microsoft.com/office/powerpoint/2010/main" val="683074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r>
              <a:rPr lang="en-US" altLang="zh-CN" dirty="0"/>
              <a:t>To achieve 100% throughput</a:t>
            </a:r>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useBgFill="1">
            <p:nvSpPr>
              <p:cNvPr id="11" name="Rounded Rectangle 51"/>
              <p:cNvSpPr/>
              <p:nvPr/>
            </p:nvSpPr>
            <p:spPr>
              <a:xfrm>
                <a:off x="2123728" y="3212976"/>
                <a:ext cx="475252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Para xmlns:m="http://schemas.openxmlformats.org/officeDocument/2006/math">
                    <m:oMathParaPr>
                      <m:jc m:val="centerGroup"/>
                    </m:oMathParaPr>
                    <m:oMath xmlns:m="http://schemas.openxmlformats.org/officeDocument/2006/math">
                      <m:r>
                        <a:rPr lang="en-US" altLang="zh-CN" sz="3200" i="1" dirty="0">
                          <a:latin typeface="Cambria Math"/>
                        </a:rPr>
                        <m:t>𝐾</m:t>
                      </m:r>
                      <m:r>
                        <a:rPr lang="en-US" altLang="zh-CN" sz="3200" i="1" dirty="0">
                          <a:latin typeface="Cambria Math"/>
                          <a:ea typeface="Cambria Math"/>
                        </a:rPr>
                        <m:t>≥</m:t>
                      </m:r>
                      <m:r>
                        <a:rPr lang="en-US" altLang="zh-CN" sz="3200" i="1" dirty="0">
                          <a:latin typeface="Cambria Math"/>
                          <a:ea typeface="Cambria Math"/>
                        </a:rPr>
                        <m:t>𝐶</m:t>
                      </m:r>
                      <m:r>
                        <a:rPr lang="en-US" altLang="zh-CN" sz="3200" i="1" dirty="0">
                          <a:latin typeface="Cambria Math"/>
                          <a:ea typeface="Cambria Math"/>
                        </a:rPr>
                        <m:t>×</m:t>
                      </m:r>
                      <m:r>
                        <a:rPr lang="en-US" altLang="zh-CN" sz="3200" i="1" dirty="0">
                          <a:latin typeface="Cambria Math"/>
                          <a:ea typeface="Cambria Math"/>
                        </a:rPr>
                        <m:t>𝑅𝑇𝑇</m:t>
                      </m:r>
                      <m:r>
                        <a:rPr lang="en-US" altLang="zh-CN" sz="3200" i="1" dirty="0">
                          <a:latin typeface="Cambria Math"/>
                          <a:ea typeface="Cambria Math"/>
                        </a:rPr>
                        <m:t>×</m:t>
                      </m:r>
                      <m:r>
                        <a:rPr lang="en-US" altLang="zh-CN" sz="3200" i="1" dirty="0">
                          <a:latin typeface="Cambria Math"/>
                          <a:ea typeface="Cambria Math"/>
                        </a:rPr>
                        <m:t>𝜆</m:t>
                      </m:r>
                    </m:oMath>
                  </m:oMathPara>
                </a14:m>
                <a:endParaRPr lang="zh-CN" altLang="en-US" sz="3200" dirty="0"/>
              </a:p>
            </p:txBody>
          </p:sp>
        </mc:Choice>
        <mc:Fallback xmlns="">
          <p:sp useBgFill="1">
            <p:nvSpPr>
              <p:cNvPr id="11" name="Rounded Rectangle 51"/>
              <p:cNvSpPr>
                <a:spLocks noRot="1" noChangeAspect="1" noMove="1" noResize="1" noEditPoints="1" noAdjustHandles="1" noChangeArrowheads="1" noChangeShapeType="1" noTextEdit="1"/>
              </p:cNvSpPr>
              <p:nvPr/>
            </p:nvSpPr>
            <p:spPr>
              <a:xfrm>
                <a:off x="2123728" y="3212976"/>
                <a:ext cx="4752528" cy="1114165"/>
              </a:xfrm>
              <a:prstGeom prst="roundRect">
                <a:avLst/>
              </a:prstGeom>
              <a:blipFill rotWithShape="1">
                <a:blip r:embed="rId3"/>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0C913308-F349-4B6D-A68A-DD1791B4A57B}" type="slidenum">
              <a:rPr lang="zh-CN" altLang="en-US" smtClean="0"/>
              <a:t>56</a:t>
            </a:fld>
            <a:endParaRPr lang="zh-CN" altLang="en-US"/>
          </a:p>
        </p:txBody>
      </p:sp>
    </p:spTree>
    <p:extLst>
      <p:ext uri="{BB962C8B-B14F-4D97-AF65-F5344CB8AC3E}">
        <p14:creationId xmlns:p14="http://schemas.microsoft.com/office/powerpoint/2010/main" val="3024937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r>
              <a:rPr lang="en-US" altLang="zh-CN" dirty="0"/>
              <a:t>To achieve 100% throughput</a:t>
            </a:r>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useBgFill="1">
            <p:nvSpPr>
              <p:cNvPr id="11" name="Rounded Rectangle 51"/>
              <p:cNvSpPr/>
              <p:nvPr/>
            </p:nvSpPr>
            <p:spPr>
              <a:xfrm>
                <a:off x="2123728" y="3212976"/>
                <a:ext cx="475252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Para xmlns:m="http://schemas.openxmlformats.org/officeDocument/2006/math">
                    <m:oMathParaPr>
                      <m:jc m:val="centerGroup"/>
                    </m:oMathParaPr>
                    <m:oMath xmlns:m="http://schemas.openxmlformats.org/officeDocument/2006/math">
                      <m:r>
                        <a:rPr lang="en-US" altLang="zh-CN" sz="3200" i="1" dirty="0">
                          <a:latin typeface="Cambria Math"/>
                        </a:rPr>
                        <m:t>𝐾</m:t>
                      </m:r>
                      <m:r>
                        <a:rPr lang="en-US" altLang="zh-CN" sz="3200" i="1" dirty="0">
                          <a:latin typeface="Cambria Math"/>
                          <a:ea typeface="Cambria Math"/>
                        </a:rPr>
                        <m:t>≥</m:t>
                      </m:r>
                      <m:r>
                        <a:rPr lang="en-US" altLang="zh-CN" sz="3200" i="1" dirty="0">
                          <a:latin typeface="Cambria Math"/>
                          <a:ea typeface="Cambria Math"/>
                        </a:rPr>
                        <m:t>𝐶</m:t>
                      </m:r>
                      <m:r>
                        <a:rPr lang="en-US" altLang="zh-CN" sz="3200" i="1" dirty="0">
                          <a:latin typeface="Cambria Math"/>
                          <a:ea typeface="Cambria Math"/>
                        </a:rPr>
                        <m:t>×</m:t>
                      </m:r>
                      <m:r>
                        <a:rPr lang="en-US" altLang="zh-CN" sz="3200" i="1" dirty="0">
                          <a:latin typeface="Cambria Math"/>
                          <a:ea typeface="Cambria Math"/>
                        </a:rPr>
                        <m:t>𝑅𝑇𝑇</m:t>
                      </m:r>
                      <m:r>
                        <a:rPr lang="en-US" altLang="zh-CN" sz="3200" i="1" dirty="0">
                          <a:latin typeface="Cambria Math"/>
                          <a:ea typeface="Cambria Math"/>
                        </a:rPr>
                        <m:t>×</m:t>
                      </m:r>
                      <m:r>
                        <a:rPr lang="en-US" altLang="zh-CN" sz="3200" i="1" dirty="0">
                          <a:latin typeface="Cambria Math"/>
                          <a:ea typeface="Cambria Math"/>
                        </a:rPr>
                        <m:t>𝜆</m:t>
                      </m:r>
                    </m:oMath>
                  </m:oMathPara>
                </a14:m>
                <a:endParaRPr lang="zh-CN" altLang="en-US" sz="3200" dirty="0"/>
              </a:p>
            </p:txBody>
          </p:sp>
        </mc:Choice>
        <mc:Fallback xmlns="">
          <p:sp useBgFill="1">
            <p:nvSpPr>
              <p:cNvPr id="11" name="Rounded Rectangle 51"/>
              <p:cNvSpPr>
                <a:spLocks noRot="1" noChangeAspect="1" noMove="1" noResize="1" noEditPoints="1" noAdjustHandles="1" noChangeArrowheads="1" noChangeShapeType="1" noTextEdit="1"/>
              </p:cNvSpPr>
              <p:nvPr/>
            </p:nvSpPr>
            <p:spPr>
              <a:xfrm>
                <a:off x="2123728" y="3212976"/>
                <a:ext cx="4752528" cy="1114165"/>
              </a:xfrm>
              <a:prstGeom prst="roundRect">
                <a:avLst/>
              </a:prstGeom>
              <a:blipFill rotWithShape="1">
                <a:blip r:embed="rId3"/>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13" name="矩形 12"/>
          <p:cNvSpPr/>
          <p:nvPr/>
        </p:nvSpPr>
        <p:spPr>
          <a:xfrm>
            <a:off x="5652120" y="3446022"/>
            <a:ext cx="360000"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p:cNvSpPr txBox="1">
            <a:spLocks/>
          </p:cNvSpPr>
          <p:nvPr/>
        </p:nvSpPr>
        <p:spPr>
          <a:xfrm>
            <a:off x="596007" y="4687181"/>
            <a:ext cx="8080449"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latin typeface="+mn-lt"/>
                <a:cs typeface="Times New Roman" panose="02020603050405020304" pitchFamily="18" charset="0"/>
              </a:rPr>
              <a:t>Determined by congestion control algorithms </a:t>
            </a:r>
            <a:endParaRPr lang="zh-CN" altLang="en-US" sz="3200" dirty="0">
              <a:solidFill>
                <a:srgbClr val="0000CC"/>
              </a:solidFill>
              <a:latin typeface="+mn-lt"/>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57</a:t>
            </a:fld>
            <a:endParaRPr lang="zh-CN" altLang="en-US"/>
          </a:p>
        </p:txBody>
      </p:sp>
    </p:spTree>
    <p:extLst>
      <p:ext uri="{BB962C8B-B14F-4D97-AF65-F5344CB8AC3E}">
        <p14:creationId xmlns:p14="http://schemas.microsoft.com/office/powerpoint/2010/main" val="4265493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r>
              <a:rPr lang="en-US" altLang="zh-CN" dirty="0"/>
              <a:t>To achieve 100% throughput</a:t>
            </a:r>
          </a:p>
          <a:p>
            <a:pPr marL="0" indent="0">
              <a:buNone/>
            </a:pPr>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useBgFill="1">
            <p:nvSpPr>
              <p:cNvPr id="11" name="Rounded Rectangle 51"/>
              <p:cNvSpPr/>
              <p:nvPr/>
            </p:nvSpPr>
            <p:spPr>
              <a:xfrm>
                <a:off x="2123728" y="3212976"/>
                <a:ext cx="475252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Para xmlns:m="http://schemas.openxmlformats.org/officeDocument/2006/math">
                    <m:oMathParaPr>
                      <m:jc m:val="centerGroup"/>
                    </m:oMathParaPr>
                    <m:oMath xmlns:m="http://schemas.openxmlformats.org/officeDocument/2006/math">
                      <m:r>
                        <a:rPr lang="en-US" altLang="zh-CN" sz="3200" i="1" dirty="0">
                          <a:latin typeface="Cambria Math"/>
                        </a:rPr>
                        <m:t>𝐾</m:t>
                      </m:r>
                      <m:r>
                        <a:rPr lang="en-US" altLang="zh-CN" sz="3200" i="1" dirty="0">
                          <a:latin typeface="Cambria Math"/>
                          <a:ea typeface="Cambria Math"/>
                        </a:rPr>
                        <m:t>≥</m:t>
                      </m:r>
                      <m:r>
                        <a:rPr lang="en-US" altLang="zh-CN" sz="3200" i="1" dirty="0">
                          <a:latin typeface="Cambria Math"/>
                          <a:ea typeface="Cambria Math"/>
                        </a:rPr>
                        <m:t>𝐶</m:t>
                      </m:r>
                      <m:r>
                        <a:rPr lang="en-US" altLang="zh-CN" sz="3200" i="1" dirty="0">
                          <a:latin typeface="Cambria Math"/>
                          <a:ea typeface="Cambria Math"/>
                        </a:rPr>
                        <m:t>×</m:t>
                      </m:r>
                      <m:r>
                        <a:rPr lang="en-US" altLang="zh-CN" sz="3200" i="1" dirty="0">
                          <a:latin typeface="Cambria Math"/>
                          <a:ea typeface="Cambria Math"/>
                        </a:rPr>
                        <m:t>𝑅𝑇𝑇</m:t>
                      </m:r>
                      <m:r>
                        <a:rPr lang="en-US" altLang="zh-CN" sz="3200" i="1" dirty="0">
                          <a:latin typeface="Cambria Math"/>
                          <a:ea typeface="Cambria Math"/>
                        </a:rPr>
                        <m:t>×</m:t>
                      </m:r>
                      <m:r>
                        <a:rPr lang="en-US" altLang="zh-CN" sz="3200" i="1" dirty="0">
                          <a:latin typeface="Cambria Math"/>
                          <a:ea typeface="Cambria Math"/>
                        </a:rPr>
                        <m:t>𝜆</m:t>
                      </m:r>
                    </m:oMath>
                  </m:oMathPara>
                </a14:m>
                <a:endParaRPr lang="zh-CN" altLang="en-US" sz="3200" dirty="0"/>
              </a:p>
            </p:txBody>
          </p:sp>
        </mc:Choice>
        <mc:Fallback xmlns="">
          <p:sp useBgFill="1">
            <p:nvSpPr>
              <p:cNvPr id="11" name="Rounded Rectangle 51"/>
              <p:cNvSpPr>
                <a:spLocks noRot="1" noChangeAspect="1" noMove="1" noResize="1" noEditPoints="1" noAdjustHandles="1" noChangeArrowheads="1" noChangeShapeType="1" noTextEdit="1"/>
              </p:cNvSpPr>
              <p:nvPr/>
            </p:nvSpPr>
            <p:spPr>
              <a:xfrm>
                <a:off x="2123728" y="3212976"/>
                <a:ext cx="4752528" cy="1114165"/>
              </a:xfrm>
              <a:prstGeom prst="roundRect">
                <a:avLst/>
              </a:prstGeom>
              <a:blipFill rotWithShape="1">
                <a:blip r:embed="rId3"/>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9" name="矩形 8"/>
          <p:cNvSpPr/>
          <p:nvPr/>
        </p:nvSpPr>
        <p:spPr>
          <a:xfrm>
            <a:off x="3707904" y="3446022"/>
            <a:ext cx="2340000"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596007" y="4687181"/>
            <a:ext cx="8080449"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latin typeface="+mn-lt"/>
                <a:cs typeface="Times New Roman" panose="02020603050405020304" pitchFamily="18" charset="0"/>
              </a:rPr>
              <a:t>Standard ECN marking threshold</a:t>
            </a:r>
            <a:endParaRPr lang="zh-CN" altLang="en-US" sz="3200" dirty="0">
              <a:solidFill>
                <a:srgbClr val="0000CC"/>
              </a:solidFill>
              <a:latin typeface="+mn-lt"/>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58</a:t>
            </a:fld>
            <a:endParaRPr lang="zh-CN" altLang="en-US"/>
          </a:p>
        </p:txBody>
      </p:sp>
    </p:spTree>
    <p:extLst>
      <p:ext uri="{BB962C8B-B14F-4D97-AF65-F5344CB8AC3E}">
        <p14:creationId xmlns:p14="http://schemas.microsoft.com/office/powerpoint/2010/main" val="178653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Single Queue</a:t>
            </a:r>
            <a:endParaRPr lang="zh-CN" altLang="en-US" dirty="0"/>
          </a:p>
        </p:txBody>
      </p:sp>
      <p:sp>
        <p:nvSpPr>
          <p:cNvPr id="3" name="内容占位符 2"/>
          <p:cNvSpPr>
            <a:spLocks noGrp="1"/>
          </p:cNvSpPr>
          <p:nvPr>
            <p:ph idx="1"/>
          </p:nvPr>
        </p:nvSpPr>
        <p:spPr/>
        <p:txBody>
          <a:bodyPr/>
          <a:lstStyle/>
          <a:p>
            <a:r>
              <a:rPr lang="en-US" altLang="zh-CN" dirty="0"/>
              <a:t>To achieve 100% throughput</a:t>
            </a:r>
          </a:p>
          <a:p>
            <a:pPr marL="0" indent="0">
              <a:buNone/>
            </a:pPr>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useBgFill="1">
            <p:nvSpPr>
              <p:cNvPr id="11" name="Rounded Rectangle 51"/>
              <p:cNvSpPr/>
              <p:nvPr/>
            </p:nvSpPr>
            <p:spPr>
              <a:xfrm>
                <a:off x="2123728" y="3212976"/>
                <a:ext cx="4752528" cy="1114165"/>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Para xmlns:m="http://schemas.openxmlformats.org/officeDocument/2006/math">
                    <m:oMathParaPr>
                      <m:jc m:val="centerGroup"/>
                    </m:oMathParaPr>
                    <m:oMath xmlns:m="http://schemas.openxmlformats.org/officeDocument/2006/math">
                      <m:r>
                        <a:rPr lang="en-US" altLang="zh-CN" sz="3200" i="1" dirty="0">
                          <a:latin typeface="Cambria Math"/>
                        </a:rPr>
                        <m:t>𝐾</m:t>
                      </m:r>
                      <m:r>
                        <a:rPr lang="en-US" altLang="zh-CN" sz="3200" i="1" dirty="0">
                          <a:latin typeface="Cambria Math"/>
                          <a:ea typeface="Cambria Math"/>
                        </a:rPr>
                        <m:t>≥</m:t>
                      </m:r>
                      <m:r>
                        <a:rPr lang="en-US" altLang="zh-CN" sz="3200" i="1" dirty="0">
                          <a:latin typeface="Cambria Math"/>
                          <a:ea typeface="Cambria Math"/>
                        </a:rPr>
                        <m:t>𝐶</m:t>
                      </m:r>
                      <m:r>
                        <a:rPr lang="en-US" altLang="zh-CN" sz="3200" i="1" dirty="0">
                          <a:latin typeface="Cambria Math"/>
                          <a:ea typeface="Cambria Math"/>
                        </a:rPr>
                        <m:t>×</m:t>
                      </m:r>
                      <m:r>
                        <a:rPr lang="en-US" altLang="zh-CN" sz="3200" i="1" dirty="0">
                          <a:latin typeface="Cambria Math"/>
                          <a:ea typeface="Cambria Math"/>
                        </a:rPr>
                        <m:t>𝑅𝑇𝑇</m:t>
                      </m:r>
                      <m:r>
                        <a:rPr lang="en-US" altLang="zh-CN" sz="3200" i="1" dirty="0">
                          <a:latin typeface="Cambria Math"/>
                          <a:ea typeface="Cambria Math"/>
                        </a:rPr>
                        <m:t>×</m:t>
                      </m:r>
                      <m:r>
                        <a:rPr lang="en-US" altLang="zh-CN" sz="3200" i="1" dirty="0">
                          <a:latin typeface="Cambria Math"/>
                          <a:ea typeface="Cambria Math"/>
                        </a:rPr>
                        <m:t>𝜆</m:t>
                      </m:r>
                    </m:oMath>
                  </m:oMathPara>
                </a14:m>
                <a:endParaRPr lang="zh-CN" altLang="en-US" sz="3200" dirty="0"/>
              </a:p>
            </p:txBody>
          </p:sp>
        </mc:Choice>
        <mc:Fallback xmlns="">
          <p:sp useBgFill="1">
            <p:nvSpPr>
              <p:cNvPr id="11" name="Rounded Rectangle 51"/>
              <p:cNvSpPr>
                <a:spLocks noRot="1" noChangeAspect="1" noMove="1" noResize="1" noEditPoints="1" noAdjustHandles="1" noChangeArrowheads="1" noChangeShapeType="1" noTextEdit="1"/>
              </p:cNvSpPr>
              <p:nvPr/>
            </p:nvSpPr>
            <p:spPr>
              <a:xfrm>
                <a:off x="2123728" y="3212976"/>
                <a:ext cx="4752528" cy="1114165"/>
              </a:xfrm>
              <a:prstGeom prst="roundRect">
                <a:avLst/>
              </a:prstGeom>
              <a:blipFill rotWithShape="1">
                <a:blip r:embed="rId3"/>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9" name="矩形 8"/>
          <p:cNvSpPr/>
          <p:nvPr/>
        </p:nvSpPr>
        <p:spPr>
          <a:xfrm>
            <a:off x="3707904" y="3446022"/>
            <a:ext cx="2340000"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307975" y="4687181"/>
            <a:ext cx="8656513"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latin typeface="+mn-lt"/>
                <a:cs typeface="Times New Roman" panose="02020603050405020304" pitchFamily="18" charset="0"/>
              </a:rPr>
              <a:t>Static value in DCNs,</a:t>
            </a:r>
            <a:endParaRPr lang="zh-CN" altLang="en-US" sz="3200" dirty="0">
              <a:solidFill>
                <a:srgbClr val="0000CC"/>
              </a:solidFill>
              <a:latin typeface="+mn-lt"/>
              <a:cs typeface="Times New Roman" panose="02020603050405020304" pitchFamily="18" charset="0"/>
            </a:endParaRPr>
          </a:p>
        </p:txBody>
      </p:sp>
      <p:sp>
        <p:nvSpPr>
          <p:cNvPr id="12" name="标题 1"/>
          <p:cNvSpPr txBox="1">
            <a:spLocks/>
          </p:cNvSpPr>
          <p:nvPr/>
        </p:nvSpPr>
        <p:spPr>
          <a:xfrm>
            <a:off x="523999" y="5229200"/>
            <a:ext cx="8080449"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200" dirty="0">
                <a:solidFill>
                  <a:srgbClr val="0000CC"/>
                </a:solidFill>
                <a:latin typeface="+mn-lt"/>
                <a:cs typeface="Times New Roman" panose="02020603050405020304" pitchFamily="18" charset="0"/>
              </a:rPr>
              <a:t>e.g., 65 packets for 10G network (DCTCP paper)</a:t>
            </a:r>
            <a:endParaRPr lang="zh-CN" altLang="en-US" sz="3200" dirty="0">
              <a:solidFill>
                <a:srgbClr val="0000CC"/>
              </a:solidFill>
              <a:latin typeface="+mn-lt"/>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59</a:t>
            </a:fld>
            <a:endParaRPr lang="zh-CN" altLang="en-US"/>
          </a:p>
        </p:txBody>
      </p:sp>
    </p:spTree>
    <p:extLst>
      <p:ext uri="{BB962C8B-B14F-4D97-AF65-F5344CB8AC3E}">
        <p14:creationId xmlns:p14="http://schemas.microsoft.com/office/powerpoint/2010/main" val="432485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TCP in the Data Center</a:t>
            </a:r>
            <a:endParaRPr lang="zh-CN" altLang="en-US" dirty="0"/>
          </a:p>
        </p:txBody>
      </p:sp>
      <p:sp>
        <p:nvSpPr>
          <p:cNvPr id="3" name="内容占位符 2"/>
          <p:cNvSpPr>
            <a:spLocks noGrp="1"/>
          </p:cNvSpPr>
          <p:nvPr>
            <p:ph idx="1"/>
          </p:nvPr>
        </p:nvSpPr>
        <p:spPr/>
        <p:txBody>
          <a:bodyPr/>
          <a:lstStyle/>
          <a:p>
            <a:pPr marL="0" indent="0">
              <a:buNone/>
            </a:pP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t>6</a:t>
            </a:fld>
            <a:endParaRPr lang="zh-CN" altLang="en-US" dirty="0"/>
          </a:p>
        </p:txBody>
      </p:sp>
      <mc:AlternateContent xmlns:mc="http://schemas.openxmlformats.org/markup-compatibility/2006" xmlns:a14="http://schemas.microsoft.com/office/drawing/2010/main">
        <mc:Choice Requires="a14">
          <p:sp useBgFill="1">
            <p:nvSpPr>
              <p:cNvPr id="5" name="Rounded Rectangle 51"/>
              <p:cNvSpPr/>
              <p:nvPr/>
            </p:nvSpPr>
            <p:spPr>
              <a:xfrm>
                <a:off x="1331640" y="3287117"/>
                <a:ext cx="6552728" cy="1152128"/>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 xmlns:m="http://schemas.openxmlformats.org/officeDocument/2006/math">
                    <m:r>
                      <a:rPr lang="en-US" altLang="zh-CN" sz="360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600" b="0" i="1" smtClean="0">
                        <a:solidFill>
                          <a:srgbClr val="0000CC"/>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3600" dirty="0">
                    <a:solidFill>
                      <a:srgbClr val="0000CC"/>
                    </a:solidFill>
                    <a:ea typeface="+mj-ea"/>
                    <a:cs typeface="Times New Roman" panose="02020603050405020304" pitchFamily="18" charset="0"/>
                  </a:rPr>
                  <a:t>99.9% </a:t>
                </a:r>
                <a:r>
                  <a:rPr lang="en-US" altLang="zh-CN" sz="3600" dirty="0">
                    <a:ea typeface="+mj-ea"/>
                    <a:cs typeface="Times New Roman" panose="02020603050405020304" pitchFamily="18" charset="0"/>
                  </a:rPr>
                  <a:t>of traffic is TCP traffic </a:t>
                </a:r>
                <a:endParaRPr lang="zh-CN" altLang="en-US" sz="3600" dirty="0"/>
              </a:p>
            </p:txBody>
          </p:sp>
        </mc:Choice>
        <mc:Fallback xmlns="">
          <p:sp useBgFill="1">
            <p:nvSpPr>
              <p:cNvPr id="5" name="Rounded Rectangle 51"/>
              <p:cNvSpPr>
                <a:spLocks noRot="1" noChangeAspect="1" noMove="1" noResize="1" noEditPoints="1" noAdjustHandles="1" noChangeArrowheads="1" noChangeShapeType="1" noTextEdit="1"/>
              </p:cNvSpPr>
              <p:nvPr/>
            </p:nvSpPr>
            <p:spPr>
              <a:xfrm>
                <a:off x="1331640" y="3287117"/>
                <a:ext cx="6552728" cy="1152128"/>
              </a:xfrm>
              <a:prstGeom prst="roundRect">
                <a:avLst/>
              </a:prstGeom>
              <a:blipFill>
                <a:blip r:embed="rId3"/>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Tree>
    <p:extLst>
      <p:ext uri="{BB962C8B-B14F-4D97-AF65-F5344CB8AC3E}">
        <p14:creationId xmlns:p14="http://schemas.microsoft.com/office/powerpoint/2010/main" val="1113423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(1)</a:t>
            </a:r>
            <a:endParaRPr lang="zh-CN" altLang="en-US" dirty="0"/>
          </a:p>
        </p:txBody>
      </p:sp>
      <p:sp>
        <p:nvSpPr>
          <p:cNvPr id="3" name="内容占位符 2"/>
          <p:cNvSpPr>
            <a:spLocks noGrp="1"/>
          </p:cNvSpPr>
          <p:nvPr>
            <p:ph idx="1"/>
          </p:nvPr>
        </p:nvSpPr>
        <p:spPr/>
        <p:txBody>
          <a:bodyPr/>
          <a:lstStyle/>
          <a:p>
            <a:endParaRPr lang="en-US" altLang="zh-CN" dirty="0"/>
          </a:p>
        </p:txBody>
      </p:sp>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60</a:t>
            </a:fld>
            <a:endParaRPr lang="zh-CN" altLang="en-US"/>
          </a:p>
        </p:txBody>
      </p:sp>
    </p:spTree>
    <p:extLst>
      <p:ext uri="{BB962C8B-B14F-4D97-AF65-F5344CB8AC3E}">
        <p14:creationId xmlns:p14="http://schemas.microsoft.com/office/powerpoint/2010/main" val="3347169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(1) </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standard threshold </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r>
                  <a:rPr lang="en-US" altLang="zh-CN"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7" name="Group 151"/>
          <p:cNvGrpSpPr>
            <a:grpSpLocks/>
          </p:cNvGrpSpPr>
          <p:nvPr/>
        </p:nvGrpSpPr>
        <p:grpSpPr bwMode="auto">
          <a:xfrm>
            <a:off x="3635896" y="436510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0" name="Group 40"/>
          <p:cNvGrpSpPr/>
          <p:nvPr/>
        </p:nvGrpSpPr>
        <p:grpSpPr>
          <a:xfrm>
            <a:off x="5450383" y="4833962"/>
            <a:ext cx="705793" cy="762000"/>
            <a:chOff x="6897409" y="2819400"/>
            <a:chExt cx="705793" cy="762000"/>
          </a:xfrm>
        </p:grpSpPr>
        <p:cxnSp>
          <p:nvCxnSpPr>
            <p:cNvPr id="31"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33" name="Group 151"/>
          <p:cNvGrpSpPr>
            <a:grpSpLocks/>
          </p:cNvGrpSpPr>
          <p:nvPr/>
        </p:nvGrpSpPr>
        <p:grpSpPr bwMode="auto">
          <a:xfrm>
            <a:off x="3635896" y="492624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4"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5"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6" name="Group 151"/>
          <p:cNvGrpSpPr>
            <a:grpSpLocks/>
          </p:cNvGrpSpPr>
          <p:nvPr/>
        </p:nvGrpSpPr>
        <p:grpSpPr bwMode="auto">
          <a:xfrm>
            <a:off x="3635896" y="5487057"/>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7"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8"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cxnSp>
        <p:nvCxnSpPr>
          <p:cNvPr id="39" name="Straight Connector 4"/>
          <p:cNvCxnSpPr/>
          <p:nvPr/>
        </p:nvCxnSpPr>
        <p:spPr>
          <a:xfrm>
            <a:off x="4283968" y="3952220"/>
            <a:ext cx="0" cy="228509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627784" y="3409836"/>
            <a:ext cx="3996444" cy="523220"/>
          </a:xfrm>
          <a:prstGeom prst="rect">
            <a:avLst/>
          </a:prstGeom>
          <a:noFill/>
        </p:spPr>
        <p:txBody>
          <a:bodyPr wrap="square" rtlCol="0">
            <a:spAutoFit/>
          </a:bodyPr>
          <a:lstStyle/>
          <a:p>
            <a:pPr algn="ctr"/>
            <a:r>
              <a:rPr lang="en-US" altLang="zh-CN" sz="2800" dirty="0"/>
              <a:t>standard threshold </a:t>
            </a:r>
            <a:endParaRPr lang="zh-CN" altLang="en-US" sz="2800" dirty="0"/>
          </a:p>
        </p:txBody>
      </p:sp>
      <p:sp>
        <p:nvSpPr>
          <p:cNvPr id="45" name="TextBox 44"/>
          <p:cNvSpPr txBox="1"/>
          <p:nvPr/>
        </p:nvSpPr>
        <p:spPr>
          <a:xfrm>
            <a:off x="6012160" y="4940687"/>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46" name="TextBox 45"/>
          <p:cNvSpPr txBox="1"/>
          <p:nvPr/>
        </p:nvSpPr>
        <p:spPr>
          <a:xfrm>
            <a:off x="1835696" y="4365104"/>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47" name="TextBox 46"/>
          <p:cNvSpPr txBox="1"/>
          <p:nvPr/>
        </p:nvSpPr>
        <p:spPr>
          <a:xfrm>
            <a:off x="1835696" y="4926248"/>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48" name="TextBox 47"/>
          <p:cNvSpPr txBox="1"/>
          <p:nvPr/>
        </p:nvSpPr>
        <p:spPr>
          <a:xfrm>
            <a:off x="1835696" y="5487392"/>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sp>
        <p:nvSpPr>
          <p:cNvPr id="49" name="TextBox 48"/>
          <p:cNvSpPr txBox="1"/>
          <p:nvPr/>
        </p:nvSpPr>
        <p:spPr>
          <a:xfrm>
            <a:off x="4067944" y="3903439"/>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50" name="TextBox 49"/>
          <p:cNvSpPr txBox="1"/>
          <p:nvPr/>
        </p:nvSpPr>
        <p:spPr>
          <a:xfrm>
            <a:off x="2915816" y="3903439"/>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61</a:t>
            </a:fld>
            <a:endParaRPr lang="zh-CN" altLang="en-US"/>
          </a:p>
        </p:txBody>
      </p:sp>
    </p:spTree>
    <p:extLst>
      <p:ext uri="{BB962C8B-B14F-4D97-AF65-F5344CB8AC3E}">
        <p14:creationId xmlns:p14="http://schemas.microsoft.com/office/powerpoint/2010/main" val="4002231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(1)</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standard threshold </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r>
                  <a:rPr lang="en-US" altLang="zh-CN" dirty="0"/>
                  <a:t> </a:t>
                </a:r>
              </a:p>
              <a:p>
                <a:pPr lvl="1"/>
                <a:r>
                  <a:rPr lang="en-US" altLang="zh-CN" b="1" dirty="0">
                    <a:solidFill>
                      <a:srgbClr val="FF0000"/>
                    </a:solidFill>
                  </a:rPr>
                  <a:t>Increase packet latency </a:t>
                </a:r>
              </a:p>
              <a:p>
                <a:pPr marL="457200"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7" name="Group 151"/>
          <p:cNvGrpSpPr>
            <a:grpSpLocks/>
          </p:cNvGrpSpPr>
          <p:nvPr/>
        </p:nvGrpSpPr>
        <p:grpSpPr bwMode="auto">
          <a:xfrm>
            <a:off x="3635896" y="436510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0" name="Group 40"/>
          <p:cNvGrpSpPr/>
          <p:nvPr/>
        </p:nvGrpSpPr>
        <p:grpSpPr>
          <a:xfrm>
            <a:off x="5450383" y="4833962"/>
            <a:ext cx="705793" cy="762000"/>
            <a:chOff x="6897409" y="2819400"/>
            <a:chExt cx="705793" cy="762000"/>
          </a:xfrm>
        </p:grpSpPr>
        <p:cxnSp>
          <p:nvCxnSpPr>
            <p:cNvPr id="31"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33" name="Group 151"/>
          <p:cNvGrpSpPr>
            <a:grpSpLocks/>
          </p:cNvGrpSpPr>
          <p:nvPr/>
        </p:nvGrpSpPr>
        <p:grpSpPr bwMode="auto">
          <a:xfrm>
            <a:off x="3635896" y="492624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4"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5"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36" name="Group 151"/>
          <p:cNvGrpSpPr>
            <a:grpSpLocks/>
          </p:cNvGrpSpPr>
          <p:nvPr/>
        </p:nvGrpSpPr>
        <p:grpSpPr bwMode="auto">
          <a:xfrm>
            <a:off x="3635896" y="5487057"/>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7"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38"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cxnSp>
        <p:nvCxnSpPr>
          <p:cNvPr id="39" name="Straight Connector 4"/>
          <p:cNvCxnSpPr/>
          <p:nvPr/>
        </p:nvCxnSpPr>
        <p:spPr>
          <a:xfrm>
            <a:off x="4283968" y="3952220"/>
            <a:ext cx="0" cy="228509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627784" y="3409836"/>
            <a:ext cx="3996444" cy="523220"/>
          </a:xfrm>
          <a:prstGeom prst="rect">
            <a:avLst/>
          </a:prstGeom>
          <a:noFill/>
        </p:spPr>
        <p:txBody>
          <a:bodyPr wrap="square" rtlCol="0">
            <a:spAutoFit/>
          </a:bodyPr>
          <a:lstStyle/>
          <a:p>
            <a:pPr algn="ctr"/>
            <a:r>
              <a:rPr lang="en-US" altLang="zh-CN" sz="2800" dirty="0"/>
              <a:t>standard threshold </a:t>
            </a:r>
            <a:endParaRPr lang="zh-CN" altLang="en-US" sz="2800" dirty="0"/>
          </a:p>
        </p:txBody>
      </p:sp>
      <p:sp>
        <p:nvSpPr>
          <p:cNvPr id="45" name="TextBox 44"/>
          <p:cNvSpPr txBox="1"/>
          <p:nvPr/>
        </p:nvSpPr>
        <p:spPr>
          <a:xfrm>
            <a:off x="6012160" y="4940687"/>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46" name="TextBox 45"/>
          <p:cNvSpPr txBox="1"/>
          <p:nvPr/>
        </p:nvSpPr>
        <p:spPr>
          <a:xfrm>
            <a:off x="1835696" y="4365104"/>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47" name="TextBox 46"/>
          <p:cNvSpPr txBox="1"/>
          <p:nvPr/>
        </p:nvSpPr>
        <p:spPr>
          <a:xfrm>
            <a:off x="1835696" y="4926248"/>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48" name="TextBox 47"/>
          <p:cNvSpPr txBox="1"/>
          <p:nvPr/>
        </p:nvSpPr>
        <p:spPr>
          <a:xfrm>
            <a:off x="1835696" y="5487392"/>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sp>
        <p:nvSpPr>
          <p:cNvPr id="49" name="TextBox 48"/>
          <p:cNvSpPr txBox="1"/>
          <p:nvPr/>
        </p:nvSpPr>
        <p:spPr>
          <a:xfrm>
            <a:off x="4067944" y="3903439"/>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50" name="TextBox 49"/>
          <p:cNvSpPr txBox="1"/>
          <p:nvPr/>
        </p:nvSpPr>
        <p:spPr>
          <a:xfrm>
            <a:off x="2915816" y="3903439"/>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62</a:t>
            </a:fld>
            <a:endParaRPr lang="zh-CN" altLang="en-US"/>
          </a:p>
        </p:txBody>
      </p:sp>
    </p:spTree>
    <p:extLst>
      <p:ext uri="{BB962C8B-B14F-4D97-AF65-F5344CB8AC3E}">
        <p14:creationId xmlns:p14="http://schemas.microsoft.com/office/powerpoint/2010/main" val="1082625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(1)</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standard threshold </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i="1" smtClean="0">
                        <a:latin typeface="Cambria Math"/>
                        <a:ea typeface="Cambria Math"/>
                      </a:rPr>
                      <m:t>=</m:t>
                    </m:r>
                    <m:r>
                      <a:rPr lang="en-US" altLang="zh-CN" b="0" i="1" smtClean="0">
                        <a:latin typeface="Cambria Math"/>
                        <a:ea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r>
                  <a:rPr lang="en-US" altLang="zh-CN" dirty="0"/>
                  <a:t> </a:t>
                </a:r>
              </a:p>
              <a:p>
                <a:pPr lvl="1"/>
                <a:r>
                  <a:rPr lang="en-US" altLang="zh-CN" b="1" dirty="0">
                    <a:solidFill>
                      <a:srgbClr val="FF0000"/>
                    </a:solidFill>
                  </a:rPr>
                  <a:t>Increase packet latency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3356992"/>
            <a:ext cx="5832648" cy="2728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灯片编号占位符 4"/>
          <p:cNvSpPr>
            <a:spLocks noGrp="1"/>
          </p:cNvSpPr>
          <p:nvPr>
            <p:ph type="sldNum" sz="quarter" idx="12"/>
          </p:nvPr>
        </p:nvSpPr>
        <p:spPr/>
        <p:txBody>
          <a:bodyPr/>
          <a:lstStyle/>
          <a:p>
            <a:fld id="{0C913308-F349-4B6D-A68A-DD1791B4A57B}" type="slidenum">
              <a:rPr lang="zh-CN" altLang="en-US" smtClean="0"/>
              <a:t>63</a:t>
            </a:fld>
            <a:endParaRPr lang="zh-CN" altLang="en-US"/>
          </a:p>
        </p:txBody>
      </p:sp>
      <p:sp>
        <p:nvSpPr>
          <p:cNvPr id="11" name="TextBox 10"/>
          <p:cNvSpPr txBox="1"/>
          <p:nvPr/>
        </p:nvSpPr>
        <p:spPr>
          <a:xfrm>
            <a:off x="0" y="5949280"/>
            <a:ext cx="9144000" cy="461665"/>
          </a:xfrm>
          <a:prstGeom prst="rect">
            <a:avLst/>
          </a:prstGeom>
          <a:noFill/>
        </p:spPr>
        <p:txBody>
          <a:bodyPr wrap="square" rtlCol="0">
            <a:spAutoFit/>
          </a:bodyPr>
          <a:lstStyle/>
          <a:p>
            <a:pPr algn="ctr"/>
            <a:r>
              <a:rPr lang="en-US" altLang="zh-CN" sz="2400" dirty="0"/>
              <a:t>Evenly classify 8 long-lived flows into a varying number of queues </a:t>
            </a:r>
            <a:endParaRPr lang="zh-CN" altLang="en-US" sz="2400" dirty="0"/>
          </a:p>
        </p:txBody>
      </p:sp>
    </p:spTree>
    <p:extLst>
      <p:ext uri="{BB962C8B-B14F-4D97-AF65-F5344CB8AC3E}">
        <p14:creationId xmlns:p14="http://schemas.microsoft.com/office/powerpoint/2010/main" val="2442908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(2)</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minimum threshold</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r>
                      <a:rPr lang="en-US" altLang="zh-CN" b="0" i="1" smtClean="0">
                        <a:latin typeface="Cambria Math"/>
                        <a:ea typeface="Cambria Math"/>
                      </a:rPr>
                      <m:t>×</m:t>
                    </m:r>
                    <m:f>
                      <m:fPr>
                        <m:type m:val="lin"/>
                        <m:ctrlPr>
                          <a:rPr lang="en-US" altLang="zh-CN" b="0" i="1" smtClean="0">
                            <a:latin typeface="Cambria Math" panose="02040503050406030204" pitchFamily="18" charset="0"/>
                            <a:ea typeface="Cambria Math"/>
                          </a:rPr>
                        </m:ctrlPr>
                      </m:fPr>
                      <m:num>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𝑖</m:t>
                            </m:r>
                          </m:sub>
                        </m:sSub>
                      </m:num>
                      <m:den>
                        <m:nary>
                          <m:naryPr>
                            <m:chr m:val="∑"/>
                            <m:subHide m:val="on"/>
                            <m:supHide m:val="on"/>
                            <m:ctrlPr>
                              <a:rPr lang="en-US" altLang="zh-CN" b="0" i="1" smtClean="0">
                                <a:latin typeface="Cambria Math" panose="02040503050406030204" pitchFamily="18" charset="0"/>
                                <a:ea typeface="Cambria Math"/>
                              </a:rPr>
                            </m:ctrlPr>
                          </m:naryPr>
                          <m:sub/>
                          <m:sup/>
                          <m:e>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𝑗</m:t>
                                </m:r>
                              </m:sub>
                            </m:sSub>
                          </m:e>
                        </m:nary>
                      </m:den>
                    </m:f>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p:cNvSpPr/>
          <p:nvPr/>
        </p:nvSpPr>
        <p:spPr>
          <a:xfrm>
            <a:off x="5292080" y="2132856"/>
            <a:ext cx="1368152"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txBox="1">
            <a:spLocks/>
          </p:cNvSpPr>
          <p:nvPr/>
        </p:nvSpPr>
        <p:spPr>
          <a:xfrm>
            <a:off x="4355976" y="2780928"/>
            <a:ext cx="342038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dirty="0">
                <a:solidFill>
                  <a:srgbClr val="0000CC"/>
                </a:solidFill>
                <a:latin typeface="+mn-lt"/>
                <a:cs typeface="Times New Roman" panose="02020603050405020304" pitchFamily="18" charset="0"/>
              </a:rPr>
              <a:t>Normalized weight</a:t>
            </a:r>
            <a:endParaRPr lang="zh-CN" altLang="en-US" sz="2800" dirty="0">
              <a:solidFill>
                <a:srgbClr val="0000CC"/>
              </a:solidFill>
              <a:latin typeface="+mn-lt"/>
              <a:cs typeface="Times New Roman" panose="02020603050405020304" pitchFamily="18" charset="0"/>
            </a:endParaRPr>
          </a:p>
        </p:txBody>
      </p:sp>
      <p:grpSp>
        <p:nvGrpSpPr>
          <p:cNvPr id="11" name="Group 151"/>
          <p:cNvGrpSpPr>
            <a:grpSpLocks/>
          </p:cNvGrpSpPr>
          <p:nvPr/>
        </p:nvGrpSpPr>
        <p:grpSpPr bwMode="auto">
          <a:xfrm>
            <a:off x="3635896" y="436510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4" name="Group 40"/>
          <p:cNvGrpSpPr/>
          <p:nvPr/>
        </p:nvGrpSpPr>
        <p:grpSpPr>
          <a:xfrm>
            <a:off x="5450383" y="4833962"/>
            <a:ext cx="705793" cy="762000"/>
            <a:chOff x="6897409" y="2819400"/>
            <a:chExt cx="705793" cy="762000"/>
          </a:xfrm>
        </p:grpSpPr>
        <p:cxnSp>
          <p:nvCxnSpPr>
            <p:cNvPr id="15"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7" name="Group 151"/>
          <p:cNvGrpSpPr>
            <a:grpSpLocks/>
          </p:cNvGrpSpPr>
          <p:nvPr/>
        </p:nvGrpSpPr>
        <p:grpSpPr bwMode="auto">
          <a:xfrm>
            <a:off x="3635896" y="492624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20" name="Group 151"/>
          <p:cNvGrpSpPr>
            <a:grpSpLocks/>
          </p:cNvGrpSpPr>
          <p:nvPr/>
        </p:nvGrpSpPr>
        <p:grpSpPr bwMode="auto">
          <a:xfrm>
            <a:off x="3635896" y="5487057"/>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2"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24" name="TextBox 23"/>
          <p:cNvSpPr txBox="1"/>
          <p:nvPr/>
        </p:nvSpPr>
        <p:spPr>
          <a:xfrm>
            <a:off x="2627784" y="3409836"/>
            <a:ext cx="3996444" cy="523220"/>
          </a:xfrm>
          <a:prstGeom prst="rect">
            <a:avLst/>
          </a:prstGeom>
          <a:noFill/>
        </p:spPr>
        <p:txBody>
          <a:bodyPr wrap="square" rtlCol="0">
            <a:spAutoFit/>
          </a:bodyPr>
          <a:lstStyle/>
          <a:p>
            <a:pPr algn="ctr"/>
            <a:r>
              <a:rPr lang="en-US" altLang="zh-CN" sz="2800" dirty="0"/>
              <a:t>minimum threshold </a:t>
            </a:r>
            <a:endParaRPr lang="zh-CN" altLang="en-US" sz="2800" dirty="0"/>
          </a:p>
        </p:txBody>
      </p:sp>
      <p:sp>
        <p:nvSpPr>
          <p:cNvPr id="25" name="TextBox 24"/>
          <p:cNvSpPr txBox="1"/>
          <p:nvPr/>
        </p:nvSpPr>
        <p:spPr>
          <a:xfrm>
            <a:off x="6012160" y="4940687"/>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26" name="TextBox 25"/>
          <p:cNvSpPr txBox="1"/>
          <p:nvPr/>
        </p:nvSpPr>
        <p:spPr>
          <a:xfrm>
            <a:off x="1835696" y="4365104"/>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7" name="TextBox 26"/>
          <p:cNvSpPr txBox="1"/>
          <p:nvPr/>
        </p:nvSpPr>
        <p:spPr>
          <a:xfrm>
            <a:off x="1835696" y="4926248"/>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28" name="TextBox 27"/>
          <p:cNvSpPr txBox="1"/>
          <p:nvPr/>
        </p:nvSpPr>
        <p:spPr>
          <a:xfrm>
            <a:off x="1835696" y="5487392"/>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sp>
        <p:nvSpPr>
          <p:cNvPr id="29" name="TextBox 28"/>
          <p:cNvSpPr txBox="1"/>
          <p:nvPr/>
        </p:nvSpPr>
        <p:spPr>
          <a:xfrm>
            <a:off x="4788024" y="3903439"/>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30" name="TextBox 29"/>
          <p:cNvSpPr txBox="1"/>
          <p:nvPr/>
        </p:nvSpPr>
        <p:spPr>
          <a:xfrm>
            <a:off x="3472831" y="3903439"/>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cxnSp>
        <p:nvCxnSpPr>
          <p:cNvPr id="34" name="Straight Connector 4"/>
          <p:cNvCxnSpPr/>
          <p:nvPr/>
        </p:nvCxnSpPr>
        <p:spPr>
          <a:xfrm>
            <a:off x="4932040" y="3952240"/>
            <a:ext cx="0" cy="228509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fld id="{0C913308-F349-4B6D-A68A-DD1791B4A57B}" type="slidenum">
              <a:rPr lang="zh-CN" altLang="en-US" smtClean="0"/>
              <a:t>64</a:t>
            </a:fld>
            <a:endParaRPr lang="zh-CN" altLang="en-US"/>
          </a:p>
        </p:txBody>
      </p:sp>
    </p:spTree>
    <p:extLst>
      <p:ext uri="{BB962C8B-B14F-4D97-AF65-F5344CB8AC3E}">
        <p14:creationId xmlns:p14="http://schemas.microsoft.com/office/powerpoint/2010/main" val="39950647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(2)</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minimum threshold</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r>
                      <a:rPr lang="en-US" altLang="zh-CN" b="0" i="1" smtClean="0">
                        <a:latin typeface="Cambria Math"/>
                        <a:ea typeface="Cambria Math"/>
                      </a:rPr>
                      <m:t>×</m:t>
                    </m:r>
                    <m:f>
                      <m:fPr>
                        <m:type m:val="lin"/>
                        <m:ctrlPr>
                          <a:rPr lang="en-US" altLang="zh-CN" b="0" i="1" smtClean="0">
                            <a:latin typeface="Cambria Math" panose="02040503050406030204" pitchFamily="18" charset="0"/>
                            <a:ea typeface="Cambria Math"/>
                          </a:rPr>
                        </m:ctrlPr>
                      </m:fPr>
                      <m:num>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𝑖</m:t>
                            </m:r>
                          </m:sub>
                        </m:sSub>
                      </m:num>
                      <m:den>
                        <m:nary>
                          <m:naryPr>
                            <m:chr m:val="∑"/>
                            <m:subHide m:val="on"/>
                            <m:supHide m:val="on"/>
                            <m:ctrlPr>
                              <a:rPr lang="en-US" altLang="zh-CN" b="0" i="1" smtClean="0">
                                <a:latin typeface="Cambria Math" panose="02040503050406030204" pitchFamily="18" charset="0"/>
                                <a:ea typeface="Cambria Math"/>
                              </a:rPr>
                            </m:ctrlPr>
                          </m:naryPr>
                          <m:sub/>
                          <m:sup/>
                          <m:e>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𝑗</m:t>
                                </m:r>
                              </m:sub>
                            </m:sSub>
                          </m:e>
                        </m:nary>
                      </m:den>
                    </m:f>
                  </m:oMath>
                </a14:m>
                <a:endParaRPr lang="en-US" altLang="zh-CN" dirty="0"/>
              </a:p>
              <a:p>
                <a:pPr lvl="1"/>
                <a:r>
                  <a:rPr lang="en-US" altLang="zh-CN" b="1" dirty="0">
                    <a:solidFill>
                      <a:srgbClr val="FF0000"/>
                    </a:solidFill>
                  </a:rPr>
                  <a:t>Degrade throughput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Group 151"/>
          <p:cNvGrpSpPr>
            <a:grpSpLocks/>
          </p:cNvGrpSpPr>
          <p:nvPr/>
        </p:nvGrpSpPr>
        <p:grpSpPr bwMode="auto">
          <a:xfrm>
            <a:off x="3635896" y="436510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4" name="Group 40"/>
          <p:cNvGrpSpPr/>
          <p:nvPr/>
        </p:nvGrpSpPr>
        <p:grpSpPr>
          <a:xfrm>
            <a:off x="5450383" y="4833962"/>
            <a:ext cx="705793" cy="762000"/>
            <a:chOff x="6897409" y="2819400"/>
            <a:chExt cx="705793" cy="762000"/>
          </a:xfrm>
        </p:grpSpPr>
        <p:cxnSp>
          <p:nvCxnSpPr>
            <p:cNvPr id="15"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7" name="Group 151"/>
          <p:cNvGrpSpPr>
            <a:grpSpLocks/>
          </p:cNvGrpSpPr>
          <p:nvPr/>
        </p:nvGrpSpPr>
        <p:grpSpPr bwMode="auto">
          <a:xfrm>
            <a:off x="3635896" y="492624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8"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9"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20" name="Group 151"/>
          <p:cNvGrpSpPr>
            <a:grpSpLocks/>
          </p:cNvGrpSpPr>
          <p:nvPr/>
        </p:nvGrpSpPr>
        <p:grpSpPr bwMode="auto">
          <a:xfrm>
            <a:off x="3635896" y="5487057"/>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22"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sp>
        <p:nvSpPr>
          <p:cNvPr id="24" name="TextBox 23"/>
          <p:cNvSpPr txBox="1"/>
          <p:nvPr/>
        </p:nvSpPr>
        <p:spPr>
          <a:xfrm>
            <a:off x="2627784" y="3409836"/>
            <a:ext cx="3996444" cy="523220"/>
          </a:xfrm>
          <a:prstGeom prst="rect">
            <a:avLst/>
          </a:prstGeom>
          <a:noFill/>
        </p:spPr>
        <p:txBody>
          <a:bodyPr wrap="square" rtlCol="0">
            <a:spAutoFit/>
          </a:bodyPr>
          <a:lstStyle/>
          <a:p>
            <a:pPr algn="ctr"/>
            <a:r>
              <a:rPr lang="en-US" altLang="zh-CN" sz="2800" dirty="0"/>
              <a:t>minimum threshold </a:t>
            </a:r>
            <a:endParaRPr lang="zh-CN" altLang="en-US" sz="2800" dirty="0"/>
          </a:p>
        </p:txBody>
      </p:sp>
      <p:sp>
        <p:nvSpPr>
          <p:cNvPr id="25" name="TextBox 24"/>
          <p:cNvSpPr txBox="1"/>
          <p:nvPr/>
        </p:nvSpPr>
        <p:spPr>
          <a:xfrm>
            <a:off x="6012160" y="4940687"/>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26" name="TextBox 25"/>
          <p:cNvSpPr txBox="1"/>
          <p:nvPr/>
        </p:nvSpPr>
        <p:spPr>
          <a:xfrm>
            <a:off x="1835696" y="4365104"/>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7" name="TextBox 26"/>
          <p:cNvSpPr txBox="1"/>
          <p:nvPr/>
        </p:nvSpPr>
        <p:spPr>
          <a:xfrm>
            <a:off x="1835696" y="4926248"/>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28" name="TextBox 27"/>
          <p:cNvSpPr txBox="1"/>
          <p:nvPr/>
        </p:nvSpPr>
        <p:spPr>
          <a:xfrm>
            <a:off x="1835696" y="5487392"/>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sp>
        <p:nvSpPr>
          <p:cNvPr id="29" name="TextBox 28"/>
          <p:cNvSpPr txBox="1"/>
          <p:nvPr/>
        </p:nvSpPr>
        <p:spPr>
          <a:xfrm>
            <a:off x="4788024" y="3903439"/>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30" name="TextBox 29"/>
          <p:cNvSpPr txBox="1"/>
          <p:nvPr/>
        </p:nvSpPr>
        <p:spPr>
          <a:xfrm>
            <a:off x="3472831" y="3903439"/>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cxnSp>
        <p:nvCxnSpPr>
          <p:cNvPr id="34" name="Straight Connector 4"/>
          <p:cNvCxnSpPr/>
          <p:nvPr/>
        </p:nvCxnSpPr>
        <p:spPr>
          <a:xfrm>
            <a:off x="4932040" y="3952240"/>
            <a:ext cx="0" cy="228509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fld id="{0C913308-F349-4B6D-A68A-DD1791B4A57B}" type="slidenum">
              <a:rPr lang="zh-CN" altLang="en-US" smtClean="0"/>
              <a:t>65</a:t>
            </a:fld>
            <a:endParaRPr lang="zh-CN" altLang="en-US"/>
          </a:p>
        </p:txBody>
      </p:sp>
    </p:spTree>
    <p:extLst>
      <p:ext uri="{BB962C8B-B14F-4D97-AF65-F5344CB8AC3E}">
        <p14:creationId xmlns:p14="http://schemas.microsoft.com/office/powerpoint/2010/main" val="3881291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(2)</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Per-queue with the minimum threshold</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𝑞𝑢𝑒𝑢𝑒</m:t>
                        </m:r>
                        <m:r>
                          <a:rPr lang="en-US" altLang="zh-CN" b="0" i="1" smtClean="0">
                            <a:latin typeface="Cambria Math"/>
                          </a:rPr>
                          <m:t>(</m:t>
                        </m:r>
                        <m:r>
                          <a:rPr lang="en-US" altLang="zh-CN" b="0" i="1" smtClean="0">
                            <a:latin typeface="Cambria Math"/>
                          </a:rPr>
                          <m:t>𝑖</m:t>
                        </m:r>
                        <m:r>
                          <a:rPr lang="en-US" altLang="zh-CN" b="0" i="1" smtClean="0">
                            <a:latin typeface="Cambria Math"/>
                          </a:rPr>
                          <m:t>)</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r>
                      <a:rPr lang="en-US" altLang="zh-CN" b="0" i="1" smtClean="0">
                        <a:latin typeface="Cambria Math"/>
                        <a:ea typeface="Cambria Math"/>
                      </a:rPr>
                      <m:t>×</m:t>
                    </m:r>
                    <m:f>
                      <m:fPr>
                        <m:type m:val="lin"/>
                        <m:ctrlPr>
                          <a:rPr lang="en-US" altLang="zh-CN" b="0" i="1" smtClean="0">
                            <a:latin typeface="Cambria Math" panose="02040503050406030204" pitchFamily="18" charset="0"/>
                            <a:ea typeface="Cambria Math"/>
                          </a:rPr>
                        </m:ctrlPr>
                      </m:fPr>
                      <m:num>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𝑖</m:t>
                            </m:r>
                          </m:sub>
                        </m:sSub>
                      </m:num>
                      <m:den>
                        <m:nary>
                          <m:naryPr>
                            <m:chr m:val="∑"/>
                            <m:subHide m:val="on"/>
                            <m:supHide m:val="on"/>
                            <m:ctrlPr>
                              <a:rPr lang="en-US" altLang="zh-CN" b="0" i="1" smtClean="0">
                                <a:latin typeface="Cambria Math" panose="02040503050406030204" pitchFamily="18" charset="0"/>
                                <a:ea typeface="Cambria Math"/>
                              </a:rPr>
                            </m:ctrlPr>
                          </m:naryPr>
                          <m:sub/>
                          <m:sup/>
                          <m:e>
                            <m:sSub>
                              <m:sSubPr>
                                <m:ctrlPr>
                                  <a:rPr lang="en-US" altLang="zh-CN" b="0" i="1" smtClean="0">
                                    <a:latin typeface="Cambria Math" panose="02040503050406030204" pitchFamily="18" charset="0"/>
                                    <a:ea typeface="Cambria Math"/>
                                  </a:rPr>
                                </m:ctrlPr>
                              </m:sSubPr>
                              <m:e>
                                <m:r>
                                  <a:rPr lang="en-US" altLang="zh-CN" b="0" i="1" smtClean="0">
                                    <a:latin typeface="Cambria Math"/>
                                    <a:ea typeface="Cambria Math"/>
                                  </a:rPr>
                                  <m:t>𝑤</m:t>
                                </m:r>
                              </m:e>
                              <m:sub>
                                <m:r>
                                  <a:rPr lang="en-US" altLang="zh-CN" b="0" i="1" smtClean="0">
                                    <a:latin typeface="Cambria Math"/>
                                    <a:ea typeface="Cambria Math"/>
                                  </a:rPr>
                                  <m:t>𝑗</m:t>
                                </m:r>
                              </m:sub>
                            </m:sSub>
                          </m:e>
                        </m:nary>
                      </m:den>
                    </m:f>
                  </m:oMath>
                </a14:m>
                <a:endParaRPr lang="en-US" altLang="zh-CN" dirty="0"/>
              </a:p>
              <a:p>
                <a:pPr lvl="1"/>
                <a:r>
                  <a:rPr lang="en-US" altLang="zh-CN" b="1" dirty="0">
                    <a:solidFill>
                      <a:srgbClr val="FF0000"/>
                    </a:solidFill>
                  </a:rPr>
                  <a:t>Degrade throughput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440503"/>
            <a:ext cx="3224174" cy="256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3386271"/>
            <a:ext cx="3384376" cy="2623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1331640" y="5979886"/>
            <a:ext cx="2808312" cy="461665"/>
          </a:xfrm>
          <a:prstGeom prst="rect">
            <a:avLst/>
          </a:prstGeom>
          <a:noFill/>
        </p:spPr>
        <p:txBody>
          <a:bodyPr wrap="square" rtlCol="0">
            <a:spAutoFit/>
          </a:bodyPr>
          <a:lstStyle/>
          <a:p>
            <a:pPr algn="ctr"/>
            <a:r>
              <a:rPr lang="en-US" altLang="zh-CN" sz="2400" dirty="0"/>
              <a:t>Overall Average FCT </a:t>
            </a:r>
            <a:endParaRPr lang="zh-CN" altLang="en-US" sz="2400" dirty="0"/>
          </a:p>
        </p:txBody>
      </p:sp>
      <p:sp>
        <p:nvSpPr>
          <p:cNvPr id="32" name="TextBox 31"/>
          <p:cNvSpPr txBox="1"/>
          <p:nvPr/>
        </p:nvSpPr>
        <p:spPr>
          <a:xfrm>
            <a:off x="5004048" y="5991671"/>
            <a:ext cx="2808312" cy="461665"/>
          </a:xfrm>
          <a:prstGeom prst="rect">
            <a:avLst/>
          </a:prstGeom>
          <a:noFill/>
        </p:spPr>
        <p:txBody>
          <a:bodyPr wrap="square" rtlCol="0">
            <a:spAutoFit/>
          </a:bodyPr>
          <a:lstStyle/>
          <a:p>
            <a:pPr algn="ctr"/>
            <a:r>
              <a:rPr lang="en-US" altLang="zh-CN" sz="2400" dirty="0"/>
              <a:t>Average FCT (&gt;10MB) </a:t>
            </a:r>
            <a:endParaRPr lang="zh-CN" altLang="en-US" sz="24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66</a:t>
            </a:fld>
            <a:endParaRPr lang="zh-CN" altLang="en-US"/>
          </a:p>
        </p:txBody>
      </p:sp>
    </p:spTree>
    <p:extLst>
      <p:ext uri="{BB962C8B-B14F-4D97-AF65-F5344CB8AC3E}">
        <p14:creationId xmlns:p14="http://schemas.microsoft.com/office/powerpoint/2010/main" val="4046315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(3)</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Per-port</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𝑝𝑜𝑟𝑡</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1" name="Group 151"/>
          <p:cNvGrpSpPr>
            <a:grpSpLocks/>
          </p:cNvGrpSpPr>
          <p:nvPr/>
        </p:nvGrpSpPr>
        <p:grpSpPr bwMode="auto">
          <a:xfrm>
            <a:off x="3635896" y="4456276"/>
            <a:ext cx="1695162" cy="1368152"/>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2"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3"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4" name="Group 40"/>
          <p:cNvGrpSpPr/>
          <p:nvPr/>
        </p:nvGrpSpPr>
        <p:grpSpPr>
          <a:xfrm>
            <a:off x="5450383" y="4781118"/>
            <a:ext cx="705793" cy="762000"/>
            <a:chOff x="6897409" y="2819400"/>
            <a:chExt cx="705793" cy="762000"/>
          </a:xfrm>
        </p:grpSpPr>
        <p:cxnSp>
          <p:nvCxnSpPr>
            <p:cNvPr id="15"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4" name="TextBox 23"/>
          <p:cNvSpPr txBox="1"/>
          <p:nvPr/>
        </p:nvSpPr>
        <p:spPr>
          <a:xfrm>
            <a:off x="2627784" y="3501008"/>
            <a:ext cx="3996444" cy="523220"/>
          </a:xfrm>
          <a:prstGeom prst="rect">
            <a:avLst/>
          </a:prstGeom>
          <a:noFill/>
        </p:spPr>
        <p:txBody>
          <a:bodyPr wrap="square" rtlCol="0">
            <a:spAutoFit/>
          </a:bodyPr>
          <a:lstStyle/>
          <a:p>
            <a:pPr algn="ctr"/>
            <a:r>
              <a:rPr lang="en-US" altLang="zh-CN" sz="2800" dirty="0"/>
              <a:t>standard threshold </a:t>
            </a:r>
            <a:endParaRPr lang="zh-CN" altLang="en-US" sz="2800" dirty="0"/>
          </a:p>
        </p:txBody>
      </p:sp>
      <p:sp>
        <p:nvSpPr>
          <p:cNvPr id="25" name="TextBox 24"/>
          <p:cNvSpPr txBox="1"/>
          <p:nvPr/>
        </p:nvSpPr>
        <p:spPr>
          <a:xfrm>
            <a:off x="6012160" y="4887843"/>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26" name="TextBox 25"/>
          <p:cNvSpPr txBox="1"/>
          <p:nvPr/>
        </p:nvSpPr>
        <p:spPr>
          <a:xfrm>
            <a:off x="1835696" y="4312260"/>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27" name="TextBox 26"/>
          <p:cNvSpPr txBox="1"/>
          <p:nvPr/>
        </p:nvSpPr>
        <p:spPr>
          <a:xfrm>
            <a:off x="1835696" y="4873404"/>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28" name="TextBox 27"/>
          <p:cNvSpPr txBox="1"/>
          <p:nvPr/>
        </p:nvSpPr>
        <p:spPr>
          <a:xfrm>
            <a:off x="1835696" y="5434548"/>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cxnSp>
        <p:nvCxnSpPr>
          <p:cNvPr id="31" name="Straight Connector 4"/>
          <p:cNvCxnSpPr/>
          <p:nvPr/>
        </p:nvCxnSpPr>
        <p:spPr>
          <a:xfrm>
            <a:off x="4499992" y="3994611"/>
            <a:ext cx="0" cy="207870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36927" y="3994611"/>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33" name="TextBox 32"/>
          <p:cNvSpPr txBox="1"/>
          <p:nvPr/>
        </p:nvSpPr>
        <p:spPr>
          <a:xfrm>
            <a:off x="3059832" y="3994611"/>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67</a:t>
            </a:fld>
            <a:endParaRPr lang="zh-CN" altLang="en-US"/>
          </a:p>
        </p:txBody>
      </p:sp>
    </p:spTree>
    <p:extLst>
      <p:ext uri="{BB962C8B-B14F-4D97-AF65-F5344CB8AC3E}">
        <p14:creationId xmlns:p14="http://schemas.microsoft.com/office/powerpoint/2010/main" val="257378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(3)</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Per-port</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𝑝𝑜𝑟𝑡</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endParaRPr lang="en-US" altLang="zh-CN" dirty="0"/>
              </a:p>
              <a:p>
                <a:pPr lvl="1"/>
                <a:r>
                  <a:rPr lang="en-US" altLang="zh-CN" b="1" dirty="0">
                    <a:solidFill>
                      <a:srgbClr val="FF0000"/>
                    </a:solidFill>
                  </a:rPr>
                  <a:t>Violate weighted fair sharing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TextBox 35"/>
          <p:cNvSpPr txBox="1"/>
          <p:nvPr/>
        </p:nvSpPr>
        <p:spPr>
          <a:xfrm>
            <a:off x="2627784" y="3501008"/>
            <a:ext cx="3996444" cy="523220"/>
          </a:xfrm>
          <a:prstGeom prst="rect">
            <a:avLst/>
          </a:prstGeom>
          <a:noFill/>
        </p:spPr>
        <p:txBody>
          <a:bodyPr wrap="square" rtlCol="0">
            <a:spAutoFit/>
          </a:bodyPr>
          <a:lstStyle/>
          <a:p>
            <a:pPr algn="ctr"/>
            <a:r>
              <a:rPr lang="en-US" altLang="zh-CN" sz="2800" dirty="0"/>
              <a:t>standard threshold </a:t>
            </a:r>
            <a:endParaRPr lang="zh-CN" altLang="en-US" sz="2800" dirty="0"/>
          </a:p>
        </p:txBody>
      </p:sp>
      <p:grpSp>
        <p:nvGrpSpPr>
          <p:cNvPr id="44" name="Group 151"/>
          <p:cNvGrpSpPr>
            <a:grpSpLocks/>
          </p:cNvGrpSpPr>
          <p:nvPr/>
        </p:nvGrpSpPr>
        <p:grpSpPr bwMode="auto">
          <a:xfrm>
            <a:off x="3635896" y="4456276"/>
            <a:ext cx="1695162" cy="1368152"/>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45"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46"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47" name="Group 40"/>
          <p:cNvGrpSpPr/>
          <p:nvPr/>
        </p:nvGrpSpPr>
        <p:grpSpPr>
          <a:xfrm>
            <a:off x="5450383" y="4781118"/>
            <a:ext cx="705793" cy="762000"/>
            <a:chOff x="6897409" y="2819400"/>
            <a:chExt cx="705793" cy="762000"/>
          </a:xfrm>
        </p:grpSpPr>
        <p:cxnSp>
          <p:nvCxnSpPr>
            <p:cNvPr id="48"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51" name="TextBox 50"/>
          <p:cNvSpPr txBox="1"/>
          <p:nvPr/>
        </p:nvSpPr>
        <p:spPr>
          <a:xfrm>
            <a:off x="6012160" y="4887843"/>
            <a:ext cx="1224136" cy="523220"/>
          </a:xfrm>
          <a:prstGeom prst="rect">
            <a:avLst/>
          </a:prstGeom>
          <a:noFill/>
        </p:spPr>
        <p:txBody>
          <a:bodyPr wrap="square" rtlCol="0">
            <a:spAutoFit/>
          </a:bodyPr>
          <a:lstStyle/>
          <a:p>
            <a:pPr algn="ctr"/>
            <a:r>
              <a:rPr lang="en-US" altLang="zh-CN" sz="2800" dirty="0"/>
              <a:t>port</a:t>
            </a:r>
            <a:endParaRPr lang="zh-CN" altLang="en-US" sz="2800" dirty="0"/>
          </a:p>
        </p:txBody>
      </p:sp>
      <p:sp>
        <p:nvSpPr>
          <p:cNvPr id="52" name="TextBox 51"/>
          <p:cNvSpPr txBox="1"/>
          <p:nvPr/>
        </p:nvSpPr>
        <p:spPr>
          <a:xfrm>
            <a:off x="1835696" y="4312260"/>
            <a:ext cx="1656184" cy="523220"/>
          </a:xfrm>
          <a:prstGeom prst="rect">
            <a:avLst/>
          </a:prstGeom>
          <a:noFill/>
        </p:spPr>
        <p:txBody>
          <a:bodyPr wrap="square" rtlCol="0">
            <a:spAutoFit/>
          </a:bodyPr>
          <a:lstStyle/>
          <a:p>
            <a:pPr algn="ctr"/>
            <a:r>
              <a:rPr lang="en-US" altLang="zh-CN" sz="2800" dirty="0"/>
              <a:t>queue 1</a:t>
            </a:r>
            <a:endParaRPr lang="zh-CN" altLang="en-US" sz="2800" dirty="0"/>
          </a:p>
        </p:txBody>
      </p:sp>
      <p:sp>
        <p:nvSpPr>
          <p:cNvPr id="53" name="TextBox 52"/>
          <p:cNvSpPr txBox="1"/>
          <p:nvPr/>
        </p:nvSpPr>
        <p:spPr>
          <a:xfrm>
            <a:off x="1835696" y="4873404"/>
            <a:ext cx="1656184" cy="523220"/>
          </a:xfrm>
          <a:prstGeom prst="rect">
            <a:avLst/>
          </a:prstGeom>
          <a:noFill/>
        </p:spPr>
        <p:txBody>
          <a:bodyPr wrap="square" rtlCol="0">
            <a:spAutoFit/>
          </a:bodyPr>
          <a:lstStyle/>
          <a:p>
            <a:pPr algn="ctr"/>
            <a:r>
              <a:rPr lang="en-US" altLang="zh-CN" sz="2800" dirty="0"/>
              <a:t>queue 2</a:t>
            </a:r>
            <a:endParaRPr lang="zh-CN" altLang="en-US" sz="2800" dirty="0"/>
          </a:p>
        </p:txBody>
      </p:sp>
      <p:sp>
        <p:nvSpPr>
          <p:cNvPr id="54" name="TextBox 53"/>
          <p:cNvSpPr txBox="1"/>
          <p:nvPr/>
        </p:nvSpPr>
        <p:spPr>
          <a:xfrm>
            <a:off x="1835696" y="5434548"/>
            <a:ext cx="1656184" cy="523220"/>
          </a:xfrm>
          <a:prstGeom prst="rect">
            <a:avLst/>
          </a:prstGeom>
          <a:noFill/>
        </p:spPr>
        <p:txBody>
          <a:bodyPr wrap="square" rtlCol="0">
            <a:spAutoFit/>
          </a:bodyPr>
          <a:lstStyle/>
          <a:p>
            <a:pPr algn="ctr"/>
            <a:r>
              <a:rPr lang="en-US" altLang="zh-CN" sz="2800" dirty="0"/>
              <a:t>queue 3</a:t>
            </a:r>
            <a:endParaRPr lang="zh-CN" altLang="en-US" sz="2800" dirty="0"/>
          </a:p>
        </p:txBody>
      </p:sp>
      <p:cxnSp>
        <p:nvCxnSpPr>
          <p:cNvPr id="55" name="Straight Connector 4"/>
          <p:cNvCxnSpPr/>
          <p:nvPr/>
        </p:nvCxnSpPr>
        <p:spPr>
          <a:xfrm>
            <a:off x="4499992" y="3994611"/>
            <a:ext cx="0" cy="207870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336927" y="3994611"/>
            <a:ext cx="1963265" cy="461665"/>
          </a:xfrm>
          <a:prstGeom prst="rect">
            <a:avLst/>
          </a:prstGeom>
          <a:noFill/>
        </p:spPr>
        <p:txBody>
          <a:bodyPr wrap="square" rtlCol="0">
            <a:spAutoFit/>
          </a:bodyPr>
          <a:lstStyle/>
          <a:p>
            <a:pPr algn="ctr"/>
            <a:r>
              <a:rPr lang="en-US" altLang="zh-CN" sz="2400" b="1" dirty="0">
                <a:solidFill>
                  <a:srgbClr val="FF0000"/>
                </a:solidFill>
              </a:rPr>
              <a:t>Don’t mark</a:t>
            </a:r>
            <a:endParaRPr lang="zh-CN" altLang="en-US" sz="2400" b="1" dirty="0">
              <a:solidFill>
                <a:srgbClr val="FF0000"/>
              </a:solidFill>
            </a:endParaRPr>
          </a:p>
        </p:txBody>
      </p:sp>
      <p:sp>
        <p:nvSpPr>
          <p:cNvPr id="57" name="TextBox 56"/>
          <p:cNvSpPr txBox="1"/>
          <p:nvPr/>
        </p:nvSpPr>
        <p:spPr>
          <a:xfrm>
            <a:off x="3059832" y="3994611"/>
            <a:ext cx="1963265" cy="461665"/>
          </a:xfrm>
          <a:prstGeom prst="rect">
            <a:avLst/>
          </a:prstGeom>
          <a:noFill/>
        </p:spPr>
        <p:txBody>
          <a:bodyPr wrap="square" rtlCol="0">
            <a:spAutoFit/>
          </a:bodyPr>
          <a:lstStyle/>
          <a:p>
            <a:pPr algn="ctr"/>
            <a:r>
              <a:rPr lang="en-US" altLang="zh-CN" sz="2400" b="1" dirty="0">
                <a:solidFill>
                  <a:srgbClr val="FF0000"/>
                </a:solidFill>
              </a:rPr>
              <a:t>Mark</a:t>
            </a:r>
            <a:endParaRPr lang="zh-CN" altLang="en-US" sz="2400" b="1" dirty="0">
              <a:solidFill>
                <a:srgbClr val="FF0000"/>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68</a:t>
            </a:fld>
            <a:endParaRPr lang="zh-CN" altLang="en-US"/>
          </a:p>
        </p:txBody>
      </p:sp>
    </p:spTree>
    <p:extLst>
      <p:ext uri="{BB962C8B-B14F-4D97-AF65-F5344CB8AC3E}">
        <p14:creationId xmlns:p14="http://schemas.microsoft.com/office/powerpoint/2010/main" val="93447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ECN marking with Multi-Queue (3)</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Per-port</a:t>
                </a:r>
              </a:p>
              <a:p>
                <a:pPr lvl="1"/>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𝐾</m:t>
                        </m:r>
                      </m:e>
                      <m:sub>
                        <m:r>
                          <a:rPr lang="en-US" altLang="zh-CN" b="0" i="1" smtClean="0">
                            <a:latin typeface="Cambria Math"/>
                          </a:rPr>
                          <m:t>𝑝𝑜𝑟𝑡</m:t>
                        </m:r>
                      </m:sub>
                    </m:sSub>
                    <m:r>
                      <a:rPr lang="en-US" altLang="zh-CN" b="0" i="1" smtClean="0">
                        <a:latin typeface="Cambria Math"/>
                      </a:rPr>
                      <m:t>=</m:t>
                    </m:r>
                    <m:r>
                      <a:rPr lang="en-US" altLang="zh-CN" b="0" i="1" smtClean="0">
                        <a:latin typeface="Cambria Math"/>
                      </a:rPr>
                      <m:t>𝐶</m:t>
                    </m:r>
                    <m:r>
                      <a:rPr lang="en-US" altLang="zh-CN" b="0" i="1" smtClean="0">
                        <a:latin typeface="Cambria Math"/>
                        <a:ea typeface="Cambria Math"/>
                      </a:rPr>
                      <m:t>×</m:t>
                    </m:r>
                    <m:r>
                      <a:rPr lang="en-US" altLang="zh-CN" b="0" i="1" smtClean="0">
                        <a:latin typeface="Cambria Math"/>
                        <a:ea typeface="Cambria Math"/>
                      </a:rPr>
                      <m:t>𝑅𝑇𝑇</m:t>
                    </m:r>
                    <m:r>
                      <a:rPr lang="en-US" altLang="zh-CN" b="0" i="1" smtClean="0">
                        <a:latin typeface="Cambria Math"/>
                        <a:ea typeface="Cambria Math"/>
                      </a:rPr>
                      <m:t>×</m:t>
                    </m:r>
                    <m:r>
                      <a:rPr lang="en-US" altLang="zh-CN" b="0" i="1" smtClean="0">
                        <a:latin typeface="Cambria Math"/>
                        <a:ea typeface="Cambria Math"/>
                      </a:rPr>
                      <m:t>𝜆</m:t>
                    </m:r>
                  </m:oMath>
                </a14:m>
                <a:endParaRPr lang="en-US" altLang="zh-CN" dirty="0"/>
              </a:p>
              <a:p>
                <a:pPr lvl="1"/>
                <a:r>
                  <a:rPr lang="en-US" altLang="zh-CN" b="1" dirty="0">
                    <a:solidFill>
                      <a:srgbClr val="FF0000"/>
                    </a:solidFill>
                  </a:rPr>
                  <a:t>Violate weighted fair sharing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l="-1630" t="-1752"/>
                </a:stretch>
              </a:blipFill>
            </p:spPr>
            <p:txBody>
              <a:bodyPr/>
              <a:lstStyle/>
              <a:p>
                <a:r>
                  <a:rPr lang="zh-CN" altLang="en-US">
                    <a:noFill/>
                  </a:rPr>
                  <a:t> </a:t>
                </a:r>
              </a:p>
            </p:txBody>
          </p:sp>
        </mc:Fallback>
      </mc:AlternateContent>
      <p:sp>
        <p:nvSpPr>
          <p:cNvPr id="6" name="AutoShape 2" descr="Image result for hadoo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Image result for redi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9" descr="Image result for sql azur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AutoShape 4" descr="Image result for data center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descr="C:\Users\wei\Desktop\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717" y="3284984"/>
            <a:ext cx="3528392" cy="2646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wei\Desktop\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3284984"/>
            <a:ext cx="3528392" cy="264629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39552" y="5931278"/>
            <a:ext cx="8378825" cy="461665"/>
          </a:xfrm>
          <a:prstGeom prst="rect">
            <a:avLst/>
          </a:prstGeom>
          <a:noFill/>
        </p:spPr>
        <p:txBody>
          <a:bodyPr wrap="square" rtlCol="0">
            <a:spAutoFit/>
          </a:bodyPr>
          <a:lstStyle/>
          <a:p>
            <a:pPr algn="ctr"/>
            <a:r>
              <a:rPr lang="en-US" altLang="zh-CN" sz="2400" dirty="0"/>
              <a:t>Both services have a equal-weight dedicated queue on the switch </a:t>
            </a:r>
            <a:endParaRPr lang="zh-CN" altLang="en-US" sz="2400"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69</a:t>
            </a:fld>
            <a:endParaRPr lang="zh-CN" altLang="en-US"/>
          </a:p>
        </p:txBody>
      </p:sp>
    </p:spTree>
    <p:extLst>
      <p:ext uri="{BB962C8B-B14F-4D97-AF65-F5344CB8AC3E}">
        <p14:creationId xmlns:p14="http://schemas.microsoft.com/office/powerpoint/2010/main" val="1047794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2577618"/>
            <a:ext cx="6480720" cy="4019733"/>
          </a:xfrm>
          <a:prstGeom prst="rect">
            <a:avLst/>
          </a:prstGeom>
        </p:spPr>
      </p:pic>
      <p:cxnSp>
        <p:nvCxnSpPr>
          <p:cNvPr id="5" name="Straight Connector 2"/>
          <p:cNvCxnSpPr/>
          <p:nvPr/>
        </p:nvCxnSpPr>
        <p:spPr>
          <a:xfrm flipH="1">
            <a:off x="2411760" y="3140967"/>
            <a:ext cx="1737516" cy="1"/>
          </a:xfrm>
          <a:prstGeom prst="line">
            <a:avLst/>
          </a:prstGeom>
          <a:ln w="50800">
            <a:solidFill>
              <a:srgbClr val="0000CC"/>
            </a:solidFill>
            <a:prstDash val="dash"/>
          </a:ln>
          <a:effectLst/>
        </p:spPr>
        <p:style>
          <a:lnRef idx="2">
            <a:schemeClr val="accent1"/>
          </a:lnRef>
          <a:fillRef idx="0">
            <a:schemeClr val="accent1"/>
          </a:fillRef>
          <a:effectRef idx="1">
            <a:schemeClr val="accent1"/>
          </a:effectRef>
          <a:fontRef idx="minor">
            <a:schemeClr val="tx1"/>
          </a:fontRef>
        </p:style>
      </p:cxnSp>
      <p:sp>
        <p:nvSpPr>
          <p:cNvPr id="6" name="TextBox 33"/>
          <p:cNvSpPr txBox="1"/>
          <p:nvPr/>
        </p:nvSpPr>
        <p:spPr>
          <a:xfrm>
            <a:off x="2555776" y="2535287"/>
            <a:ext cx="3869783" cy="461665"/>
          </a:xfrm>
          <a:prstGeom prst="rect">
            <a:avLst/>
          </a:prstGeom>
          <a:noFill/>
        </p:spPr>
        <p:txBody>
          <a:bodyPr wrap="square" rtlCol="0">
            <a:spAutoFit/>
          </a:bodyPr>
          <a:lstStyle/>
          <a:p>
            <a:r>
              <a:rPr lang="en-US" sz="2400" b="1" dirty="0">
                <a:solidFill>
                  <a:srgbClr val="0000CC"/>
                </a:solidFill>
              </a:rPr>
              <a:t>Maximum switch buffer size</a:t>
            </a:r>
          </a:p>
        </p:txBody>
      </p:sp>
      <p:sp>
        <p:nvSpPr>
          <p:cNvPr id="7" name="矩形 6"/>
          <p:cNvSpPr/>
          <p:nvPr/>
        </p:nvSpPr>
        <p:spPr>
          <a:xfrm>
            <a:off x="6444208" y="4974267"/>
            <a:ext cx="3851920" cy="830997"/>
          </a:xfrm>
          <a:prstGeom prst="rect">
            <a:avLst/>
          </a:prstGeom>
        </p:spPr>
        <p:txBody>
          <a:bodyPr wrap="square">
            <a:spAutoFit/>
          </a:bodyPr>
          <a:lstStyle/>
          <a:p>
            <a:pPr lvl="1"/>
            <a:r>
              <a:rPr lang="en-US" altLang="zh-CN" sz="2400" dirty="0"/>
              <a:t>M </a:t>
            </a:r>
            <a:r>
              <a:rPr lang="en-US" altLang="zh-CN" sz="2400" dirty="0" err="1"/>
              <a:t>Alizadeh</a:t>
            </a:r>
            <a:r>
              <a:rPr lang="en-US" altLang="zh-CN" sz="2400" dirty="0"/>
              <a:t> et al. (SIGCOMM’10) </a:t>
            </a:r>
          </a:p>
        </p:txBody>
      </p:sp>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TCP in the Data Center</a:t>
            </a:r>
            <a:endParaRPr lang="zh-CN" altLang="en-US" dirty="0"/>
          </a:p>
        </p:txBody>
      </p:sp>
      <p:sp>
        <p:nvSpPr>
          <p:cNvPr id="3" name="内容占位符 2"/>
          <p:cNvSpPr>
            <a:spLocks noGrp="1"/>
          </p:cNvSpPr>
          <p:nvPr>
            <p:ph idx="1"/>
          </p:nvPr>
        </p:nvSpPr>
        <p:spPr/>
        <p:txBody>
          <a:bodyPr/>
          <a:lstStyle/>
          <a:p>
            <a:r>
              <a:rPr lang="en-US" altLang="zh-CN" dirty="0"/>
              <a:t>Queue length of the congested switch port</a:t>
            </a:r>
            <a:endParaRPr lang="zh-CN" altLang="en-US" dirty="0"/>
          </a:p>
        </p:txBody>
      </p:sp>
      <p:cxnSp>
        <p:nvCxnSpPr>
          <p:cNvPr id="16" name="Straight Connector 2"/>
          <p:cNvCxnSpPr/>
          <p:nvPr/>
        </p:nvCxnSpPr>
        <p:spPr>
          <a:xfrm flipV="1">
            <a:off x="3779912" y="4024253"/>
            <a:ext cx="0" cy="1853019"/>
          </a:xfrm>
          <a:prstGeom prst="line">
            <a:avLst/>
          </a:prstGeom>
          <a:ln w="5080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TextBox 33"/>
          <p:cNvSpPr txBox="1"/>
          <p:nvPr/>
        </p:nvSpPr>
        <p:spPr>
          <a:xfrm>
            <a:off x="3942577" y="4911551"/>
            <a:ext cx="3869783" cy="461665"/>
          </a:xfrm>
          <a:prstGeom prst="rect">
            <a:avLst/>
          </a:prstGeom>
          <a:noFill/>
        </p:spPr>
        <p:txBody>
          <a:bodyPr wrap="square" rtlCol="0">
            <a:spAutoFit/>
          </a:bodyPr>
          <a:lstStyle/>
          <a:p>
            <a:r>
              <a:rPr lang="en-US" sz="2400" b="1" dirty="0">
                <a:solidFill>
                  <a:srgbClr val="FF0000"/>
                </a:solidFill>
              </a:rPr>
              <a:t>Large</a:t>
            </a:r>
            <a:r>
              <a:rPr lang="en-US" altLang="zh-CN" sz="2400" b="1" dirty="0">
                <a:solidFill>
                  <a:srgbClr val="FF0000"/>
                </a:solidFill>
              </a:rPr>
              <a:t> queueing delay</a:t>
            </a:r>
            <a:endParaRPr lang="en-US" sz="2400" b="1" dirty="0">
              <a:solidFill>
                <a:srgbClr val="FF0000"/>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t>7</a:t>
            </a:fld>
            <a:endParaRPr lang="zh-CN" altLang="en-US" dirty="0"/>
          </a:p>
        </p:txBody>
      </p:sp>
    </p:spTree>
    <p:extLst>
      <p:ext uri="{BB962C8B-B14F-4D97-AF65-F5344CB8AC3E}">
        <p14:creationId xmlns:p14="http://schemas.microsoft.com/office/powerpoint/2010/main" val="35796250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Question</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Can we design an ECN marking scheme with following properties:</a:t>
            </a:r>
          </a:p>
          <a:p>
            <a:pPr lvl="1"/>
            <a:r>
              <a:rPr lang="en-US" altLang="zh-CN" dirty="0"/>
              <a:t>Deliver low latency</a:t>
            </a:r>
          </a:p>
          <a:p>
            <a:pPr lvl="1"/>
            <a:r>
              <a:rPr lang="en-US" altLang="zh-CN" dirty="0"/>
              <a:t>Achieve high throughput</a:t>
            </a:r>
          </a:p>
          <a:p>
            <a:pPr lvl="1"/>
            <a:r>
              <a:rPr lang="en-US" altLang="zh-CN" dirty="0"/>
              <a:t>Preserve weighted fair sharing</a:t>
            </a:r>
          </a:p>
          <a:p>
            <a:pPr lvl="1"/>
            <a:r>
              <a:rPr lang="en-US" altLang="zh-CN" dirty="0"/>
              <a:t>Compatible with legacy ECN/RED implementation</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70</a:t>
            </a:fld>
            <a:endParaRPr lang="zh-CN" altLang="en-US"/>
          </a:p>
        </p:txBody>
      </p:sp>
    </p:spTree>
    <p:extLst>
      <p:ext uri="{BB962C8B-B14F-4D97-AF65-F5344CB8AC3E}">
        <p14:creationId xmlns:p14="http://schemas.microsoft.com/office/powerpoint/2010/main" val="403674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Question</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p:txBody>
          <a:bodyPr/>
          <a:lstStyle/>
          <a:p>
            <a:r>
              <a:rPr lang="en-US" altLang="zh-CN" dirty="0"/>
              <a:t>Can we design an ECN marking scheme with following properties:</a:t>
            </a:r>
          </a:p>
          <a:p>
            <a:pPr lvl="1"/>
            <a:r>
              <a:rPr lang="en-US" altLang="zh-CN" dirty="0"/>
              <a:t>Deliver low latency</a:t>
            </a:r>
          </a:p>
          <a:p>
            <a:pPr lvl="1"/>
            <a:r>
              <a:rPr lang="en-US" altLang="zh-CN" dirty="0"/>
              <a:t>Achieve high throughput</a:t>
            </a:r>
          </a:p>
          <a:p>
            <a:pPr lvl="1"/>
            <a:r>
              <a:rPr lang="en-US" altLang="zh-CN" dirty="0"/>
              <a:t>Preserve weighted fair sharing</a:t>
            </a:r>
          </a:p>
          <a:p>
            <a:pPr lvl="1"/>
            <a:r>
              <a:rPr lang="en-US" altLang="zh-CN" dirty="0"/>
              <a:t>Compatible with legacy ECN/RED implementation</a:t>
            </a:r>
            <a:endParaRPr lang="zh-CN" altLang="en-US" dirty="0"/>
          </a:p>
        </p:txBody>
      </p:sp>
      <p:sp>
        <p:nvSpPr>
          <p:cNvPr id="4" name="标题 1"/>
          <p:cNvSpPr txBox="1">
            <a:spLocks/>
          </p:cNvSpPr>
          <p:nvPr/>
        </p:nvSpPr>
        <p:spPr>
          <a:xfrm>
            <a:off x="395536" y="495029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solidFill>
                  <a:srgbClr val="0000CC"/>
                </a:solidFill>
                <a:ea typeface="+mn-ea"/>
                <a:cs typeface="Times New Roman" panose="02020603050405020304" pitchFamily="18" charset="0"/>
              </a:rPr>
              <a:t>Our answer: MQ-ECN</a:t>
            </a:r>
            <a:endParaRPr lang="zh-CN" altLang="en-US" dirty="0">
              <a:solidFill>
                <a:srgbClr val="0000CC"/>
              </a:solidFill>
              <a:ea typeface="+mn-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71</a:t>
            </a:fld>
            <a:endParaRPr lang="zh-CN" altLang="en-US"/>
          </a:p>
        </p:txBody>
      </p:sp>
    </p:spTree>
    <p:extLst>
      <p:ext uri="{BB962C8B-B14F-4D97-AF65-F5344CB8AC3E}">
        <p14:creationId xmlns:p14="http://schemas.microsoft.com/office/powerpoint/2010/main" val="2812202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MQ-ECN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lvl="1" indent="-342900">
                  <a:buFont typeface="Arial" pitchFamily="34" charset="0"/>
                  <a:buChar char="•"/>
                </a:pP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r>
                      <a:rPr lang="en-US" altLang="zh-CN" sz="3200" i="1">
                        <a:latin typeface="Cambria Math"/>
                        <a:ea typeface="Cambria Math"/>
                      </a:rPr>
                      <m:t>=</m:t>
                    </m:r>
                    <m:f>
                      <m:fPr>
                        <m:type m:val="lin"/>
                        <m:ctrlPr>
                          <a:rPr lang="en-US" altLang="zh-CN" sz="3200" i="1" smtClean="0">
                            <a:solidFill>
                              <a:schemeClr val="tx1"/>
                            </a:solidFill>
                            <a:latin typeface="Cambria Math" panose="02040503050406030204" pitchFamily="18" charset="0"/>
                            <a:ea typeface="Cambria Math"/>
                          </a:rPr>
                        </m:ctrlPr>
                      </m:fPr>
                      <m:num>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𝑞𝑢𝑎𝑛𝑡𝑢𝑚</m:t>
                            </m:r>
                          </m:e>
                          <m:sub>
                            <m:r>
                              <a:rPr lang="en-US" altLang="zh-CN" sz="3200" i="1">
                                <a:solidFill>
                                  <a:schemeClr val="tx1"/>
                                </a:solidFill>
                                <a:latin typeface="Cambria Math"/>
                                <a:ea typeface="Cambria Math"/>
                              </a:rPr>
                              <m:t>𝑖</m:t>
                            </m:r>
                          </m:sub>
                        </m:sSub>
                      </m:num>
                      <m:den>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𝑇</m:t>
                            </m:r>
                          </m:e>
                          <m:sub>
                            <m:r>
                              <a:rPr lang="en-US" altLang="zh-CN" sz="3200" i="1">
                                <a:solidFill>
                                  <a:schemeClr val="tx1"/>
                                </a:solidFill>
                                <a:latin typeface="Cambria Math"/>
                                <a:ea typeface="Cambria Math"/>
                              </a:rPr>
                              <m:t>𝑟𝑜𝑢𝑛𝑑</m:t>
                            </m:r>
                          </m:sub>
                        </m:sSub>
                      </m:den>
                    </m:f>
                    <m:r>
                      <a:rPr lang="en-US" altLang="zh-CN" sz="3200" i="1">
                        <a:latin typeface="Cambria Math"/>
                        <a:ea typeface="Cambria Math"/>
                      </a:rPr>
                      <m:t>×</m:t>
                    </m:r>
                    <m:r>
                      <a:rPr lang="en-US" altLang="zh-CN" sz="3200" i="1">
                        <a:latin typeface="Cambria Math"/>
                        <a:ea typeface="Cambria Math"/>
                      </a:rPr>
                      <m:t>𝑅𝑇𝑇</m:t>
                    </m:r>
                    <m:r>
                      <a:rPr lang="en-US" altLang="zh-CN" sz="3200" i="1">
                        <a:latin typeface="Cambria Math"/>
                        <a:ea typeface="Cambria Math"/>
                      </a:rPr>
                      <m:t>×</m:t>
                    </m:r>
                    <m:r>
                      <a:rPr lang="en-US" altLang="zh-CN" sz="3200" i="1">
                        <a:latin typeface="Cambria Math"/>
                        <a:ea typeface="Cambria Math"/>
                      </a:rPr>
                      <m:t>𝜆</m:t>
                    </m:r>
                  </m:oMath>
                </a14:m>
                <a:r>
                  <a:rPr lang="en-US" altLang="zh-CN" sz="3200" dirty="0"/>
                  <a:t> </a:t>
                </a:r>
              </a:p>
              <a:p>
                <a:pPr marL="400050" lvl="2" indent="0">
                  <a:buNone/>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72</a:t>
            </a:fld>
            <a:endParaRPr lang="zh-CN" altLang="en-US"/>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4112479117"/>
                  </p:ext>
                </p:extLst>
              </p:nvPr>
            </p:nvGraphicFramePr>
            <p:xfrm>
              <a:off x="1151620" y="2697531"/>
              <a:ext cx="6840760" cy="1595565"/>
            </p:xfrm>
            <a:graphic>
              <a:graphicData uri="http://schemas.openxmlformats.org/drawingml/2006/table">
                <a:tbl>
                  <a:tblPr firstRow="1" bandRow="1">
                    <a:tableStyleId>{5C22544A-7EE6-4342-B048-85BDC9FD1C3A}</a:tableStyleId>
                  </a:tblPr>
                  <a:tblGrid>
                    <a:gridCol w="2079055">
                      <a:extLst>
                        <a:ext uri="{9D8B030D-6E8A-4147-A177-3AD203B41FA5}">
                          <a16:colId xmlns:a16="http://schemas.microsoft.com/office/drawing/2014/main" val="2292462685"/>
                        </a:ext>
                      </a:extLst>
                    </a:gridCol>
                    <a:gridCol w="4761705">
                      <a:extLst>
                        <a:ext uri="{9D8B030D-6E8A-4147-A177-3AD203B41FA5}">
                          <a16:colId xmlns:a16="http://schemas.microsoft.com/office/drawing/2014/main" val="353136007"/>
                        </a:ext>
                      </a:extLst>
                    </a:gridCol>
                  </a:tblGrid>
                  <a:tr h="289560">
                    <a:tc>
                      <a:txBody>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i="1">
                                        <a:solidFill>
                                          <a:schemeClr val="tx1"/>
                                        </a:solidFill>
                                        <a:latin typeface="Cambria Math"/>
                                      </a:rPr>
                                      <m:t>𝐾</m:t>
                                    </m:r>
                                  </m:e>
                                  <m:sub>
                                    <m:r>
                                      <a:rPr lang="en-US" altLang="zh-CN" sz="2800" i="1">
                                        <a:solidFill>
                                          <a:schemeClr val="tx1"/>
                                        </a:solidFill>
                                        <a:latin typeface="Cambria Math"/>
                                      </a:rPr>
                                      <m:t>𝑞𝑢𝑒𝑢𝑒</m:t>
                                    </m:r>
                                    <m:r>
                                      <a:rPr lang="en-US" altLang="zh-CN" sz="2800" i="1">
                                        <a:solidFill>
                                          <a:schemeClr val="tx1"/>
                                        </a:solidFill>
                                        <a:latin typeface="Cambria Math"/>
                                      </a:rPr>
                                      <m:t>(</m:t>
                                    </m:r>
                                    <m:r>
                                      <a:rPr lang="en-US" altLang="zh-CN" sz="2800" i="1">
                                        <a:solidFill>
                                          <a:schemeClr val="tx1"/>
                                        </a:solidFill>
                                        <a:latin typeface="Cambria Math"/>
                                      </a:rPr>
                                      <m:t>𝑖</m:t>
                                    </m:r>
                                    <m:r>
                                      <a:rPr lang="en-US" altLang="zh-CN" sz="2800" i="1">
                                        <a:solidFill>
                                          <a:schemeClr val="tx1"/>
                                        </a:solidFill>
                                        <a:latin typeface="Cambria Math"/>
                                      </a:rPr>
                                      <m:t>)</m:t>
                                    </m:r>
                                  </m:sub>
                                </m:sSub>
                              </m:oMath>
                            </m:oMathPara>
                          </a14:m>
                          <a:endParaRPr lang="zh-CN" altLang="en-US"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chemeClr val="tx1"/>
                              </a:solidFill>
                              <a:latin typeface="+mn-lt"/>
                            </a:rPr>
                            <a:t>Marking threshold of queue </a:t>
                          </a:r>
                          <a:r>
                            <a:rPr lang="en-US" altLang="zh-CN" sz="2800" b="0" dirty="0" err="1">
                              <a:solidFill>
                                <a:schemeClr val="tx1"/>
                              </a:solidFill>
                              <a:latin typeface="+mn-lt"/>
                            </a:rPr>
                            <a:t>i</a:t>
                          </a:r>
                          <a:endParaRPr lang="en-US" altLang="zh-CN"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6815453"/>
                      </a:ext>
                    </a:extLst>
                  </a:tr>
                  <a:tr h="289560">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ea typeface="Cambria Math"/>
                                      </a:rPr>
                                    </m:ctrlPr>
                                  </m:sSubPr>
                                  <m:e>
                                    <m:r>
                                      <a:rPr lang="en-US" altLang="zh-CN" sz="2800" b="0" i="1">
                                        <a:solidFill>
                                          <a:schemeClr val="tx1"/>
                                        </a:solidFill>
                                        <a:latin typeface="Cambria Math" panose="02040503050406030204" pitchFamily="18" charset="0"/>
                                        <a:ea typeface="Cambria Math"/>
                                      </a:rPr>
                                      <m:t>𝑞𝑢𝑎𝑛𝑡𝑢𝑚</m:t>
                                    </m:r>
                                  </m:e>
                                  <m:sub>
                                    <m:r>
                                      <a:rPr lang="en-US" altLang="zh-CN" sz="2800" b="0" i="1">
                                        <a:solidFill>
                                          <a:schemeClr val="tx1"/>
                                        </a:solidFill>
                                        <a:latin typeface="Cambria Math" panose="02040503050406030204" pitchFamily="18" charset="0"/>
                                        <a:ea typeface="Cambria Math"/>
                                      </a:rPr>
                                      <m:t>𝑖</m:t>
                                    </m:r>
                                  </m:sub>
                                </m:sSub>
                              </m:oMath>
                            </m:oMathPara>
                          </a14:m>
                          <a:endParaRPr lang="zh-CN" altLang="en-US"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chemeClr val="tx1"/>
                              </a:solidFill>
                              <a:latin typeface="+mn-lt"/>
                            </a:rPr>
                            <a:t>Quantum (weight) of queue </a:t>
                          </a:r>
                          <a:r>
                            <a:rPr lang="en-US" altLang="zh-CN" sz="2800" b="0" dirty="0" err="1">
                              <a:solidFill>
                                <a:schemeClr val="tx1"/>
                              </a:solidFill>
                              <a:latin typeface="+mn-lt"/>
                            </a:rPr>
                            <a:t>i</a:t>
                          </a:r>
                          <a:endParaRPr lang="en-US" altLang="zh-CN"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61544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chemeClr val="tx1"/>
                                        </a:solidFill>
                                        <a:latin typeface="Cambria Math" panose="02040503050406030204" pitchFamily="18" charset="0"/>
                                        <a:ea typeface="Cambria Math"/>
                                      </a:rPr>
                                    </m:ctrlPr>
                                  </m:sSubPr>
                                  <m:e>
                                    <m:r>
                                      <a:rPr lang="en-US" altLang="zh-CN" sz="2800" b="0" i="1">
                                        <a:solidFill>
                                          <a:schemeClr val="tx1"/>
                                        </a:solidFill>
                                        <a:latin typeface="Cambria Math" panose="02040503050406030204" pitchFamily="18" charset="0"/>
                                        <a:ea typeface="Cambria Math"/>
                                      </a:rPr>
                                      <m:t>𝑇</m:t>
                                    </m:r>
                                  </m:e>
                                  <m:sub>
                                    <m:r>
                                      <a:rPr lang="en-US" altLang="zh-CN" sz="2800" b="0" i="1">
                                        <a:solidFill>
                                          <a:schemeClr val="tx1"/>
                                        </a:solidFill>
                                        <a:latin typeface="Cambria Math" panose="02040503050406030204" pitchFamily="18" charset="0"/>
                                        <a:ea typeface="Cambria Math"/>
                                      </a:rPr>
                                      <m:t>𝑟𝑜𝑢𝑛𝑑</m:t>
                                    </m:r>
                                  </m:sub>
                                </m:sSub>
                              </m:oMath>
                            </m:oMathPara>
                          </a14:m>
                          <a:endParaRPr lang="zh-CN" altLang="en-US"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800" b="0" dirty="0">
                              <a:solidFill>
                                <a:schemeClr val="tx1"/>
                              </a:solidFill>
                              <a:latin typeface="+mn-lt"/>
                            </a:rPr>
                            <a:t>Time to finish a round</a:t>
                          </a:r>
                          <a:endParaRPr lang="zh-CN" altLang="en-US"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7264157"/>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4112479117"/>
                  </p:ext>
                </p:extLst>
              </p:nvPr>
            </p:nvGraphicFramePr>
            <p:xfrm>
              <a:off x="1151620" y="2697531"/>
              <a:ext cx="6840760" cy="1595565"/>
            </p:xfrm>
            <a:graphic>
              <a:graphicData uri="http://schemas.openxmlformats.org/drawingml/2006/table">
                <a:tbl>
                  <a:tblPr firstRow="1" bandRow="1">
                    <a:tableStyleId>{5C22544A-7EE6-4342-B048-85BDC9FD1C3A}</a:tableStyleId>
                  </a:tblPr>
                  <a:tblGrid>
                    <a:gridCol w="2079055">
                      <a:extLst>
                        <a:ext uri="{9D8B030D-6E8A-4147-A177-3AD203B41FA5}">
                          <a16:colId xmlns:a16="http://schemas.microsoft.com/office/drawing/2014/main" val="2292462685"/>
                        </a:ext>
                      </a:extLst>
                    </a:gridCol>
                    <a:gridCol w="4761705">
                      <a:extLst>
                        <a:ext uri="{9D8B030D-6E8A-4147-A177-3AD203B41FA5}">
                          <a16:colId xmlns:a16="http://schemas.microsoft.com/office/drawing/2014/main" val="353136007"/>
                        </a:ext>
                      </a:extLst>
                    </a:gridCol>
                  </a:tblGrid>
                  <a:tr h="559245">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9783" r="-229240" b="-21630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chemeClr val="tx1"/>
                              </a:solidFill>
                              <a:latin typeface="+mn-lt"/>
                            </a:rPr>
                            <a:t>Marking threshold of queue </a:t>
                          </a:r>
                          <a:r>
                            <a:rPr lang="en-US" altLang="zh-CN" sz="2800" b="0" dirty="0" err="1">
                              <a:solidFill>
                                <a:schemeClr val="tx1"/>
                              </a:solidFill>
                              <a:latin typeface="+mn-lt"/>
                            </a:rPr>
                            <a:t>i</a:t>
                          </a:r>
                          <a:endParaRPr lang="en-US" altLang="zh-CN"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6815453"/>
                      </a:ext>
                    </a:extLst>
                  </a:tr>
                  <a:tr h="51816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117442" r="-229240" b="-13139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chemeClr val="tx1"/>
                              </a:solidFill>
                              <a:latin typeface="+mn-lt"/>
                            </a:rPr>
                            <a:t>Quantum (weight) of queue </a:t>
                          </a:r>
                          <a:r>
                            <a:rPr lang="en-US" altLang="zh-CN" sz="2800" b="0" dirty="0" err="1">
                              <a:solidFill>
                                <a:schemeClr val="tx1"/>
                              </a:solidFill>
                              <a:latin typeface="+mn-lt"/>
                            </a:rPr>
                            <a:t>i</a:t>
                          </a:r>
                          <a:endParaRPr lang="en-US" altLang="zh-CN"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6154469"/>
                      </a:ext>
                    </a:extLst>
                  </a:tr>
                  <a:tr h="518160">
                    <a:tc>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2" t="-220000" r="-229240" b="-32941"/>
                          </a:stretch>
                        </a:blipFill>
                      </a:tcPr>
                    </a:tc>
                    <a:tc>
                      <a:txBody>
                        <a:bodyPr/>
                        <a:lstStyle/>
                        <a:p>
                          <a:pPr algn="ctr"/>
                          <a:r>
                            <a:rPr lang="en-US" altLang="zh-CN" sz="2800" b="0" dirty="0">
                              <a:solidFill>
                                <a:schemeClr val="tx1"/>
                              </a:solidFill>
                              <a:latin typeface="+mn-lt"/>
                            </a:rPr>
                            <a:t>Time to finish a round</a:t>
                          </a:r>
                          <a:endParaRPr lang="zh-CN" altLang="en-US" sz="28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7264157"/>
                      </a:ext>
                    </a:extLst>
                  </a:tr>
                </a:tbl>
              </a:graphicData>
            </a:graphic>
          </p:graphicFrame>
        </mc:Fallback>
      </mc:AlternateContent>
      <p:sp>
        <p:nvSpPr>
          <p:cNvPr id="6" name="标题 1"/>
          <p:cNvSpPr txBox="1">
            <a:spLocks/>
          </p:cNvSpPr>
          <p:nvPr/>
        </p:nvSpPr>
        <p:spPr>
          <a:xfrm>
            <a:off x="457200" y="4878288"/>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solidFill>
                  <a:srgbClr val="0000CC"/>
                </a:solidFill>
                <a:ea typeface="+mn-ea"/>
                <a:cs typeface="Times New Roman" panose="02020603050405020304" pitchFamily="18" charset="0"/>
              </a:rPr>
              <a:t>For round robin schedulers in production DCNs </a:t>
            </a:r>
            <a:endParaRPr lang="zh-CN" altLang="en-US" dirty="0">
              <a:solidFill>
                <a:srgbClr val="0000CC"/>
              </a:solidFill>
              <a:ea typeface="+mn-ea"/>
              <a:cs typeface="Times New Roman" panose="02020603050405020304" pitchFamily="18" charset="0"/>
            </a:endParaRPr>
          </a:p>
        </p:txBody>
      </p:sp>
    </p:spTree>
    <p:extLst>
      <p:ext uri="{BB962C8B-B14F-4D97-AF65-F5344CB8AC3E}">
        <p14:creationId xmlns:p14="http://schemas.microsoft.com/office/powerpoint/2010/main" val="20501119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MQ-ECN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lvl="1" indent="-342900">
                  <a:buFont typeface="Arial" pitchFamily="34" charset="0"/>
                  <a:buChar char="•"/>
                </a:pP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r>
                      <a:rPr lang="en-US" altLang="zh-CN" sz="3200" i="1">
                        <a:latin typeface="Cambria Math"/>
                        <a:ea typeface="Cambria Math"/>
                      </a:rPr>
                      <m:t>=</m:t>
                    </m:r>
                    <m:f>
                      <m:fPr>
                        <m:type m:val="lin"/>
                        <m:ctrlPr>
                          <a:rPr lang="en-US" altLang="zh-CN" sz="3200" i="1" smtClean="0">
                            <a:solidFill>
                              <a:schemeClr val="tx1"/>
                            </a:solidFill>
                            <a:latin typeface="Cambria Math" panose="02040503050406030204" pitchFamily="18" charset="0"/>
                            <a:ea typeface="Cambria Math"/>
                          </a:rPr>
                        </m:ctrlPr>
                      </m:fPr>
                      <m:num>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𝑞𝑢𝑎𝑛𝑡𝑢𝑚</m:t>
                            </m:r>
                          </m:e>
                          <m:sub>
                            <m:r>
                              <a:rPr lang="en-US" altLang="zh-CN" sz="3200" i="1">
                                <a:solidFill>
                                  <a:schemeClr val="tx1"/>
                                </a:solidFill>
                                <a:latin typeface="Cambria Math"/>
                                <a:ea typeface="Cambria Math"/>
                              </a:rPr>
                              <m:t>𝑖</m:t>
                            </m:r>
                          </m:sub>
                        </m:sSub>
                      </m:num>
                      <m:den>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𝑇</m:t>
                            </m:r>
                          </m:e>
                          <m:sub>
                            <m:r>
                              <a:rPr lang="en-US" altLang="zh-CN" sz="3200" i="1">
                                <a:solidFill>
                                  <a:schemeClr val="tx1"/>
                                </a:solidFill>
                                <a:latin typeface="Cambria Math"/>
                                <a:ea typeface="Cambria Math"/>
                              </a:rPr>
                              <m:t>𝑟𝑜𝑢𝑛𝑑</m:t>
                            </m:r>
                          </m:sub>
                        </m:sSub>
                      </m:den>
                    </m:f>
                    <m:r>
                      <a:rPr lang="en-US" altLang="zh-CN" sz="3200" i="1">
                        <a:latin typeface="Cambria Math"/>
                        <a:ea typeface="Cambria Math"/>
                      </a:rPr>
                      <m:t>×</m:t>
                    </m:r>
                    <m:r>
                      <a:rPr lang="en-US" altLang="zh-CN" sz="3200" i="1">
                        <a:latin typeface="Cambria Math"/>
                        <a:ea typeface="Cambria Math"/>
                      </a:rPr>
                      <m:t>𝑅𝑇𝑇</m:t>
                    </m:r>
                    <m:r>
                      <a:rPr lang="en-US" altLang="zh-CN" sz="3200" i="1">
                        <a:latin typeface="Cambria Math"/>
                        <a:ea typeface="Cambria Math"/>
                      </a:rPr>
                      <m:t>×</m:t>
                    </m:r>
                    <m:r>
                      <a:rPr lang="en-US" altLang="zh-CN" sz="3200" i="1">
                        <a:latin typeface="Cambria Math"/>
                        <a:ea typeface="Cambria Math"/>
                      </a:rPr>
                      <m:t>𝜆</m:t>
                    </m:r>
                  </m:oMath>
                </a14:m>
                <a:r>
                  <a:rPr lang="en-US" altLang="zh-CN" sz="3200" dirty="0"/>
                  <a:t> </a:t>
                </a:r>
                <a:endParaRPr lang="en-US" altLang="zh-CN" dirty="0"/>
              </a:p>
              <a:p>
                <a:pPr lvl="1"/>
                <a:r>
                  <a:rPr lang="en-US" altLang="zh-CN" dirty="0">
                    <a:solidFill>
                      <a:srgbClr val="0000CC"/>
                    </a:solidFill>
                    <a:latin typeface="+mj-lt"/>
                    <a:ea typeface="+mj-ea"/>
                    <a:cs typeface="Times New Roman" panose="02020603050405020304" pitchFamily="18" charset="0"/>
                  </a:rPr>
                  <a:t>Deliver low latency</a:t>
                </a:r>
              </a:p>
              <a:p>
                <a:pPr lvl="1"/>
                <a:r>
                  <a:rPr lang="en-US" altLang="zh-CN" dirty="0">
                    <a:solidFill>
                      <a:srgbClr val="0000CC"/>
                    </a:solidFill>
                    <a:latin typeface="+mj-lt"/>
                    <a:ea typeface="+mj-ea"/>
                    <a:cs typeface="Times New Roman" panose="02020603050405020304" pitchFamily="18" charset="0"/>
                  </a:rPr>
                  <a:t>Achieve high throughput</a:t>
                </a:r>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zh-CN" altLang="en-US">
                    <a:noFill/>
                  </a:rPr>
                  <a:t> </a:t>
                </a:r>
              </a:p>
            </p:txBody>
          </p:sp>
        </mc:Fallback>
      </mc:AlternateContent>
      <p:sp>
        <p:nvSpPr>
          <p:cNvPr id="4" name="矩形 3"/>
          <p:cNvSpPr/>
          <p:nvPr/>
        </p:nvSpPr>
        <p:spPr>
          <a:xfrm>
            <a:off x="4942721" y="1628800"/>
            <a:ext cx="1141447"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useBgFill="1">
            <p:nvSpPr>
              <p:cNvPr id="5" name="Rounded Rectangle 51"/>
              <p:cNvSpPr/>
              <p:nvPr/>
            </p:nvSpPr>
            <p:spPr>
              <a:xfrm>
                <a:off x="1403648" y="4509264"/>
                <a:ext cx="6408712" cy="1296000"/>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oMath>
                </a14:m>
                <a:r>
                  <a:rPr lang="en-US" altLang="zh-CN" sz="3200" dirty="0"/>
                  <a:t> adapts to traffic dynamics</a:t>
                </a:r>
                <a:endParaRPr lang="zh-CN" altLang="en-US" sz="3200" dirty="0"/>
              </a:p>
            </p:txBody>
          </p:sp>
        </mc:Choice>
        <mc:Fallback xmlns="">
          <p:sp useBgFill="1">
            <p:nvSpPr>
              <p:cNvPr id="5" name="Rounded Rectangle 51"/>
              <p:cNvSpPr>
                <a:spLocks noRot="1" noChangeAspect="1" noMove="1" noResize="1" noEditPoints="1" noAdjustHandles="1" noChangeArrowheads="1" noChangeShapeType="1" noTextEdit="1"/>
              </p:cNvSpPr>
              <p:nvPr/>
            </p:nvSpPr>
            <p:spPr>
              <a:xfrm>
                <a:off x="1403648" y="4509264"/>
                <a:ext cx="6408712" cy="1296000"/>
              </a:xfrm>
              <a:prstGeom prst="roundRect">
                <a:avLst/>
              </a:prstGeom>
              <a:blipFill rotWithShape="1">
                <a:blip r:embed="rId4"/>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0C913308-F349-4B6D-A68A-DD1791B4A57B}" type="slidenum">
              <a:rPr lang="zh-CN" altLang="en-US" smtClean="0"/>
              <a:t>73</a:t>
            </a:fld>
            <a:endParaRPr lang="zh-CN" altLang="en-US"/>
          </a:p>
        </p:txBody>
      </p:sp>
    </p:spTree>
    <p:extLst>
      <p:ext uri="{BB962C8B-B14F-4D97-AF65-F5344CB8AC3E}">
        <p14:creationId xmlns:p14="http://schemas.microsoft.com/office/powerpoint/2010/main" val="28355113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MQ-ECN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lvl="1" indent="-342900">
                  <a:buFont typeface="Arial" pitchFamily="34" charset="0"/>
                  <a:buChar char="•"/>
                </a:pP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r>
                      <a:rPr lang="en-US" altLang="zh-CN" sz="3200" i="1">
                        <a:latin typeface="Cambria Math"/>
                        <a:ea typeface="Cambria Math"/>
                      </a:rPr>
                      <m:t>=</m:t>
                    </m:r>
                    <m:f>
                      <m:fPr>
                        <m:type m:val="lin"/>
                        <m:ctrlPr>
                          <a:rPr lang="en-US" altLang="zh-CN" sz="3200" i="1" smtClean="0">
                            <a:solidFill>
                              <a:schemeClr val="tx1"/>
                            </a:solidFill>
                            <a:latin typeface="Cambria Math" panose="02040503050406030204" pitchFamily="18" charset="0"/>
                            <a:ea typeface="Cambria Math"/>
                          </a:rPr>
                        </m:ctrlPr>
                      </m:fPr>
                      <m:num>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𝑞𝑢𝑎𝑛𝑡𝑢𝑚</m:t>
                            </m:r>
                          </m:e>
                          <m:sub>
                            <m:r>
                              <a:rPr lang="en-US" altLang="zh-CN" sz="3200" i="1">
                                <a:solidFill>
                                  <a:schemeClr val="tx1"/>
                                </a:solidFill>
                                <a:latin typeface="Cambria Math"/>
                                <a:ea typeface="Cambria Math"/>
                              </a:rPr>
                              <m:t>𝑖</m:t>
                            </m:r>
                          </m:sub>
                        </m:sSub>
                      </m:num>
                      <m:den>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𝑇</m:t>
                            </m:r>
                          </m:e>
                          <m:sub>
                            <m:r>
                              <a:rPr lang="en-US" altLang="zh-CN" sz="3200" i="1">
                                <a:solidFill>
                                  <a:schemeClr val="tx1"/>
                                </a:solidFill>
                                <a:latin typeface="Cambria Math"/>
                                <a:ea typeface="Cambria Math"/>
                              </a:rPr>
                              <m:t>𝑟𝑜𝑢𝑛𝑑</m:t>
                            </m:r>
                          </m:sub>
                        </m:sSub>
                      </m:den>
                    </m:f>
                    <m:r>
                      <a:rPr lang="en-US" altLang="zh-CN" sz="3200" i="1">
                        <a:latin typeface="Cambria Math"/>
                        <a:ea typeface="Cambria Math"/>
                      </a:rPr>
                      <m:t>×</m:t>
                    </m:r>
                    <m:r>
                      <a:rPr lang="en-US" altLang="zh-CN" sz="3200" i="1">
                        <a:latin typeface="Cambria Math"/>
                        <a:ea typeface="Cambria Math"/>
                      </a:rPr>
                      <m:t>𝑅𝑇𝑇</m:t>
                    </m:r>
                    <m:r>
                      <a:rPr lang="en-US" altLang="zh-CN" sz="3200" i="1">
                        <a:latin typeface="Cambria Math"/>
                        <a:ea typeface="Cambria Math"/>
                      </a:rPr>
                      <m:t>×</m:t>
                    </m:r>
                    <m:r>
                      <a:rPr lang="en-US" altLang="zh-CN" sz="3200" i="1">
                        <a:latin typeface="Cambria Math"/>
                        <a:ea typeface="Cambria Math"/>
                      </a:rPr>
                      <m:t>𝜆</m:t>
                    </m:r>
                  </m:oMath>
                </a14:m>
                <a:r>
                  <a:rPr lang="en-US" altLang="zh-CN" sz="3200" dirty="0"/>
                  <a:t> </a:t>
                </a:r>
                <a:endParaRPr lang="en-US" altLang="zh-CN" dirty="0"/>
              </a:p>
              <a:p>
                <a:pPr lvl="1"/>
                <a:r>
                  <a:rPr lang="en-US" altLang="zh-CN" dirty="0"/>
                  <a:t>Deliver low latency</a:t>
                </a:r>
              </a:p>
              <a:p>
                <a:pPr lvl="1"/>
                <a:r>
                  <a:rPr lang="en-US" altLang="zh-CN" dirty="0"/>
                  <a:t>Achieve high throughput</a:t>
                </a:r>
              </a:p>
              <a:p>
                <a:pPr lvl="1"/>
                <a:r>
                  <a:rPr lang="en-US" altLang="zh-CN" dirty="0">
                    <a:solidFill>
                      <a:srgbClr val="0000CC"/>
                    </a:solidFill>
                    <a:latin typeface="+mj-lt"/>
                    <a:ea typeface="+mj-ea"/>
                    <a:cs typeface="Times New Roman" panose="02020603050405020304" pitchFamily="18" charset="0"/>
                  </a:rPr>
                  <a:t>Preserve weighted fair sharing</a:t>
                </a:r>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zh-CN" altLang="en-US">
                    <a:noFill/>
                  </a:rPr>
                  <a:t> </a:t>
                </a:r>
              </a:p>
            </p:txBody>
          </p:sp>
        </mc:Fallback>
      </mc:AlternateContent>
      <p:sp>
        <p:nvSpPr>
          <p:cNvPr id="5" name="矩形 4"/>
          <p:cNvSpPr/>
          <p:nvPr/>
        </p:nvSpPr>
        <p:spPr>
          <a:xfrm>
            <a:off x="2854488" y="1628800"/>
            <a:ext cx="1933535"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useBgFill="1">
            <p:nvSpPr>
              <p:cNvPr id="6" name="Rounded Rectangle 51"/>
              <p:cNvSpPr/>
              <p:nvPr/>
            </p:nvSpPr>
            <p:spPr>
              <a:xfrm>
                <a:off x="971600" y="4509120"/>
                <a:ext cx="7056784" cy="1296144"/>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oMath>
                </a14:m>
                <a:r>
                  <a:rPr lang="en-US" altLang="zh-CN" sz="3200" dirty="0"/>
                  <a:t>is in proportion to the weight</a:t>
                </a:r>
                <a:endParaRPr lang="zh-CN" altLang="en-US" sz="3200" dirty="0"/>
              </a:p>
            </p:txBody>
          </p:sp>
        </mc:Choice>
        <mc:Fallback xmlns="">
          <p:sp useBgFill="1">
            <p:nvSpPr>
              <p:cNvPr id="6" name="Rounded Rectangle 51"/>
              <p:cNvSpPr>
                <a:spLocks noRot="1" noChangeAspect="1" noMove="1" noResize="1" noEditPoints="1" noAdjustHandles="1" noChangeArrowheads="1" noChangeShapeType="1" noTextEdit="1"/>
              </p:cNvSpPr>
              <p:nvPr/>
            </p:nvSpPr>
            <p:spPr>
              <a:xfrm>
                <a:off x="971600" y="4509120"/>
                <a:ext cx="7056784" cy="1296144"/>
              </a:xfrm>
              <a:prstGeom prst="roundRect">
                <a:avLst/>
              </a:prstGeom>
              <a:blipFill rotWithShape="1">
                <a:blip r:embed="rId4"/>
                <a:stretch>
                  <a:fillRect/>
                </a:stretch>
              </a:blipFill>
              <a:ln w="63500" cap="flat" cmpd="sng" algn="ctr">
                <a:noFill/>
                <a:prstDash val="solid"/>
              </a:ln>
              <a:effectLst>
                <a:innerShdw blurRad="215900">
                  <a:prstClr val="black"/>
                </a:innerShdw>
              </a:effectLst>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74</a:t>
            </a:fld>
            <a:endParaRPr lang="zh-CN" altLang="en-US"/>
          </a:p>
        </p:txBody>
      </p:sp>
    </p:spTree>
    <p:extLst>
      <p:ext uri="{BB962C8B-B14F-4D97-AF65-F5344CB8AC3E}">
        <p14:creationId xmlns:p14="http://schemas.microsoft.com/office/powerpoint/2010/main" val="23053610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MQ-ECN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342900" lvl="1" indent="-342900">
                  <a:buFont typeface="Arial" pitchFamily="34" charset="0"/>
                  <a:buChar char="•"/>
                </a:pPr>
                <a14:m>
                  <m:oMath xmlns:m="http://schemas.openxmlformats.org/officeDocument/2006/math">
                    <m:sSub>
                      <m:sSubPr>
                        <m:ctrlPr>
                          <a:rPr lang="en-US" altLang="zh-CN" sz="3200" i="1">
                            <a:latin typeface="Cambria Math" panose="02040503050406030204" pitchFamily="18" charset="0"/>
                          </a:rPr>
                        </m:ctrlPr>
                      </m:sSubPr>
                      <m:e>
                        <m:r>
                          <a:rPr lang="en-US" altLang="zh-CN" sz="3200" i="1">
                            <a:latin typeface="Cambria Math"/>
                          </a:rPr>
                          <m:t>𝐾</m:t>
                        </m:r>
                      </m:e>
                      <m:sub>
                        <m:r>
                          <a:rPr lang="en-US" altLang="zh-CN" sz="3200" i="1">
                            <a:latin typeface="Cambria Math"/>
                          </a:rPr>
                          <m:t>𝑞𝑢𝑒𝑢𝑒</m:t>
                        </m:r>
                        <m:r>
                          <a:rPr lang="en-US" altLang="zh-CN" sz="3200" i="1">
                            <a:latin typeface="Cambria Math"/>
                          </a:rPr>
                          <m:t>(</m:t>
                        </m:r>
                        <m:r>
                          <a:rPr lang="en-US" altLang="zh-CN" sz="3200" i="1">
                            <a:latin typeface="Cambria Math"/>
                          </a:rPr>
                          <m:t>𝑖</m:t>
                        </m:r>
                        <m:r>
                          <a:rPr lang="en-US" altLang="zh-CN" sz="3200" i="1">
                            <a:latin typeface="Cambria Math"/>
                          </a:rPr>
                          <m:t>)</m:t>
                        </m:r>
                      </m:sub>
                    </m:sSub>
                    <m:r>
                      <a:rPr lang="en-US" altLang="zh-CN" sz="3200" i="1">
                        <a:latin typeface="Cambria Math"/>
                        <a:ea typeface="Cambria Math"/>
                      </a:rPr>
                      <m:t>=</m:t>
                    </m:r>
                    <m:f>
                      <m:fPr>
                        <m:type m:val="lin"/>
                        <m:ctrlPr>
                          <a:rPr lang="en-US" altLang="zh-CN" sz="3200" i="1" smtClean="0">
                            <a:solidFill>
                              <a:schemeClr val="tx1"/>
                            </a:solidFill>
                            <a:latin typeface="Cambria Math" panose="02040503050406030204" pitchFamily="18" charset="0"/>
                            <a:ea typeface="Cambria Math"/>
                          </a:rPr>
                        </m:ctrlPr>
                      </m:fPr>
                      <m:num>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𝑞𝑢𝑎𝑛𝑡𝑢𝑚</m:t>
                            </m:r>
                          </m:e>
                          <m:sub>
                            <m:r>
                              <a:rPr lang="en-US" altLang="zh-CN" sz="3200" i="1">
                                <a:solidFill>
                                  <a:schemeClr val="tx1"/>
                                </a:solidFill>
                                <a:latin typeface="Cambria Math"/>
                                <a:ea typeface="Cambria Math"/>
                              </a:rPr>
                              <m:t>𝑖</m:t>
                            </m:r>
                          </m:sub>
                        </m:sSub>
                      </m:num>
                      <m:den>
                        <m:sSub>
                          <m:sSubPr>
                            <m:ctrlPr>
                              <a:rPr lang="en-US" altLang="zh-CN" sz="3200" i="1">
                                <a:solidFill>
                                  <a:schemeClr val="tx1"/>
                                </a:solidFill>
                                <a:latin typeface="Cambria Math" panose="02040503050406030204" pitchFamily="18" charset="0"/>
                                <a:ea typeface="Cambria Math"/>
                              </a:rPr>
                            </m:ctrlPr>
                          </m:sSubPr>
                          <m:e>
                            <m:r>
                              <a:rPr lang="en-US" altLang="zh-CN" sz="3200" i="1">
                                <a:solidFill>
                                  <a:schemeClr val="tx1"/>
                                </a:solidFill>
                                <a:latin typeface="Cambria Math"/>
                                <a:ea typeface="Cambria Math"/>
                              </a:rPr>
                              <m:t>𝑇</m:t>
                            </m:r>
                          </m:e>
                          <m:sub>
                            <m:r>
                              <a:rPr lang="en-US" altLang="zh-CN" sz="3200" i="1">
                                <a:solidFill>
                                  <a:schemeClr val="tx1"/>
                                </a:solidFill>
                                <a:latin typeface="Cambria Math"/>
                                <a:ea typeface="Cambria Math"/>
                              </a:rPr>
                              <m:t>𝑟𝑜𝑢𝑛𝑑</m:t>
                            </m:r>
                          </m:sub>
                        </m:sSub>
                      </m:den>
                    </m:f>
                    <m:r>
                      <a:rPr lang="en-US" altLang="zh-CN" sz="3200" i="1">
                        <a:latin typeface="Cambria Math"/>
                        <a:ea typeface="Cambria Math"/>
                      </a:rPr>
                      <m:t>×</m:t>
                    </m:r>
                    <m:r>
                      <a:rPr lang="en-US" altLang="zh-CN" sz="3200" i="1">
                        <a:latin typeface="Cambria Math"/>
                        <a:ea typeface="Cambria Math"/>
                      </a:rPr>
                      <m:t>𝑅𝑇𝑇</m:t>
                    </m:r>
                    <m:r>
                      <a:rPr lang="en-US" altLang="zh-CN" sz="3200" i="1">
                        <a:latin typeface="Cambria Math"/>
                        <a:ea typeface="Cambria Math"/>
                      </a:rPr>
                      <m:t>×</m:t>
                    </m:r>
                    <m:r>
                      <a:rPr lang="en-US" altLang="zh-CN" sz="3200" i="1">
                        <a:latin typeface="Cambria Math"/>
                        <a:ea typeface="Cambria Math"/>
                      </a:rPr>
                      <m:t>𝜆</m:t>
                    </m:r>
                  </m:oMath>
                </a14:m>
                <a:r>
                  <a:rPr lang="en-US" altLang="zh-CN" sz="3200" dirty="0"/>
                  <a:t> </a:t>
                </a:r>
                <a:endParaRPr lang="en-US" altLang="zh-CN" dirty="0"/>
              </a:p>
              <a:p>
                <a:pPr lvl="1"/>
                <a:r>
                  <a:rPr lang="en-US" altLang="zh-CN" dirty="0"/>
                  <a:t>Deliver low latency</a:t>
                </a:r>
              </a:p>
              <a:p>
                <a:pPr lvl="1"/>
                <a:r>
                  <a:rPr lang="en-US" altLang="zh-CN" dirty="0"/>
                  <a:t>Achieve high throughput</a:t>
                </a:r>
              </a:p>
              <a:p>
                <a:pPr lvl="1"/>
                <a:r>
                  <a:rPr lang="en-US" altLang="zh-CN" dirty="0"/>
                  <a:t>Preserve weighted fair sharing</a:t>
                </a:r>
              </a:p>
              <a:p>
                <a:pPr lvl="1"/>
                <a:r>
                  <a:rPr lang="en-US" altLang="zh-CN" dirty="0">
                    <a:solidFill>
                      <a:srgbClr val="0000CC"/>
                    </a:solidFill>
                    <a:latin typeface="+mj-lt"/>
                    <a:ea typeface="+mj-ea"/>
                    <a:cs typeface="Times New Roman" panose="02020603050405020304" pitchFamily="18" charset="0"/>
                  </a:rPr>
                  <a:t>Compatible with legacy ECN/RED implementation</a:t>
                </a:r>
                <a:endParaRPr lang="zh-CN" altLang="en-US" dirty="0">
                  <a:solidFill>
                    <a:srgbClr val="0000CC"/>
                  </a:solidFill>
                  <a:latin typeface="+mj-lt"/>
                  <a:ea typeface="+mj-ea"/>
                  <a:cs typeface="Times New Roman" panose="02020603050405020304" pitchFamily="18" charset="0"/>
                </a:endParaRPr>
              </a:p>
              <a:p>
                <a:pPr marL="457200" lvl="1" indent="0">
                  <a:buNone/>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3"/>
                <a:stretch>
                  <a:fillRect/>
                </a:stretch>
              </a:blipFill>
            </p:spPr>
            <p:txBody>
              <a:bodyPr/>
              <a:lstStyle/>
              <a:p>
                <a:r>
                  <a:rPr lang="zh-CN" altLang="en-US">
                    <a:noFill/>
                  </a:rPr>
                  <a:t> </a:t>
                </a:r>
              </a:p>
            </p:txBody>
          </p:sp>
        </mc:Fallback>
      </mc:AlternateContent>
      <p:sp>
        <p:nvSpPr>
          <p:cNvPr id="6" name="矩形 5"/>
          <p:cNvSpPr/>
          <p:nvPr/>
        </p:nvSpPr>
        <p:spPr>
          <a:xfrm>
            <a:off x="827584" y="1628800"/>
            <a:ext cx="7272808" cy="648072"/>
          </a:xfrm>
          <a:prstGeom prst="rect">
            <a:avLst/>
          </a:prstGeom>
          <a:noFill/>
          <a:ln w="38100">
            <a:solidFill>
              <a:srgbClr val="0000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8" name="Rounded Rectangle 51"/>
          <p:cNvSpPr/>
          <p:nvPr/>
        </p:nvSpPr>
        <p:spPr>
          <a:xfrm>
            <a:off x="611560" y="4509120"/>
            <a:ext cx="7920880" cy="1296144"/>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Per-queue ECN/RED with </a:t>
            </a:r>
            <a:r>
              <a:rPr lang="en-US" altLang="zh-CN" sz="3200" i="1" dirty="0"/>
              <a:t>dynamic thresholds</a:t>
            </a:r>
            <a:endParaRPr lang="zh-CN" altLang="en-US" sz="3200" i="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75</a:t>
            </a:fld>
            <a:endParaRPr lang="zh-CN" altLang="en-US"/>
          </a:p>
        </p:txBody>
      </p:sp>
    </p:spTree>
    <p:extLst>
      <p:ext uri="{BB962C8B-B14F-4D97-AF65-F5344CB8AC3E}">
        <p14:creationId xmlns:p14="http://schemas.microsoft.com/office/powerpoint/2010/main" val="1714018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Testbed Evaluation</a:t>
            </a:r>
            <a:endParaRPr lang="zh-CN" altLang="en-US" dirty="0"/>
          </a:p>
        </p:txBody>
      </p:sp>
      <p:sp>
        <p:nvSpPr>
          <p:cNvPr id="3" name="内容占位符 2"/>
          <p:cNvSpPr>
            <a:spLocks noGrp="1"/>
          </p:cNvSpPr>
          <p:nvPr>
            <p:ph idx="1"/>
          </p:nvPr>
        </p:nvSpPr>
        <p:spPr>
          <a:xfrm>
            <a:off x="457200" y="1600200"/>
            <a:ext cx="8229600" cy="4925144"/>
          </a:xfrm>
        </p:spPr>
        <p:txBody>
          <a:bodyPr>
            <a:normAutofit/>
          </a:bodyPr>
          <a:lstStyle/>
          <a:p>
            <a:r>
              <a:rPr lang="en-US" altLang="zh-CN" dirty="0"/>
              <a:t>MQ-ECN software prototype</a:t>
            </a:r>
          </a:p>
          <a:p>
            <a:pPr lvl="1"/>
            <a:r>
              <a:rPr lang="en-US" altLang="zh-CN" dirty="0"/>
              <a:t>Linux </a:t>
            </a:r>
            <a:r>
              <a:rPr lang="en-US" altLang="zh-CN" dirty="0" err="1"/>
              <a:t>qdisc</a:t>
            </a:r>
            <a:r>
              <a:rPr lang="en-US" altLang="zh-CN" dirty="0"/>
              <a:t> kernel module performing DWRR</a:t>
            </a:r>
          </a:p>
          <a:p>
            <a:r>
              <a:rPr lang="en-US" altLang="zh-CN" dirty="0"/>
              <a:t>Testbed setup</a:t>
            </a:r>
          </a:p>
          <a:p>
            <a:pPr lvl="1"/>
            <a:r>
              <a:rPr lang="en-US" altLang="zh-CN" dirty="0"/>
              <a:t>9 servers are connected to a server-emulated switch with 9 NICs</a:t>
            </a:r>
          </a:p>
          <a:p>
            <a:pPr lvl="1"/>
            <a:r>
              <a:rPr lang="en-US" altLang="zh-CN" dirty="0"/>
              <a:t>End-hosts use DCTCP as the transport protocol</a:t>
            </a:r>
          </a:p>
          <a:p>
            <a:r>
              <a:rPr lang="en-US" altLang="zh-CN" dirty="0"/>
              <a:t>Benchmark traffic</a:t>
            </a:r>
          </a:p>
          <a:p>
            <a:pPr lvl="1"/>
            <a:r>
              <a:rPr lang="en-US" altLang="zh-CN" dirty="0"/>
              <a:t>Web search workload</a:t>
            </a:r>
          </a:p>
          <a:p>
            <a:r>
              <a:rPr lang="en-US" altLang="zh-CN" dirty="0"/>
              <a:t>More results in large-scale simulations</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t>76</a:t>
            </a:fld>
            <a:endParaRPr lang="zh-CN" altLang="en-US"/>
          </a:p>
        </p:txBody>
      </p:sp>
    </p:spTree>
    <p:extLst>
      <p:ext uri="{BB962C8B-B14F-4D97-AF65-F5344CB8AC3E}">
        <p14:creationId xmlns:p14="http://schemas.microsoft.com/office/powerpoint/2010/main" val="522532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0"/>
          <p:cNvGrpSpPr/>
          <p:nvPr/>
        </p:nvGrpSpPr>
        <p:grpSpPr>
          <a:xfrm>
            <a:off x="5392723" y="3645024"/>
            <a:ext cx="1422008" cy="762000"/>
            <a:chOff x="6897409" y="2819400"/>
            <a:chExt cx="705793" cy="762000"/>
          </a:xfrm>
        </p:grpSpPr>
        <p:cxnSp>
          <p:nvCxnSpPr>
            <p:cNvPr id="8"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Static Flow Experiment</a:t>
            </a:r>
            <a:endParaRPr lang="zh-CN" altLang="en-US" dirty="0"/>
          </a:p>
        </p:txBody>
      </p:sp>
      <p:sp>
        <p:nvSpPr>
          <p:cNvPr id="3" name="内容占位符 2"/>
          <p:cNvSpPr>
            <a:spLocks noGrp="1"/>
          </p:cNvSpPr>
          <p:nvPr>
            <p:ph idx="1"/>
          </p:nvPr>
        </p:nvSpPr>
        <p:spPr>
          <a:xfrm>
            <a:off x="590872" y="1600200"/>
            <a:ext cx="8229600" cy="4525963"/>
          </a:xfrm>
        </p:spPr>
        <p:txBody>
          <a:bodyPr/>
          <a:lstStyle/>
          <a:p>
            <a:endParaRPr lang="zh-CN" altLang="en-US" dirty="0"/>
          </a:p>
        </p:txBody>
      </p:sp>
      <p:pic>
        <p:nvPicPr>
          <p:cNvPr id="4" name="Picture 88" descr="server-gray.png"/>
          <p:cNvPicPr>
            <a:picLocks noChangeAspect="1"/>
          </p:cNvPicPr>
          <p:nvPr/>
        </p:nvPicPr>
        <p:blipFill>
          <a:blip r:embed="rId3" cstate="print"/>
          <a:stretch>
            <a:fillRect/>
          </a:stretch>
        </p:blipFill>
        <p:spPr>
          <a:xfrm>
            <a:off x="1393304" y="1950616"/>
            <a:ext cx="915278" cy="974328"/>
          </a:xfrm>
          <a:prstGeom prst="rect">
            <a:avLst/>
          </a:prstGeom>
        </p:spPr>
      </p:pic>
      <p:pic>
        <p:nvPicPr>
          <p:cNvPr id="5" name="Picture 87" descr="server-gray.png"/>
          <p:cNvPicPr>
            <a:picLocks noChangeAspect="1"/>
          </p:cNvPicPr>
          <p:nvPr/>
        </p:nvPicPr>
        <p:blipFill>
          <a:blip r:embed="rId3" cstate="print"/>
          <a:stretch>
            <a:fillRect/>
          </a:stretch>
        </p:blipFill>
        <p:spPr>
          <a:xfrm>
            <a:off x="1393304" y="5118968"/>
            <a:ext cx="915278" cy="974328"/>
          </a:xfrm>
          <a:prstGeom prst="rect">
            <a:avLst/>
          </a:prstGeom>
        </p:spPr>
      </p:pic>
      <p:pic>
        <p:nvPicPr>
          <p:cNvPr id="6" name="Picture 87" descr="server-gray.png"/>
          <p:cNvPicPr>
            <a:picLocks noChangeAspect="1"/>
          </p:cNvPicPr>
          <p:nvPr/>
        </p:nvPicPr>
        <p:blipFill>
          <a:blip r:embed="rId3" cstate="print"/>
          <a:stretch>
            <a:fillRect/>
          </a:stretch>
        </p:blipFill>
        <p:spPr>
          <a:xfrm>
            <a:off x="6814730" y="3573016"/>
            <a:ext cx="915278" cy="974328"/>
          </a:xfrm>
          <a:prstGeom prst="rect">
            <a:avLst/>
          </a:prstGeom>
        </p:spPr>
      </p:pic>
      <p:grpSp>
        <p:nvGrpSpPr>
          <p:cNvPr id="10" name="Group 151"/>
          <p:cNvGrpSpPr>
            <a:grpSpLocks/>
          </p:cNvGrpSpPr>
          <p:nvPr/>
        </p:nvGrpSpPr>
        <p:grpSpPr bwMode="auto">
          <a:xfrm>
            <a:off x="3697560" y="3501008"/>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1"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2"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grpSp>
        <p:nvGrpSpPr>
          <p:cNvPr id="13" name="Group 151"/>
          <p:cNvGrpSpPr>
            <a:grpSpLocks/>
          </p:cNvGrpSpPr>
          <p:nvPr/>
        </p:nvGrpSpPr>
        <p:grpSpPr bwMode="auto">
          <a:xfrm>
            <a:off x="3697560" y="4019984"/>
            <a:ext cx="1695162" cy="561144"/>
            <a:chOff x="4032" y="480"/>
            <a:chExt cx="768" cy="576"/>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4" name="Freeform 152"/>
            <p:cNvSpPr>
              <a:spLocks/>
            </p:cNvSpPr>
            <p:nvPr/>
          </p:nvSpPr>
          <p:spPr bwMode="auto">
            <a:xfrm>
              <a:off x="4032" y="480"/>
              <a:ext cx="768" cy="576"/>
            </a:xfrm>
            <a:custGeom>
              <a:avLst/>
              <a:gdLst>
                <a:gd name="T0" fmla="*/ 0 w 768"/>
                <a:gd name="T1" fmla="*/ 0 h 576"/>
                <a:gd name="T2" fmla="*/ 768 w 768"/>
                <a:gd name="T3" fmla="*/ 0 h 576"/>
                <a:gd name="T4" fmla="*/ 768 w 768"/>
                <a:gd name="T5" fmla="*/ 576 h 576"/>
                <a:gd name="T6" fmla="*/ 0 w 768"/>
                <a:gd name="T7" fmla="*/ 576 h 576"/>
                <a:gd name="T8" fmla="*/ 0 60000 65536"/>
                <a:gd name="T9" fmla="*/ 0 60000 65536"/>
                <a:gd name="T10" fmla="*/ 0 60000 65536"/>
                <a:gd name="T11" fmla="*/ 0 60000 65536"/>
                <a:gd name="T12" fmla="*/ 0 w 768"/>
                <a:gd name="T13" fmla="*/ 0 h 576"/>
                <a:gd name="T14" fmla="*/ 768 w 768"/>
                <a:gd name="T15" fmla="*/ 576 h 576"/>
              </a:gdLst>
              <a:ahLst/>
              <a:cxnLst>
                <a:cxn ang="T8">
                  <a:pos x="T0" y="T1"/>
                </a:cxn>
                <a:cxn ang="T9">
                  <a:pos x="T2" y="T3"/>
                </a:cxn>
                <a:cxn ang="T10">
                  <a:pos x="T4" y="T5"/>
                </a:cxn>
                <a:cxn ang="T11">
                  <a:pos x="T6" y="T7"/>
                </a:cxn>
              </a:cxnLst>
              <a:rect l="T12" t="T13" r="T14" b="T15"/>
              <a:pathLst>
                <a:path w="768" h="576">
                  <a:moveTo>
                    <a:pt x="0" y="0"/>
                  </a:moveTo>
                  <a:lnTo>
                    <a:pt x="768" y="0"/>
                  </a:lnTo>
                  <a:lnTo>
                    <a:pt x="768" y="576"/>
                  </a:lnTo>
                  <a:lnTo>
                    <a:pt x="0" y="576"/>
                  </a:lnTo>
                </a:path>
              </a:pathLst>
            </a:custGeom>
            <a:grpFill/>
            <a:ln w="28575">
              <a:solidFill>
                <a:schemeClr val="tx1"/>
              </a:solidFill>
              <a:round/>
              <a:headEnd/>
              <a:tailEnd/>
            </a:ln>
          </p:spPr>
          <p:txBody>
            <a:bodyPr/>
            <a:lstStyle/>
            <a:p>
              <a:endParaRPr lang="en-US" dirty="0">
                <a:solidFill>
                  <a:srgbClr val="333399"/>
                </a:solidFill>
              </a:endParaRPr>
            </a:p>
          </p:txBody>
        </p:sp>
        <p:sp>
          <p:nvSpPr>
            <p:cNvPr id="15" name="Line 153"/>
            <p:cNvSpPr>
              <a:spLocks noChangeShapeType="1"/>
            </p:cNvSpPr>
            <p:nvPr/>
          </p:nvSpPr>
          <p:spPr bwMode="auto">
            <a:xfrm>
              <a:off x="4664" y="653"/>
              <a:ext cx="0" cy="288"/>
            </a:xfrm>
            <a:prstGeom prst="line">
              <a:avLst/>
            </a:prstGeom>
            <a:grpFill/>
            <a:ln w="28575">
              <a:solidFill>
                <a:schemeClr val="tx1"/>
              </a:solidFill>
              <a:round/>
              <a:headEnd/>
              <a:tailEnd/>
            </a:ln>
          </p:spPr>
          <p:txBody>
            <a:bodyPr/>
            <a:lstStyle/>
            <a:p>
              <a:endParaRPr lang="en-US" dirty="0"/>
            </a:p>
          </p:txBody>
        </p:sp>
      </p:grpSp>
      <p:cxnSp>
        <p:nvCxnSpPr>
          <p:cNvPr id="20" name="直接箭头连接符 19"/>
          <p:cNvCxnSpPr/>
          <p:nvPr/>
        </p:nvCxnSpPr>
        <p:spPr>
          <a:xfrm>
            <a:off x="2185392" y="2437780"/>
            <a:ext cx="1512168" cy="1343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2185392" y="4300556"/>
            <a:ext cx="1512168" cy="123356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9766" y="2939278"/>
            <a:ext cx="3996444" cy="523220"/>
          </a:xfrm>
          <a:prstGeom prst="rect">
            <a:avLst/>
          </a:prstGeom>
          <a:noFill/>
        </p:spPr>
        <p:txBody>
          <a:bodyPr wrap="square" rtlCol="0">
            <a:spAutoFit/>
          </a:bodyPr>
          <a:lstStyle/>
          <a:p>
            <a:pPr algn="ctr"/>
            <a:r>
              <a:rPr lang="en-US" altLang="zh-CN" sz="2800" dirty="0"/>
              <a:t>Service 1</a:t>
            </a:r>
            <a:endParaRPr lang="zh-CN" altLang="en-US" sz="2800" dirty="0"/>
          </a:p>
        </p:txBody>
      </p:sp>
      <p:sp>
        <p:nvSpPr>
          <p:cNvPr id="34" name="TextBox 33"/>
          <p:cNvSpPr txBox="1"/>
          <p:nvPr/>
        </p:nvSpPr>
        <p:spPr>
          <a:xfrm>
            <a:off x="-226876" y="4509120"/>
            <a:ext cx="3996444" cy="523220"/>
          </a:xfrm>
          <a:prstGeom prst="rect">
            <a:avLst/>
          </a:prstGeom>
          <a:noFill/>
        </p:spPr>
        <p:txBody>
          <a:bodyPr wrap="square" rtlCol="0">
            <a:spAutoFit/>
          </a:bodyPr>
          <a:lstStyle/>
          <a:p>
            <a:pPr algn="ctr"/>
            <a:r>
              <a:rPr lang="en-US" altLang="zh-CN" sz="2800" dirty="0"/>
              <a:t>Service 2</a:t>
            </a:r>
            <a:endParaRPr lang="zh-CN" altLang="en-US" sz="2800" dirty="0"/>
          </a:p>
        </p:txBody>
      </p:sp>
      <p:sp>
        <p:nvSpPr>
          <p:cNvPr id="35" name="TextBox 34"/>
          <p:cNvSpPr txBox="1"/>
          <p:nvPr/>
        </p:nvSpPr>
        <p:spPr>
          <a:xfrm>
            <a:off x="3851920" y="2977788"/>
            <a:ext cx="3996444" cy="523220"/>
          </a:xfrm>
          <a:prstGeom prst="rect">
            <a:avLst/>
          </a:prstGeom>
          <a:noFill/>
        </p:spPr>
        <p:txBody>
          <a:bodyPr wrap="square" rtlCol="0">
            <a:spAutoFit/>
          </a:bodyPr>
          <a:lstStyle/>
          <a:p>
            <a:pPr algn="ctr"/>
            <a:r>
              <a:rPr lang="en-US" altLang="zh-CN" sz="2800" dirty="0"/>
              <a:t>weight</a:t>
            </a:r>
            <a:endParaRPr lang="zh-CN" altLang="en-US" sz="2800" dirty="0"/>
          </a:p>
        </p:txBody>
      </p:sp>
      <p:sp>
        <p:nvSpPr>
          <p:cNvPr id="36" name="TextBox 35"/>
          <p:cNvSpPr txBox="1"/>
          <p:nvPr/>
        </p:nvSpPr>
        <p:spPr>
          <a:xfrm>
            <a:off x="3851920" y="3496764"/>
            <a:ext cx="3996444" cy="523220"/>
          </a:xfrm>
          <a:prstGeom prst="rect">
            <a:avLst/>
          </a:prstGeom>
          <a:noFill/>
        </p:spPr>
        <p:txBody>
          <a:bodyPr wrap="square" rtlCol="0">
            <a:spAutoFit/>
          </a:bodyPr>
          <a:lstStyle/>
          <a:p>
            <a:pPr algn="ctr"/>
            <a:r>
              <a:rPr lang="en-US" altLang="zh-CN" sz="2800" dirty="0">
                <a:solidFill>
                  <a:srgbClr val="0000CC"/>
                </a:solidFill>
              </a:rPr>
              <a:t>1</a:t>
            </a:r>
            <a:endParaRPr lang="zh-CN" altLang="en-US" sz="2800" dirty="0">
              <a:solidFill>
                <a:srgbClr val="0000CC"/>
              </a:solidFill>
            </a:endParaRPr>
          </a:p>
        </p:txBody>
      </p:sp>
      <p:sp>
        <p:nvSpPr>
          <p:cNvPr id="38" name="TextBox 37"/>
          <p:cNvSpPr txBox="1"/>
          <p:nvPr/>
        </p:nvSpPr>
        <p:spPr>
          <a:xfrm>
            <a:off x="899592" y="1988582"/>
            <a:ext cx="3996444" cy="523220"/>
          </a:xfrm>
          <a:prstGeom prst="rect">
            <a:avLst/>
          </a:prstGeom>
          <a:noFill/>
        </p:spPr>
        <p:txBody>
          <a:bodyPr wrap="square" rtlCol="0">
            <a:spAutoFit/>
          </a:bodyPr>
          <a:lstStyle/>
          <a:p>
            <a:pPr algn="ctr"/>
            <a:r>
              <a:rPr lang="en-US" altLang="zh-CN" sz="2800" dirty="0">
                <a:solidFill>
                  <a:srgbClr val="0000CC"/>
                </a:solidFill>
              </a:rPr>
              <a:t>1 flow</a:t>
            </a:r>
            <a:endParaRPr lang="zh-CN" altLang="en-US" sz="2800" dirty="0">
              <a:solidFill>
                <a:srgbClr val="0000CC"/>
              </a:solidFill>
            </a:endParaRPr>
          </a:p>
        </p:txBody>
      </p:sp>
      <p:sp>
        <p:nvSpPr>
          <p:cNvPr id="39" name="TextBox 38"/>
          <p:cNvSpPr txBox="1"/>
          <p:nvPr/>
        </p:nvSpPr>
        <p:spPr>
          <a:xfrm>
            <a:off x="1043608" y="5354052"/>
            <a:ext cx="3996444" cy="523220"/>
          </a:xfrm>
          <a:prstGeom prst="rect">
            <a:avLst/>
          </a:prstGeom>
          <a:noFill/>
        </p:spPr>
        <p:txBody>
          <a:bodyPr wrap="square" rtlCol="0">
            <a:spAutoFit/>
          </a:bodyPr>
          <a:lstStyle/>
          <a:p>
            <a:pPr algn="ctr"/>
            <a:r>
              <a:rPr lang="en-US" altLang="zh-CN" sz="2800" dirty="0">
                <a:solidFill>
                  <a:srgbClr val="0000CC"/>
                </a:solidFill>
              </a:rPr>
              <a:t>4 flows</a:t>
            </a:r>
            <a:endParaRPr lang="zh-CN" altLang="en-US" sz="2800" dirty="0">
              <a:solidFill>
                <a:srgbClr val="0000CC"/>
              </a:solidFill>
            </a:endParaRPr>
          </a:p>
        </p:txBody>
      </p:sp>
      <p:sp>
        <p:nvSpPr>
          <p:cNvPr id="25" name="TextBox 24"/>
          <p:cNvSpPr txBox="1"/>
          <p:nvPr/>
        </p:nvSpPr>
        <p:spPr>
          <a:xfrm>
            <a:off x="3851920" y="4057908"/>
            <a:ext cx="3996444" cy="523220"/>
          </a:xfrm>
          <a:prstGeom prst="rect">
            <a:avLst/>
          </a:prstGeom>
          <a:noFill/>
        </p:spPr>
        <p:txBody>
          <a:bodyPr wrap="square" rtlCol="0">
            <a:spAutoFit/>
          </a:bodyPr>
          <a:lstStyle/>
          <a:p>
            <a:pPr algn="ctr"/>
            <a:r>
              <a:rPr lang="en-US" altLang="zh-CN" sz="2800" dirty="0">
                <a:solidFill>
                  <a:srgbClr val="0000CC"/>
                </a:solidFill>
              </a:rPr>
              <a:t>1</a:t>
            </a:r>
            <a:endParaRPr lang="zh-CN" altLang="en-US" sz="2800" dirty="0">
              <a:solidFill>
                <a:srgbClr val="0000CC"/>
              </a:solidFill>
            </a:endParaRPr>
          </a:p>
        </p:txBody>
      </p:sp>
      <p:sp>
        <p:nvSpPr>
          <p:cNvPr id="16" name="灯片编号占位符 15"/>
          <p:cNvSpPr>
            <a:spLocks noGrp="1"/>
          </p:cNvSpPr>
          <p:nvPr>
            <p:ph type="sldNum" sz="quarter" idx="12"/>
          </p:nvPr>
        </p:nvSpPr>
        <p:spPr/>
        <p:txBody>
          <a:bodyPr/>
          <a:lstStyle/>
          <a:p>
            <a:fld id="{0C913308-F349-4B6D-A68A-DD1791B4A57B}" type="slidenum">
              <a:rPr lang="zh-CN" altLang="en-US" smtClean="0"/>
              <a:t>77</a:t>
            </a:fld>
            <a:endParaRPr lang="zh-CN" altLang="en-US"/>
          </a:p>
        </p:txBody>
      </p:sp>
    </p:spTree>
    <p:extLst>
      <p:ext uri="{BB962C8B-B14F-4D97-AF65-F5344CB8AC3E}">
        <p14:creationId xmlns:p14="http://schemas.microsoft.com/office/powerpoint/2010/main" val="220142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Static Flow Experiment</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2050" name="Picture 2" descr="C:\Users\wei\Desktop\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087" y="1628801"/>
            <a:ext cx="4424378"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78</a:t>
            </a:fld>
            <a:endParaRPr lang="zh-CN" altLang="en-US"/>
          </a:p>
        </p:txBody>
      </p:sp>
    </p:spTree>
    <p:extLst>
      <p:ext uri="{BB962C8B-B14F-4D97-AF65-F5344CB8AC3E}">
        <p14:creationId xmlns:p14="http://schemas.microsoft.com/office/powerpoint/2010/main" val="4226613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Static Flow Experiment</a:t>
            </a:r>
            <a:endParaRPr lang="zh-CN" altLang="en-US" dirty="0"/>
          </a:p>
        </p:txBody>
      </p:sp>
      <p:sp>
        <p:nvSpPr>
          <p:cNvPr id="3" name="内容占位符 2"/>
          <p:cNvSpPr>
            <a:spLocks noGrp="1"/>
          </p:cNvSpPr>
          <p:nvPr>
            <p:ph idx="1"/>
          </p:nvPr>
        </p:nvSpPr>
        <p:spPr/>
        <p:txBody>
          <a:bodyPr/>
          <a:lstStyle/>
          <a:p>
            <a:endParaRPr lang="zh-CN" altLang="en-US" dirty="0"/>
          </a:p>
        </p:txBody>
      </p:sp>
      <p:sp useBgFill="1">
        <p:nvSpPr>
          <p:cNvPr id="7" name="Rounded Rectangle 51"/>
          <p:cNvSpPr/>
          <p:nvPr/>
        </p:nvSpPr>
        <p:spPr>
          <a:xfrm>
            <a:off x="827584" y="5190971"/>
            <a:ext cx="7632848" cy="974333"/>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MQ-ECN preserves weighted fair sharing</a:t>
            </a:r>
            <a:endParaRPr lang="zh-CN" altLang="en-US" sz="3200" dirty="0"/>
          </a:p>
        </p:txBody>
      </p:sp>
      <p:pic>
        <p:nvPicPr>
          <p:cNvPr id="10" name="Picture 2" descr="C:\Users\wei\Desktop\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087" y="1628801"/>
            <a:ext cx="4424378" cy="331236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79</a:t>
            </a:fld>
            <a:endParaRPr lang="zh-CN" altLang="en-US"/>
          </a:p>
        </p:txBody>
      </p:sp>
    </p:spTree>
    <p:extLst>
      <p:ext uri="{BB962C8B-B14F-4D97-AF65-F5344CB8AC3E}">
        <p14:creationId xmlns:p14="http://schemas.microsoft.com/office/powerpoint/2010/main" val="346866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8"/>
          <p:cNvSpPr>
            <a:spLocks noGrp="1"/>
          </p:cNvSpPr>
          <p:nvPr>
            <p:ph type="title"/>
          </p:nvPr>
        </p:nvSpPr>
        <p:spPr>
          <a:xfrm>
            <a:off x="17481" y="2780928"/>
            <a:ext cx="9036496" cy="1143000"/>
          </a:xfrm>
        </p:spPr>
        <p:txBody>
          <a:bodyPr>
            <a:noAutofit/>
          </a:bodyPr>
          <a:lstStyle/>
          <a:p>
            <a:r>
              <a:rPr lang="en-US" altLang="zh-CN" dirty="0">
                <a:ea typeface="+mn-ea"/>
                <a:cs typeface="Times New Roman" panose="02020603050405020304" pitchFamily="18" charset="0"/>
              </a:rPr>
              <a:t>Data center applications </a:t>
            </a:r>
            <a:br>
              <a:rPr lang="en-US" altLang="zh-CN" dirty="0">
                <a:ea typeface="+mn-ea"/>
                <a:cs typeface="Times New Roman" panose="02020603050405020304" pitchFamily="18" charset="0"/>
              </a:rPr>
            </a:br>
            <a:r>
              <a:rPr lang="en-US" altLang="zh-CN" dirty="0">
                <a:ea typeface="+mn-ea"/>
                <a:cs typeface="Times New Roman" panose="02020603050405020304" pitchFamily="18" charset="0"/>
              </a:rPr>
              <a:t>really care about </a:t>
            </a:r>
            <a:r>
              <a:rPr lang="en-US" altLang="zh-CN" b="1" dirty="0">
                <a:solidFill>
                  <a:srgbClr val="0000CC"/>
                </a:solidFill>
                <a:ea typeface="+mn-ea"/>
                <a:cs typeface="Times New Roman" panose="02020603050405020304" pitchFamily="18" charset="0"/>
              </a:rPr>
              <a:t>latency!</a:t>
            </a:r>
            <a:endParaRPr lang="zh-CN" altLang="en-US" b="1" dirty="0">
              <a:solidFill>
                <a:srgbClr val="0000CC"/>
              </a:solidFill>
              <a:ea typeface="+mn-ea"/>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8</a:t>
            </a:fld>
            <a:endParaRPr lang="zh-CN" altLang="en-US" dirty="0"/>
          </a:p>
        </p:txBody>
      </p:sp>
    </p:spTree>
    <p:extLst>
      <p:ext uri="{BB962C8B-B14F-4D97-AF65-F5344CB8AC3E}">
        <p14:creationId xmlns:p14="http://schemas.microsoft.com/office/powerpoint/2010/main" val="1649386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pic>
        <p:nvPicPr>
          <p:cNvPr id="3076" name="Picture 4" descr="C:\Users\wei\Desktop\small_bala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10387"/>
            <a:ext cx="4048196" cy="303073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wei\Desktop\small_unbala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492" y="1610387"/>
            <a:ext cx="4040980" cy="30307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971600" y="4658908"/>
            <a:ext cx="3384376" cy="461665"/>
          </a:xfrm>
          <a:prstGeom prst="rect">
            <a:avLst/>
          </a:prstGeom>
          <a:noFill/>
        </p:spPr>
        <p:txBody>
          <a:bodyPr wrap="square" rtlCol="0">
            <a:spAutoFit/>
          </a:bodyPr>
          <a:lstStyle/>
          <a:p>
            <a:pPr algn="ctr"/>
            <a:r>
              <a:rPr lang="en-US" altLang="zh-CN" sz="2400" dirty="0"/>
              <a:t>Balanced traffic pattern</a:t>
            </a:r>
            <a:endParaRPr lang="zh-CN" altLang="en-US" sz="2400" dirty="0"/>
          </a:p>
        </p:txBody>
      </p:sp>
      <p:sp>
        <p:nvSpPr>
          <p:cNvPr id="13" name="TextBox 12"/>
          <p:cNvSpPr txBox="1"/>
          <p:nvPr/>
        </p:nvSpPr>
        <p:spPr>
          <a:xfrm>
            <a:off x="4972310" y="4658908"/>
            <a:ext cx="3560130" cy="461665"/>
          </a:xfrm>
          <a:prstGeom prst="rect">
            <a:avLst/>
          </a:prstGeom>
          <a:noFill/>
        </p:spPr>
        <p:txBody>
          <a:bodyPr wrap="square" rtlCol="0">
            <a:spAutoFit/>
          </a:bodyPr>
          <a:lstStyle/>
          <a:p>
            <a:pPr algn="ctr"/>
            <a:r>
              <a:rPr lang="en-US" altLang="zh-CN" sz="2400" dirty="0"/>
              <a:t>Unbalanced traffic pattern</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80</a:t>
            </a:fld>
            <a:endParaRPr lang="zh-CN" altLang="en-US"/>
          </a:p>
        </p:txBody>
      </p:sp>
      <p:sp>
        <p:nvSpPr>
          <p:cNvPr id="11" name="标题 1"/>
          <p:cNvSpPr>
            <a:spLocks noGrp="1"/>
          </p:cNvSpPr>
          <p:nvPr>
            <p:ph type="title"/>
          </p:nvPr>
        </p:nvSpPr>
        <p:spPr>
          <a:xfrm>
            <a:off x="251520" y="274638"/>
            <a:ext cx="8640960" cy="1143000"/>
          </a:xfrm>
        </p:spPr>
        <p:txBody>
          <a:bodyPr>
            <a:normAutofit fontScale="90000"/>
          </a:bodyPr>
          <a:lstStyle/>
          <a:p>
            <a:r>
              <a:rPr lang="en-US" altLang="zh-CN" dirty="0">
                <a:solidFill>
                  <a:srgbClr val="0000CC"/>
                </a:solidFill>
                <a:cs typeface="Times New Roman" panose="02020603050405020304" pitchFamily="18" charset="0"/>
              </a:rPr>
              <a:t>Realistic Traffic: Small Flows (&lt;100KB)</a:t>
            </a:r>
            <a:endParaRPr lang="zh-CN" altLang="en-US" dirty="0"/>
          </a:p>
        </p:txBody>
      </p:sp>
    </p:spTree>
    <p:extLst>
      <p:ext uri="{BB962C8B-B14F-4D97-AF65-F5344CB8AC3E}">
        <p14:creationId xmlns:p14="http://schemas.microsoft.com/office/powerpoint/2010/main" val="4287395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useBgFill="1">
        <p:nvSpPr>
          <p:cNvPr id="10" name="Rounded Rectangle 51"/>
          <p:cNvSpPr/>
          <p:nvPr/>
        </p:nvSpPr>
        <p:spPr>
          <a:xfrm>
            <a:off x="1259632" y="5262979"/>
            <a:ext cx="6696744" cy="974333"/>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MQ-ECN achieves low latency</a:t>
            </a:r>
            <a:endParaRPr lang="zh-CN" altLang="en-US" sz="3200" dirty="0"/>
          </a:p>
        </p:txBody>
      </p:sp>
      <p:pic>
        <p:nvPicPr>
          <p:cNvPr id="11" name="Picture 4" descr="C:\Users\wei\Desktop\small_bala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10387"/>
            <a:ext cx="4048196" cy="3030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C:\Users\wei\Desktop\small_unbala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9492" y="1610387"/>
            <a:ext cx="4040980" cy="30307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71600" y="4658908"/>
            <a:ext cx="3384376" cy="461665"/>
          </a:xfrm>
          <a:prstGeom prst="rect">
            <a:avLst/>
          </a:prstGeom>
          <a:noFill/>
        </p:spPr>
        <p:txBody>
          <a:bodyPr wrap="square" rtlCol="0">
            <a:spAutoFit/>
          </a:bodyPr>
          <a:lstStyle/>
          <a:p>
            <a:pPr algn="ctr"/>
            <a:r>
              <a:rPr lang="en-US" altLang="zh-CN" sz="2400" dirty="0"/>
              <a:t>Balanced traffic pattern</a:t>
            </a:r>
            <a:endParaRPr lang="zh-CN" altLang="en-US" sz="2400" dirty="0"/>
          </a:p>
        </p:txBody>
      </p:sp>
      <p:sp>
        <p:nvSpPr>
          <p:cNvPr id="14" name="TextBox 13"/>
          <p:cNvSpPr txBox="1"/>
          <p:nvPr/>
        </p:nvSpPr>
        <p:spPr>
          <a:xfrm>
            <a:off x="4972310" y="4658908"/>
            <a:ext cx="3560130" cy="461665"/>
          </a:xfrm>
          <a:prstGeom prst="rect">
            <a:avLst/>
          </a:prstGeom>
          <a:noFill/>
        </p:spPr>
        <p:txBody>
          <a:bodyPr wrap="square" rtlCol="0">
            <a:spAutoFit/>
          </a:bodyPr>
          <a:lstStyle/>
          <a:p>
            <a:pPr algn="ctr"/>
            <a:r>
              <a:rPr lang="en-US" altLang="zh-CN" sz="2400" dirty="0"/>
              <a:t>Unbalanced traffic pattern</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81</a:t>
            </a:fld>
            <a:endParaRPr lang="zh-CN" altLang="en-US"/>
          </a:p>
        </p:txBody>
      </p:sp>
      <p:sp>
        <p:nvSpPr>
          <p:cNvPr id="15" name="标题 1"/>
          <p:cNvSpPr>
            <a:spLocks noGrp="1"/>
          </p:cNvSpPr>
          <p:nvPr>
            <p:ph type="title"/>
          </p:nvPr>
        </p:nvSpPr>
        <p:spPr>
          <a:xfrm>
            <a:off x="251520" y="274638"/>
            <a:ext cx="8640960" cy="1143000"/>
          </a:xfrm>
        </p:spPr>
        <p:txBody>
          <a:bodyPr>
            <a:normAutofit fontScale="90000"/>
          </a:bodyPr>
          <a:lstStyle/>
          <a:p>
            <a:r>
              <a:rPr lang="en-US" altLang="zh-CN" dirty="0">
                <a:solidFill>
                  <a:srgbClr val="0000CC"/>
                </a:solidFill>
                <a:cs typeface="Times New Roman" panose="02020603050405020304" pitchFamily="18" charset="0"/>
              </a:rPr>
              <a:t>Realistic Traffic: Small Flows (&lt;100KB)</a:t>
            </a:r>
            <a:endParaRPr lang="zh-CN" altLang="en-US" dirty="0"/>
          </a:p>
        </p:txBody>
      </p:sp>
    </p:spTree>
    <p:extLst>
      <p:ext uri="{BB962C8B-B14F-4D97-AF65-F5344CB8AC3E}">
        <p14:creationId xmlns:p14="http://schemas.microsoft.com/office/powerpoint/2010/main" val="34765520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640960" cy="1143000"/>
          </a:xfrm>
        </p:spPr>
        <p:txBody>
          <a:bodyPr>
            <a:normAutofit/>
          </a:bodyPr>
          <a:lstStyle/>
          <a:p>
            <a:r>
              <a:rPr lang="en-US" altLang="zh-CN" dirty="0">
                <a:solidFill>
                  <a:srgbClr val="0000CC"/>
                </a:solidFill>
                <a:cs typeface="Times New Roman" panose="02020603050405020304" pitchFamily="18" charset="0"/>
              </a:rPr>
              <a:t>Realistic Traffic: Large Flows (&gt;10MB)</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099" name="Picture 3" descr="C:\Users\wei\Desktop\large_bala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10460"/>
            <a:ext cx="4041600" cy="3031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wei\Desktop\large_unbala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134" y="1610460"/>
            <a:ext cx="4041600" cy="303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71600" y="4658908"/>
            <a:ext cx="3384376" cy="461665"/>
          </a:xfrm>
          <a:prstGeom prst="rect">
            <a:avLst/>
          </a:prstGeom>
          <a:noFill/>
        </p:spPr>
        <p:txBody>
          <a:bodyPr wrap="square" rtlCol="0">
            <a:spAutoFit/>
          </a:bodyPr>
          <a:lstStyle/>
          <a:p>
            <a:pPr algn="ctr"/>
            <a:r>
              <a:rPr lang="en-US" altLang="zh-CN" sz="2400" dirty="0"/>
              <a:t>Balanced traffic pattern</a:t>
            </a:r>
            <a:endParaRPr lang="zh-CN" altLang="en-US" sz="2400" dirty="0"/>
          </a:p>
        </p:txBody>
      </p:sp>
      <p:sp>
        <p:nvSpPr>
          <p:cNvPr id="10" name="TextBox 9"/>
          <p:cNvSpPr txBox="1"/>
          <p:nvPr/>
        </p:nvSpPr>
        <p:spPr>
          <a:xfrm>
            <a:off x="4972310" y="4658908"/>
            <a:ext cx="3560130" cy="461665"/>
          </a:xfrm>
          <a:prstGeom prst="rect">
            <a:avLst/>
          </a:prstGeom>
          <a:noFill/>
        </p:spPr>
        <p:txBody>
          <a:bodyPr wrap="square" rtlCol="0">
            <a:spAutoFit/>
          </a:bodyPr>
          <a:lstStyle/>
          <a:p>
            <a:pPr algn="ctr"/>
            <a:r>
              <a:rPr lang="en-US" altLang="zh-CN" sz="2400" dirty="0"/>
              <a:t>Unbalanced traffic pattern</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82</a:t>
            </a:fld>
            <a:endParaRPr lang="zh-CN" altLang="en-US"/>
          </a:p>
        </p:txBody>
      </p:sp>
    </p:spTree>
    <p:extLst>
      <p:ext uri="{BB962C8B-B14F-4D97-AF65-F5344CB8AC3E}">
        <p14:creationId xmlns:p14="http://schemas.microsoft.com/office/powerpoint/2010/main" val="1845626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74638"/>
            <a:ext cx="8640960" cy="1143000"/>
          </a:xfrm>
        </p:spPr>
        <p:txBody>
          <a:bodyPr>
            <a:normAutofit/>
          </a:bodyPr>
          <a:lstStyle/>
          <a:p>
            <a:r>
              <a:rPr lang="en-US" altLang="zh-CN" dirty="0">
                <a:solidFill>
                  <a:srgbClr val="0000CC"/>
                </a:solidFill>
                <a:cs typeface="Times New Roman" panose="02020603050405020304" pitchFamily="18" charset="0"/>
              </a:rPr>
              <a:t>Realistic Traffic: Large Flows (&gt;10MB)</a:t>
            </a:r>
            <a:endParaRPr lang="zh-CN" altLang="en-US" dirty="0"/>
          </a:p>
        </p:txBody>
      </p:sp>
      <p:sp>
        <p:nvSpPr>
          <p:cNvPr id="3" name="内容占位符 2"/>
          <p:cNvSpPr>
            <a:spLocks noGrp="1"/>
          </p:cNvSpPr>
          <p:nvPr>
            <p:ph idx="1"/>
          </p:nvPr>
        </p:nvSpPr>
        <p:spPr/>
        <p:txBody>
          <a:bodyPr/>
          <a:lstStyle/>
          <a:p>
            <a:endParaRPr lang="zh-CN" altLang="en-US" dirty="0"/>
          </a:p>
        </p:txBody>
      </p:sp>
      <p:sp useBgFill="1">
        <p:nvSpPr>
          <p:cNvPr id="13" name="Rounded Rectangle 51"/>
          <p:cNvSpPr/>
          <p:nvPr/>
        </p:nvSpPr>
        <p:spPr>
          <a:xfrm>
            <a:off x="1259632" y="5262979"/>
            <a:ext cx="6696744" cy="974333"/>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MQ-ECN achieves high throughput</a:t>
            </a:r>
            <a:endParaRPr lang="zh-CN" altLang="en-US" sz="3200" dirty="0"/>
          </a:p>
        </p:txBody>
      </p:sp>
      <p:pic>
        <p:nvPicPr>
          <p:cNvPr id="7" name="Picture 3" descr="C:\Users\wei\Desktop\large_balan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10460"/>
            <a:ext cx="4041600" cy="3031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wei\Desktop\large_unbalan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134" y="1610460"/>
            <a:ext cx="4041600" cy="3031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71600" y="4658908"/>
            <a:ext cx="3384376" cy="461665"/>
          </a:xfrm>
          <a:prstGeom prst="rect">
            <a:avLst/>
          </a:prstGeom>
          <a:noFill/>
        </p:spPr>
        <p:txBody>
          <a:bodyPr wrap="square" rtlCol="0">
            <a:spAutoFit/>
          </a:bodyPr>
          <a:lstStyle/>
          <a:p>
            <a:pPr algn="ctr"/>
            <a:r>
              <a:rPr lang="en-US" altLang="zh-CN" sz="2400" dirty="0"/>
              <a:t>Balanced traffic pattern</a:t>
            </a:r>
            <a:endParaRPr lang="zh-CN" altLang="en-US" sz="2400" dirty="0"/>
          </a:p>
        </p:txBody>
      </p:sp>
      <p:sp>
        <p:nvSpPr>
          <p:cNvPr id="10" name="TextBox 9"/>
          <p:cNvSpPr txBox="1"/>
          <p:nvPr/>
        </p:nvSpPr>
        <p:spPr>
          <a:xfrm>
            <a:off x="4972310" y="4658908"/>
            <a:ext cx="3560130" cy="461665"/>
          </a:xfrm>
          <a:prstGeom prst="rect">
            <a:avLst/>
          </a:prstGeom>
          <a:noFill/>
        </p:spPr>
        <p:txBody>
          <a:bodyPr wrap="square" rtlCol="0">
            <a:spAutoFit/>
          </a:bodyPr>
          <a:lstStyle/>
          <a:p>
            <a:pPr algn="ctr"/>
            <a:r>
              <a:rPr lang="en-US" altLang="zh-CN" sz="2400" dirty="0"/>
              <a:t>Unbalanced traffic pattern</a:t>
            </a:r>
            <a:endParaRPr lang="zh-CN" altLang="en-US" sz="2400"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83</a:t>
            </a:fld>
            <a:endParaRPr lang="zh-CN" altLang="en-US"/>
          </a:p>
        </p:txBody>
      </p:sp>
    </p:spTree>
    <p:extLst>
      <p:ext uri="{BB962C8B-B14F-4D97-AF65-F5344CB8AC3E}">
        <p14:creationId xmlns:p14="http://schemas.microsoft.com/office/powerpoint/2010/main" val="16723449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cs typeface="Times New Roman" panose="02020603050405020304" pitchFamily="18" charset="0"/>
              </a:rPr>
              <a:t>MQ-ECN Recap</a:t>
            </a:r>
            <a:endParaRPr lang="zh-CN" altLang="en-US" dirty="0">
              <a:solidFill>
                <a:srgbClr val="0000CC"/>
              </a:solidFill>
              <a:cs typeface="Times New Roman" panose="02020603050405020304" pitchFamily="18" charset="0"/>
            </a:endParaRPr>
          </a:p>
        </p:txBody>
      </p:sp>
      <p:sp>
        <p:nvSpPr>
          <p:cNvPr id="3" name="内容占位符 2"/>
          <p:cNvSpPr>
            <a:spLocks noGrp="1"/>
          </p:cNvSpPr>
          <p:nvPr>
            <p:ph idx="1"/>
          </p:nvPr>
        </p:nvSpPr>
        <p:spPr>
          <a:xfrm>
            <a:off x="385192" y="1600200"/>
            <a:ext cx="8435280" cy="5069160"/>
          </a:xfrm>
        </p:spPr>
        <p:txBody>
          <a:bodyPr>
            <a:normAutofit lnSpcReduction="10000"/>
          </a:bodyPr>
          <a:lstStyle/>
          <a:p>
            <a:r>
              <a:rPr lang="en-US" altLang="zh-CN" dirty="0"/>
              <a:t>Identify performance impairments of existing ECN/RED schemes in multi-queue context</a:t>
            </a:r>
          </a:p>
          <a:p>
            <a:pPr marL="0" indent="0">
              <a:buNone/>
            </a:pPr>
            <a:endParaRPr lang="en-US" altLang="zh-CN" sz="2000" dirty="0"/>
          </a:p>
          <a:p>
            <a:r>
              <a:rPr lang="en-US" altLang="zh-CN" dirty="0"/>
              <a:t>MQ-ECN: for round robin schedulers (current practice) in production DCNs </a:t>
            </a:r>
          </a:p>
          <a:p>
            <a:pPr lvl="1"/>
            <a:r>
              <a:rPr lang="en-US" altLang="zh-CN" dirty="0"/>
              <a:t>Dynamically adjust the queue length threshold</a:t>
            </a:r>
          </a:p>
          <a:p>
            <a:pPr lvl="1"/>
            <a:r>
              <a:rPr lang="en-US" altLang="zh-CN" dirty="0"/>
              <a:t>High throughput, low latency, weighted fair sharing</a:t>
            </a:r>
          </a:p>
          <a:p>
            <a:pPr marL="457200" lvl="1" indent="0">
              <a:buNone/>
            </a:pPr>
            <a:endParaRPr lang="en-US" altLang="zh-CN" dirty="0"/>
          </a:p>
          <a:p>
            <a:r>
              <a:rPr lang="en-US" altLang="zh-CN" dirty="0"/>
              <a:t>Code &amp; Data:</a:t>
            </a:r>
          </a:p>
          <a:p>
            <a:pPr lvl="1"/>
            <a:r>
              <a:rPr lang="en-US" altLang="zh-CN" dirty="0">
                <a:hlinkClick r:id="rId3"/>
              </a:rPr>
              <a:t>http://sing.cse.ust.hk/projects/MQ-ECN</a:t>
            </a:r>
            <a:r>
              <a:rPr lang="en-US" altLang="zh-CN" dirty="0"/>
              <a:t> </a:t>
            </a:r>
          </a:p>
          <a:p>
            <a:pPr lvl="1"/>
            <a:endParaRPr lang="en-US" altLang="zh-CN" dirty="0"/>
          </a:p>
          <a:p>
            <a:pPr marL="457200" lvl="1" indent="0">
              <a:buNone/>
            </a:pPr>
            <a:endParaRPr lang="en-US" altLang="zh-CN" sz="2000" dirty="0"/>
          </a:p>
          <a:p>
            <a:endParaRPr lang="en-US" altLang="zh-CN" dirty="0"/>
          </a:p>
          <a:p>
            <a:endParaRPr lang="en-US" altLang="zh-CN" dirty="0"/>
          </a:p>
          <a:p>
            <a:pPr marL="457200" lvl="1" indent="0">
              <a:buNone/>
            </a:pP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84</a:t>
            </a:fld>
            <a:endParaRPr lang="zh-CN" altLang="en-US"/>
          </a:p>
        </p:txBody>
      </p:sp>
    </p:spTree>
    <p:extLst>
      <p:ext uri="{BB962C8B-B14F-4D97-AF65-F5344CB8AC3E}">
        <p14:creationId xmlns:p14="http://schemas.microsoft.com/office/powerpoint/2010/main" val="3081173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rPr>
              <a:t>Follow-Up: TCN</a:t>
            </a:r>
            <a:endParaRPr lang="zh-CN" altLang="en-US" dirty="0">
              <a:solidFill>
                <a:srgbClr val="0000CC"/>
              </a:solidFill>
            </a:endParaRPr>
          </a:p>
        </p:txBody>
      </p:sp>
      <p:sp>
        <p:nvSpPr>
          <p:cNvPr id="3" name="内容占位符 2"/>
          <p:cNvSpPr>
            <a:spLocks noGrp="1"/>
          </p:cNvSpPr>
          <p:nvPr>
            <p:ph idx="1"/>
          </p:nvPr>
        </p:nvSpPr>
        <p:spPr/>
        <p:txBody>
          <a:bodyPr/>
          <a:lstStyle/>
          <a:p>
            <a:r>
              <a:rPr lang="en-US" altLang="zh-CN" dirty="0"/>
              <a:t>Goal</a:t>
            </a:r>
          </a:p>
          <a:p>
            <a:pPr lvl="1"/>
            <a:r>
              <a:rPr lang="en-US" altLang="zh-CN" dirty="0"/>
              <a:t>Enable ECN for </a:t>
            </a:r>
            <a:r>
              <a:rPr lang="en-US" altLang="zh-CN" dirty="0">
                <a:solidFill>
                  <a:srgbClr val="0000CC"/>
                </a:solidFill>
              </a:rPr>
              <a:t>arbitrary</a:t>
            </a:r>
            <a:r>
              <a:rPr lang="en-US" altLang="zh-CN" dirty="0"/>
              <a:t> packet schedulers</a:t>
            </a:r>
          </a:p>
          <a:p>
            <a:pPr marL="457200" lvl="1" indent="0">
              <a:buNone/>
            </a:pPr>
            <a:endParaRPr lang="en-US" altLang="zh-CN" dirty="0"/>
          </a:p>
          <a:p>
            <a:r>
              <a:rPr lang="en-US" altLang="zh-CN" dirty="0"/>
              <a:t>Key Ideas</a:t>
            </a:r>
          </a:p>
          <a:p>
            <a:pPr lvl="1"/>
            <a:r>
              <a:rPr lang="en-US" altLang="zh-CN" dirty="0"/>
              <a:t>Use </a:t>
            </a:r>
            <a:r>
              <a:rPr lang="en-US" altLang="zh-CN" dirty="0">
                <a:solidFill>
                  <a:srgbClr val="0000CC"/>
                </a:solidFill>
              </a:rPr>
              <a:t>sojourn time </a:t>
            </a:r>
            <a:r>
              <a:rPr lang="en-US" altLang="zh-CN" dirty="0"/>
              <a:t>as the congestion signal </a:t>
            </a:r>
          </a:p>
          <a:p>
            <a:pPr lvl="1"/>
            <a:r>
              <a:rPr lang="en-US" altLang="zh-CN" dirty="0"/>
              <a:t>Perform instantaneous ECN marking</a:t>
            </a:r>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85</a:t>
            </a:fld>
            <a:endParaRPr lang="zh-CN" altLang="en-US" dirty="0"/>
          </a:p>
        </p:txBody>
      </p:sp>
    </p:spTree>
    <p:extLst>
      <p:ext uri="{BB962C8B-B14F-4D97-AF65-F5344CB8AC3E}">
        <p14:creationId xmlns:p14="http://schemas.microsoft.com/office/powerpoint/2010/main" val="2145354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Outline</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86</a:t>
            </a:fld>
            <a:endParaRPr lang="zh-CN" altLang="en-US" dirty="0"/>
          </a:p>
        </p:txBody>
      </p:sp>
      <p:sp>
        <p:nvSpPr>
          <p:cNvPr id="26" name="TextBox 132"/>
          <p:cNvSpPr txBox="1"/>
          <p:nvPr/>
        </p:nvSpPr>
        <p:spPr>
          <a:xfrm>
            <a:off x="899592" y="2152255"/>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Buffer Management</a:t>
            </a:r>
          </a:p>
        </p:txBody>
      </p:sp>
      <p:sp>
        <p:nvSpPr>
          <p:cNvPr id="27" name="TextBox 132"/>
          <p:cNvSpPr txBox="1"/>
          <p:nvPr/>
        </p:nvSpPr>
        <p:spPr>
          <a:xfrm>
            <a:off x="892696" y="3501706"/>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Active Queue Management</a:t>
            </a:r>
          </a:p>
        </p:txBody>
      </p:sp>
      <p:sp>
        <p:nvSpPr>
          <p:cNvPr id="28" name="TextBox 132"/>
          <p:cNvSpPr txBox="1"/>
          <p:nvPr/>
        </p:nvSpPr>
        <p:spPr>
          <a:xfrm>
            <a:off x="904176" y="4851157"/>
            <a:ext cx="3096344" cy="954107"/>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t>Packet </a:t>
            </a:r>
          </a:p>
          <a:p>
            <a:pPr algn="ctr"/>
            <a:r>
              <a:rPr lang="en-US" sz="2800" b="1" dirty="0"/>
              <a:t>Scheduler</a:t>
            </a:r>
          </a:p>
        </p:txBody>
      </p:sp>
      <p:cxnSp>
        <p:nvCxnSpPr>
          <p:cNvPr id="31" name="直接箭头连接符 30"/>
          <p:cNvCxnSpPr/>
          <p:nvPr/>
        </p:nvCxnSpPr>
        <p:spPr>
          <a:xfrm flipH="1">
            <a:off x="2428096" y="310636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2421200" y="4475245"/>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2414304" y="5785832"/>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2428096" y="1766627"/>
            <a:ext cx="6896" cy="395344"/>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619672" y="1340768"/>
            <a:ext cx="1728192" cy="523220"/>
          </a:xfrm>
          <a:prstGeom prst="rect">
            <a:avLst/>
          </a:prstGeom>
          <a:noFill/>
        </p:spPr>
        <p:txBody>
          <a:bodyPr wrap="square" rtlCol="0">
            <a:spAutoFit/>
          </a:bodyPr>
          <a:lstStyle/>
          <a:p>
            <a:pPr algn="ctr"/>
            <a:r>
              <a:rPr lang="en-US" altLang="zh-CN" sz="2800" b="1" dirty="0"/>
              <a:t>Packet In</a:t>
            </a:r>
            <a:endParaRPr lang="zh-CN" altLang="en-US" sz="2800" b="1" dirty="0"/>
          </a:p>
        </p:txBody>
      </p:sp>
      <p:sp>
        <p:nvSpPr>
          <p:cNvPr id="40" name="文本框 39"/>
          <p:cNvSpPr txBox="1"/>
          <p:nvPr/>
        </p:nvSpPr>
        <p:spPr>
          <a:xfrm>
            <a:off x="1433344" y="6074132"/>
            <a:ext cx="1914520" cy="523220"/>
          </a:xfrm>
          <a:prstGeom prst="rect">
            <a:avLst/>
          </a:prstGeom>
          <a:noFill/>
        </p:spPr>
        <p:txBody>
          <a:bodyPr wrap="square" rtlCol="0">
            <a:spAutoFit/>
          </a:bodyPr>
          <a:lstStyle/>
          <a:p>
            <a:pPr algn="ctr"/>
            <a:r>
              <a:rPr lang="en-US" altLang="zh-CN" sz="2800" b="1" dirty="0"/>
              <a:t>Packet Out</a:t>
            </a:r>
            <a:endParaRPr lang="zh-CN" altLang="en-US" sz="2800" b="1" dirty="0"/>
          </a:p>
        </p:txBody>
      </p:sp>
      <p:sp>
        <p:nvSpPr>
          <p:cNvPr id="15" name="文本框 14"/>
          <p:cNvSpPr txBox="1"/>
          <p:nvPr/>
        </p:nvSpPr>
        <p:spPr>
          <a:xfrm>
            <a:off x="457200" y="1988840"/>
            <a:ext cx="3970784" cy="2585323"/>
          </a:xfrm>
          <a:prstGeom prst="rect">
            <a:avLst/>
          </a:prstGeom>
          <a:noFill/>
          <a:ln w="38100">
            <a:solidFill>
              <a:srgbClr val="FF0000"/>
            </a:solidFill>
            <a:prstDash val="sysDash"/>
          </a:ln>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18" name="文本框 17"/>
          <p:cNvSpPr txBox="1"/>
          <p:nvPr/>
        </p:nvSpPr>
        <p:spPr>
          <a:xfrm>
            <a:off x="4863480" y="2852936"/>
            <a:ext cx="3990548" cy="1446550"/>
          </a:xfrm>
          <a:prstGeom prst="rect">
            <a:avLst/>
          </a:prstGeom>
          <a:noFill/>
        </p:spPr>
        <p:txBody>
          <a:bodyPr wrap="square" rtlCol="0">
            <a:spAutoFit/>
          </a:bodyPr>
          <a:lstStyle/>
          <a:p>
            <a:r>
              <a:rPr lang="en-US" altLang="zh-CN" sz="3200" b="1" dirty="0">
                <a:solidFill>
                  <a:srgbClr val="0000CC"/>
                </a:solidFill>
                <a:cs typeface="Times New Roman" panose="02020603050405020304" pitchFamily="18" charset="0"/>
              </a:rPr>
              <a:t>BCC</a:t>
            </a:r>
            <a:r>
              <a:rPr lang="en-US" altLang="zh-CN" sz="2800" dirty="0"/>
              <a:t>: a simple solution for high speed extremely shallow-buffered DCNs</a:t>
            </a:r>
            <a:endParaRPr lang="zh-CN" altLang="en-US" sz="2800" dirty="0"/>
          </a:p>
        </p:txBody>
      </p:sp>
      <p:sp>
        <p:nvSpPr>
          <p:cNvPr id="19" name="文本框 18"/>
          <p:cNvSpPr txBox="1"/>
          <p:nvPr/>
        </p:nvSpPr>
        <p:spPr>
          <a:xfrm>
            <a:off x="4863480" y="4549069"/>
            <a:ext cx="4146728" cy="523220"/>
          </a:xfrm>
          <a:prstGeom prst="rect">
            <a:avLst/>
          </a:prstGeom>
          <a:noFill/>
        </p:spPr>
        <p:txBody>
          <a:bodyPr wrap="square" rtlCol="0">
            <a:spAutoFit/>
          </a:bodyPr>
          <a:lstStyle/>
          <a:p>
            <a:r>
              <a:rPr lang="en-US" altLang="zh-CN" sz="2800" dirty="0">
                <a:solidFill>
                  <a:srgbClr val="0000CC"/>
                </a:solidFill>
                <a:cs typeface="Times New Roman" panose="02020603050405020304" pitchFamily="18" charset="0"/>
              </a:rPr>
              <a:t>In submission to SOSP’17</a:t>
            </a:r>
            <a:endParaRPr lang="zh-CN" altLang="en-US" sz="2800" dirty="0">
              <a:solidFill>
                <a:srgbClr val="0000CC"/>
              </a:solidFill>
            </a:endParaRPr>
          </a:p>
        </p:txBody>
      </p:sp>
    </p:spTree>
    <p:extLst>
      <p:ext uri="{BB962C8B-B14F-4D97-AF65-F5344CB8AC3E}">
        <p14:creationId xmlns:p14="http://schemas.microsoft.com/office/powerpoint/2010/main" val="41926469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Switch Buffer</a:t>
            </a:r>
            <a:endParaRPr lang="zh-CN" altLang="en-US" dirty="0"/>
          </a:p>
        </p:txBody>
      </p:sp>
      <p:sp>
        <p:nvSpPr>
          <p:cNvPr id="3" name="内容占位符 2"/>
          <p:cNvSpPr>
            <a:spLocks noGrp="1"/>
          </p:cNvSpPr>
          <p:nvPr>
            <p:ph idx="1"/>
          </p:nvPr>
        </p:nvSpPr>
        <p:spPr/>
        <p:txBody>
          <a:bodyPr/>
          <a:lstStyle/>
          <a:p>
            <a:r>
              <a:rPr lang="en-US" altLang="zh-CN" dirty="0"/>
              <a:t>Switch buffer is crucial for TCP’s performance</a:t>
            </a:r>
          </a:p>
          <a:p>
            <a:pPr lvl="1"/>
            <a:r>
              <a:rPr lang="en-US" altLang="zh-CN" dirty="0"/>
              <a:t>High throughput</a:t>
            </a:r>
          </a:p>
          <a:p>
            <a:pPr lvl="1"/>
            <a:r>
              <a:rPr lang="en-US" altLang="zh-CN" dirty="0"/>
              <a:t>Low packet loss rate</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87</a:t>
            </a:fld>
            <a:endParaRPr lang="zh-CN" altLang="en-US" dirty="0"/>
          </a:p>
        </p:txBody>
      </p:sp>
      <p:grpSp>
        <p:nvGrpSpPr>
          <p:cNvPr id="5" name="Group 110"/>
          <p:cNvGrpSpPr/>
          <p:nvPr/>
        </p:nvGrpSpPr>
        <p:grpSpPr>
          <a:xfrm>
            <a:off x="2110398" y="3771020"/>
            <a:ext cx="5015192" cy="3258380"/>
            <a:chOff x="4380522" y="4204012"/>
            <a:chExt cx="6446643" cy="1322012"/>
          </a:xfrm>
        </p:grpSpPr>
        <p:sp>
          <p:nvSpPr>
            <p:cNvPr id="6" name="Freeform 5"/>
            <p:cNvSpPr>
              <a:spLocks/>
            </p:cNvSpPr>
            <p:nvPr/>
          </p:nvSpPr>
          <p:spPr bwMode="auto">
            <a:xfrm>
              <a:off x="4408704" y="4204012"/>
              <a:ext cx="6418461" cy="986027"/>
            </a:xfrm>
            <a:custGeom>
              <a:avLst/>
              <a:gdLst/>
              <a:ahLst/>
              <a:cxnLst>
                <a:cxn ang="0">
                  <a:pos x="0" y="0"/>
                </a:cxn>
                <a:cxn ang="0">
                  <a:pos x="0" y="960"/>
                </a:cxn>
                <a:cxn ang="0">
                  <a:pos x="2976" y="960"/>
                </a:cxn>
              </a:cxnLst>
              <a:rect l="0" t="0" r="r" b="b"/>
              <a:pathLst>
                <a:path w="2976" h="960">
                  <a:moveTo>
                    <a:pt x="0" y="0"/>
                  </a:moveTo>
                  <a:lnTo>
                    <a:pt x="0" y="960"/>
                  </a:lnTo>
                  <a:lnTo>
                    <a:pt x="2976" y="960"/>
                  </a:lnTo>
                </a:path>
              </a:pathLst>
            </a:custGeom>
            <a:noFill/>
            <a:ln w="41275" cmpd="sng">
              <a:solidFill>
                <a:schemeClr val="tx1"/>
              </a:solidFill>
              <a:round/>
              <a:headEnd type="triangle" w="med" len="med"/>
              <a:tailEnd type="triangle" w="med" len="med"/>
            </a:ln>
            <a:effectLst/>
          </p:spPr>
          <p:txBody>
            <a:bodyPr/>
            <a:lstStyle/>
            <a:p>
              <a:endParaRPr lang="en-US"/>
            </a:p>
          </p:txBody>
        </p:sp>
        <p:sp>
          <p:nvSpPr>
            <p:cNvPr id="7" name="Rectangle 106"/>
            <p:cNvSpPr/>
            <p:nvPr/>
          </p:nvSpPr>
          <p:spPr>
            <a:xfrm>
              <a:off x="4380522" y="5221224"/>
              <a:ext cx="396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 Box 19"/>
          <p:cNvSpPr txBox="1">
            <a:spLocks noChangeArrowheads="1"/>
          </p:cNvSpPr>
          <p:nvPr/>
        </p:nvSpPr>
        <p:spPr bwMode="auto">
          <a:xfrm>
            <a:off x="1352244" y="3327375"/>
            <a:ext cx="1560156" cy="461665"/>
          </a:xfrm>
          <a:prstGeom prst="rect">
            <a:avLst/>
          </a:prstGeom>
          <a:noFill/>
          <a:ln w="9525">
            <a:noFill/>
            <a:miter lim="800000"/>
            <a:headEnd/>
            <a:tailEnd/>
          </a:ln>
          <a:effectLst/>
        </p:spPr>
        <p:txBody>
          <a:bodyPr wrap="square">
            <a:spAutoFit/>
          </a:bodyPr>
          <a:lstStyle/>
          <a:p>
            <a:pPr algn="ctr"/>
            <a:r>
              <a:rPr lang="en-US" sz="2400" b="1" dirty="0"/>
              <a:t>Occupancy</a:t>
            </a:r>
          </a:p>
        </p:txBody>
      </p:sp>
      <p:sp>
        <p:nvSpPr>
          <p:cNvPr id="9" name="Text Box 19"/>
          <p:cNvSpPr txBox="1">
            <a:spLocks noChangeArrowheads="1"/>
          </p:cNvSpPr>
          <p:nvPr/>
        </p:nvSpPr>
        <p:spPr bwMode="auto">
          <a:xfrm>
            <a:off x="1649852" y="5038502"/>
            <a:ext cx="260827" cy="523220"/>
          </a:xfrm>
          <a:prstGeom prst="rect">
            <a:avLst/>
          </a:prstGeom>
          <a:noFill/>
          <a:ln w="9525">
            <a:noFill/>
            <a:miter lim="800000"/>
            <a:headEnd/>
            <a:tailEnd/>
          </a:ln>
          <a:effectLst/>
        </p:spPr>
        <p:txBody>
          <a:bodyPr wrap="square">
            <a:spAutoFit/>
          </a:bodyPr>
          <a:lstStyle/>
          <a:p>
            <a:r>
              <a:rPr lang="en-US" sz="2800" b="1" dirty="0">
                <a:solidFill>
                  <a:srgbClr val="FF0000"/>
                </a:solidFill>
              </a:rPr>
              <a:t>K</a:t>
            </a:r>
          </a:p>
        </p:txBody>
      </p:sp>
      <p:cxnSp>
        <p:nvCxnSpPr>
          <p:cNvPr id="10" name="直接连接符 9"/>
          <p:cNvCxnSpPr/>
          <p:nvPr/>
        </p:nvCxnSpPr>
        <p:spPr>
          <a:xfrm>
            <a:off x="2121360" y="5300112"/>
            <a:ext cx="459360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Freeform 22"/>
          <p:cNvSpPr>
            <a:spLocks/>
          </p:cNvSpPr>
          <p:nvPr/>
        </p:nvSpPr>
        <p:spPr bwMode="auto">
          <a:xfrm>
            <a:off x="2123729" y="5301208"/>
            <a:ext cx="1062438" cy="906413"/>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12" name="Line 23"/>
          <p:cNvSpPr>
            <a:spLocks noChangeShapeType="1"/>
          </p:cNvSpPr>
          <p:nvPr/>
        </p:nvSpPr>
        <p:spPr bwMode="auto">
          <a:xfrm>
            <a:off x="3208300" y="5301208"/>
            <a:ext cx="116242" cy="890856"/>
          </a:xfrm>
          <a:prstGeom prst="line">
            <a:avLst/>
          </a:prstGeom>
          <a:noFill/>
          <a:ln w="50800">
            <a:solidFill>
              <a:srgbClr val="FF0000"/>
            </a:solidFill>
            <a:round/>
            <a:headEnd/>
            <a:tailEnd/>
          </a:ln>
          <a:effectLst/>
        </p:spPr>
        <p:txBody>
          <a:bodyPr/>
          <a:lstStyle/>
          <a:p>
            <a:endParaRPr lang="en-US"/>
          </a:p>
        </p:txBody>
      </p:sp>
      <p:sp>
        <p:nvSpPr>
          <p:cNvPr id="13" name="Freeform 22"/>
          <p:cNvSpPr>
            <a:spLocks/>
          </p:cNvSpPr>
          <p:nvPr/>
        </p:nvSpPr>
        <p:spPr bwMode="auto">
          <a:xfrm>
            <a:off x="3321537" y="5301208"/>
            <a:ext cx="1087576" cy="872702"/>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14" name="Line 23"/>
          <p:cNvSpPr>
            <a:spLocks noChangeShapeType="1"/>
          </p:cNvSpPr>
          <p:nvPr/>
        </p:nvSpPr>
        <p:spPr bwMode="auto">
          <a:xfrm>
            <a:off x="4420648" y="5301208"/>
            <a:ext cx="197346" cy="936104"/>
          </a:xfrm>
          <a:prstGeom prst="line">
            <a:avLst/>
          </a:prstGeom>
          <a:noFill/>
          <a:ln w="50800">
            <a:solidFill>
              <a:srgbClr val="FF0000"/>
            </a:solidFill>
            <a:round/>
            <a:headEnd/>
            <a:tailEnd/>
          </a:ln>
          <a:effectLst/>
        </p:spPr>
        <p:txBody>
          <a:bodyPr/>
          <a:lstStyle/>
          <a:p>
            <a:endParaRPr lang="en-US"/>
          </a:p>
        </p:txBody>
      </p:sp>
      <p:sp>
        <p:nvSpPr>
          <p:cNvPr id="17" name="Text Box 19"/>
          <p:cNvSpPr txBox="1">
            <a:spLocks noChangeArrowheads="1"/>
          </p:cNvSpPr>
          <p:nvPr/>
        </p:nvSpPr>
        <p:spPr bwMode="auto">
          <a:xfrm>
            <a:off x="6724214" y="5946417"/>
            <a:ext cx="1560156" cy="461665"/>
          </a:xfrm>
          <a:prstGeom prst="rect">
            <a:avLst/>
          </a:prstGeom>
          <a:noFill/>
          <a:ln w="9525">
            <a:noFill/>
            <a:miter lim="800000"/>
            <a:headEnd/>
            <a:tailEnd/>
          </a:ln>
          <a:effectLst/>
        </p:spPr>
        <p:txBody>
          <a:bodyPr wrap="square">
            <a:spAutoFit/>
          </a:bodyPr>
          <a:lstStyle/>
          <a:p>
            <a:pPr algn="ctr"/>
            <a:r>
              <a:rPr lang="en-US" sz="2400" b="1" dirty="0"/>
              <a:t>Time</a:t>
            </a:r>
          </a:p>
        </p:txBody>
      </p:sp>
      <p:sp>
        <p:nvSpPr>
          <p:cNvPr id="21" name="任意多边形 20"/>
          <p:cNvSpPr/>
          <p:nvPr/>
        </p:nvSpPr>
        <p:spPr>
          <a:xfrm>
            <a:off x="4638288" y="4285119"/>
            <a:ext cx="2088771" cy="1888624"/>
          </a:xfrm>
          <a:custGeom>
            <a:avLst/>
            <a:gdLst>
              <a:gd name="connsiteX0" fmla="*/ 0 w 2088771"/>
              <a:gd name="connsiteY0" fmla="*/ 1696302 h 1696302"/>
              <a:gd name="connsiteX1" fmla="*/ 563880 w 2088771"/>
              <a:gd name="connsiteY1" fmla="*/ 873342 h 1696302"/>
              <a:gd name="connsiteX2" fmla="*/ 822960 w 2088771"/>
              <a:gd name="connsiteY2" fmla="*/ 4662 h 1696302"/>
              <a:gd name="connsiteX3" fmla="*/ 1036320 w 2088771"/>
              <a:gd name="connsiteY3" fmla="*/ 1269582 h 1696302"/>
              <a:gd name="connsiteX4" fmla="*/ 1295400 w 2088771"/>
              <a:gd name="connsiteY4" fmla="*/ 355182 h 1696302"/>
              <a:gd name="connsiteX5" fmla="*/ 1478280 w 2088771"/>
              <a:gd name="connsiteY5" fmla="*/ 781902 h 1696302"/>
              <a:gd name="connsiteX6" fmla="*/ 1661160 w 2088771"/>
              <a:gd name="connsiteY6" fmla="*/ 477102 h 1696302"/>
              <a:gd name="connsiteX7" fmla="*/ 1905000 w 2088771"/>
              <a:gd name="connsiteY7" fmla="*/ 1467702 h 1696302"/>
              <a:gd name="connsiteX8" fmla="*/ 2072640 w 2088771"/>
              <a:gd name="connsiteY8" fmla="*/ 873342 h 1696302"/>
              <a:gd name="connsiteX9" fmla="*/ 2072640 w 2088771"/>
              <a:gd name="connsiteY9" fmla="*/ 858102 h 169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8771" h="1696302">
                <a:moveTo>
                  <a:pt x="0" y="1696302"/>
                </a:moveTo>
                <a:cubicBezTo>
                  <a:pt x="213360" y="1425792"/>
                  <a:pt x="426720" y="1155282"/>
                  <a:pt x="563880" y="873342"/>
                </a:cubicBezTo>
                <a:cubicBezTo>
                  <a:pt x="701040" y="591402"/>
                  <a:pt x="744220" y="-61378"/>
                  <a:pt x="822960" y="4662"/>
                </a:cubicBezTo>
                <a:cubicBezTo>
                  <a:pt x="901700" y="70702"/>
                  <a:pt x="957580" y="1211162"/>
                  <a:pt x="1036320" y="1269582"/>
                </a:cubicBezTo>
                <a:cubicBezTo>
                  <a:pt x="1115060" y="1328002"/>
                  <a:pt x="1221740" y="436462"/>
                  <a:pt x="1295400" y="355182"/>
                </a:cubicBezTo>
                <a:cubicBezTo>
                  <a:pt x="1369060" y="273902"/>
                  <a:pt x="1417320" y="761582"/>
                  <a:pt x="1478280" y="781902"/>
                </a:cubicBezTo>
                <a:cubicBezTo>
                  <a:pt x="1539240" y="802222"/>
                  <a:pt x="1590040" y="362802"/>
                  <a:pt x="1661160" y="477102"/>
                </a:cubicBezTo>
                <a:cubicBezTo>
                  <a:pt x="1732280" y="591402"/>
                  <a:pt x="1836420" y="1401662"/>
                  <a:pt x="1905000" y="1467702"/>
                </a:cubicBezTo>
                <a:cubicBezTo>
                  <a:pt x="1973580" y="1533742"/>
                  <a:pt x="2044700" y="974942"/>
                  <a:pt x="2072640" y="873342"/>
                </a:cubicBezTo>
                <a:cubicBezTo>
                  <a:pt x="2100580" y="771742"/>
                  <a:pt x="2086610" y="814922"/>
                  <a:pt x="2072640" y="858102"/>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V="1">
            <a:off x="2132322" y="4121541"/>
            <a:ext cx="4594737" cy="1956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Text Box 19"/>
          <p:cNvSpPr txBox="1">
            <a:spLocks noChangeArrowheads="1"/>
          </p:cNvSpPr>
          <p:nvPr/>
        </p:nvSpPr>
        <p:spPr bwMode="auto">
          <a:xfrm>
            <a:off x="1258805" y="3859931"/>
            <a:ext cx="917700" cy="523220"/>
          </a:xfrm>
          <a:prstGeom prst="rect">
            <a:avLst/>
          </a:prstGeom>
          <a:noFill/>
          <a:ln w="9525">
            <a:noFill/>
            <a:miter lim="800000"/>
            <a:headEnd/>
            <a:tailEnd/>
          </a:ln>
          <a:effectLst/>
        </p:spPr>
        <p:txBody>
          <a:bodyPr wrap="square">
            <a:spAutoFit/>
          </a:bodyPr>
          <a:lstStyle/>
          <a:p>
            <a:pPr algn="ctr"/>
            <a:r>
              <a:rPr lang="en-US" sz="2800" b="1" dirty="0">
                <a:solidFill>
                  <a:srgbClr val="FF0000"/>
                </a:solidFill>
              </a:rPr>
              <a:t>Size</a:t>
            </a:r>
          </a:p>
        </p:txBody>
      </p:sp>
    </p:spTree>
    <p:extLst>
      <p:ext uri="{BB962C8B-B14F-4D97-AF65-F5344CB8AC3E}">
        <p14:creationId xmlns:p14="http://schemas.microsoft.com/office/powerpoint/2010/main" val="111661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animBg="1"/>
      <p:bldP spid="13" grpId="0" animBg="1"/>
      <p:bldP spid="14" grpId="0" animBg="1"/>
      <p:bldP spid="17" grpId="0"/>
      <p:bldP spid="21" grpId="0" animBg="1"/>
      <p:bldP spid="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cs typeface="Times New Roman" panose="02020603050405020304" pitchFamily="18" charset="0"/>
              </a:rPr>
              <a:t>Switch Buffer</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Switch buffer is crucial for TCP’s performance</a:t>
                </a:r>
              </a:p>
              <a:p>
                <a:pPr lvl="1"/>
                <a:r>
                  <a:rPr lang="en-US" altLang="zh-CN" dirty="0"/>
                  <a:t>High throughput</a:t>
                </a:r>
              </a:p>
              <a:p>
                <a:pPr lvl="1"/>
                <a:r>
                  <a:rPr lang="en-US" altLang="zh-CN" dirty="0"/>
                  <a:t>Low packet loss rate</a:t>
                </a:r>
              </a:p>
              <a:p>
                <a:pPr marL="457200" lvl="1" indent="0">
                  <a:buNone/>
                </a:pPr>
                <a:endParaRPr lang="en-US" altLang="zh-CN" sz="1600" dirty="0"/>
              </a:p>
              <a:p>
                <a:r>
                  <a:rPr lang="en-US" altLang="zh-CN" dirty="0"/>
                  <a:t>Buffer demand of TCP in DCNs</a:t>
                </a:r>
              </a:p>
              <a:p>
                <a:pPr lvl="1"/>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𝑅𝑇𝑇</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oMath>
                </a14:m>
                <a:r>
                  <a:rPr lang="en-US" altLang="zh-CN" dirty="0"/>
                  <a:t> buffering for high throughput</a:t>
                </a:r>
              </a:p>
              <a:p>
                <a:pPr lvl="1"/>
                <a:r>
                  <a:rPr lang="en-US" altLang="zh-CN" dirty="0"/>
                  <a:t>Extra headroom to absorb transient bursts </a:t>
                </a:r>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88</a:t>
            </a:fld>
            <a:endParaRPr lang="zh-CN" altLang="en-US" dirty="0"/>
          </a:p>
        </p:txBody>
      </p:sp>
      <p:sp useBgFill="1">
        <p:nvSpPr>
          <p:cNvPr id="5" name="Rounded Rectangle 51"/>
          <p:cNvSpPr/>
          <p:nvPr/>
        </p:nvSpPr>
        <p:spPr>
          <a:xfrm>
            <a:off x="1096968" y="5301208"/>
            <a:ext cx="6552728" cy="974333"/>
          </a:xfrm>
          <a:prstGeom prst="roundRect">
            <a:avLst/>
          </a:prstGeom>
          <a:ln w="63500" cap="flat" cmpd="sng" algn="ctr">
            <a:noFill/>
            <a:prstDash val="solid"/>
          </a:ln>
          <a:effectLst>
            <a:innerShdw blurRad="215900">
              <a:prstClr val="black"/>
            </a:innerShdw>
          </a:effectLst>
          <a:scene3d>
            <a:camera prst="orthographicFront">
              <a:rot lat="0" lon="0" rev="0"/>
            </a:camera>
            <a:lightRig rig="threePt" dir="tl"/>
          </a:scene3d>
          <a:sp3d prstMaterial="metal"/>
        </p:spPr>
        <p:txBody>
          <a:bodyPr wrap="square" anchor="ctr">
            <a:noAutofit/>
          </a:bodyPr>
          <a:lstStyle/>
          <a:p>
            <a:pPr marL="0" lvl="1" algn="ctr"/>
            <a:r>
              <a:rPr lang="en-US" altLang="zh-CN" sz="3200" dirty="0"/>
              <a:t>In proportion to the link speed</a:t>
            </a:r>
            <a:endParaRPr lang="zh-CN" altLang="en-US" sz="3200" dirty="0"/>
          </a:p>
        </p:txBody>
      </p:sp>
    </p:spTree>
    <p:extLst>
      <p:ext uri="{BB962C8B-B14F-4D97-AF65-F5344CB8AC3E}">
        <p14:creationId xmlns:p14="http://schemas.microsoft.com/office/powerpoint/2010/main" val="167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Recent Trends in DCNs</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a:xfrm>
            <a:off x="457200" y="1600200"/>
            <a:ext cx="8363272" cy="4525963"/>
          </a:xfrm>
        </p:spPr>
        <p:txBody>
          <a:bodyPr/>
          <a:lstStyle/>
          <a:p>
            <a:r>
              <a:rPr lang="en-US" altLang="zh-CN" dirty="0"/>
              <a:t>The link speed scales up</a:t>
            </a:r>
          </a:p>
          <a:p>
            <a:pPr lvl="1"/>
            <a:r>
              <a:rPr lang="en-US" altLang="zh-CN" dirty="0"/>
              <a:t>100Gbps and beyond</a:t>
            </a:r>
          </a:p>
          <a:p>
            <a:pPr lvl="1"/>
            <a:endParaRPr lang="en-US" altLang="zh-CN" sz="1200" dirty="0"/>
          </a:p>
          <a:p>
            <a:r>
              <a:rPr lang="en-US" altLang="zh-CN" dirty="0"/>
              <a:t>The switch buffer does not increase expectedly</a:t>
            </a:r>
          </a:p>
          <a:p>
            <a:pPr lvl="1"/>
            <a:r>
              <a:rPr lang="en-US" altLang="zh-CN" dirty="0"/>
              <a:t>Reasons: cost, price, etc.</a:t>
            </a:r>
          </a:p>
          <a:p>
            <a:pPr lvl="1"/>
            <a:endParaRPr lang="zh-CN" altLang="en-US" dirty="0"/>
          </a:p>
        </p:txBody>
      </p:sp>
      <p:cxnSp>
        <p:nvCxnSpPr>
          <p:cNvPr id="4" name="Straight Arrow Connector 4"/>
          <p:cNvCxnSpPr/>
          <p:nvPr/>
        </p:nvCxnSpPr>
        <p:spPr>
          <a:xfrm flipV="1">
            <a:off x="467544" y="4945687"/>
            <a:ext cx="8218644" cy="7962"/>
          </a:xfrm>
          <a:prstGeom prst="straightConnector1">
            <a:avLst/>
          </a:prstGeom>
          <a:ln w="57150" cmpd="sng">
            <a:solidFill>
              <a:srgbClr val="0000CC"/>
            </a:solidFill>
            <a:tailEnd type="stealth" w="lg" len="lg"/>
          </a:ln>
        </p:spPr>
        <p:style>
          <a:lnRef idx="2">
            <a:schemeClr val="accent1"/>
          </a:lnRef>
          <a:fillRef idx="0">
            <a:schemeClr val="accent1"/>
          </a:fillRef>
          <a:effectRef idx="1">
            <a:schemeClr val="accent1"/>
          </a:effectRef>
          <a:fontRef idx="minor">
            <a:schemeClr val="tx1"/>
          </a:fontRef>
        </p:style>
      </p:cxnSp>
      <p:sp>
        <p:nvSpPr>
          <p:cNvPr id="8" name="Oval 15"/>
          <p:cNvSpPr/>
          <p:nvPr/>
        </p:nvSpPr>
        <p:spPr>
          <a:xfrm>
            <a:off x="1559364" y="4889657"/>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9" name="Oval 16"/>
          <p:cNvSpPr/>
          <p:nvPr/>
        </p:nvSpPr>
        <p:spPr>
          <a:xfrm>
            <a:off x="3275244" y="4889657"/>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10" name="Oval 18"/>
          <p:cNvSpPr/>
          <p:nvPr/>
        </p:nvSpPr>
        <p:spPr>
          <a:xfrm>
            <a:off x="5075444" y="4889657"/>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11" name="Oval 18"/>
          <p:cNvSpPr/>
          <p:nvPr/>
        </p:nvSpPr>
        <p:spPr>
          <a:xfrm>
            <a:off x="6907555" y="4889657"/>
            <a:ext cx="131704" cy="13223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rgbClr val="0000FF"/>
              </a:solidFill>
              <a:latin typeface="Corbel" charset="0"/>
              <a:ea typeface="Corbel" charset="0"/>
              <a:cs typeface="Corbel" charset="0"/>
            </a:endParaRPr>
          </a:p>
        </p:txBody>
      </p:sp>
      <p:sp>
        <p:nvSpPr>
          <p:cNvPr id="12" name="文本框 11"/>
          <p:cNvSpPr txBox="1"/>
          <p:nvPr/>
        </p:nvSpPr>
        <p:spPr>
          <a:xfrm>
            <a:off x="905136" y="4221088"/>
            <a:ext cx="1440160" cy="584775"/>
          </a:xfrm>
          <a:prstGeom prst="rect">
            <a:avLst/>
          </a:prstGeom>
          <a:noFill/>
        </p:spPr>
        <p:txBody>
          <a:bodyPr wrap="square" rtlCol="0">
            <a:spAutoFit/>
          </a:bodyPr>
          <a:lstStyle/>
          <a:p>
            <a:pPr algn="ctr"/>
            <a:r>
              <a:rPr lang="en-US" altLang="zh-CN" sz="3200" dirty="0">
                <a:solidFill>
                  <a:srgbClr val="0000CC"/>
                </a:solidFill>
              </a:rPr>
              <a:t>1Gbps</a:t>
            </a:r>
            <a:endParaRPr lang="zh-CN" altLang="en-US" sz="3200" dirty="0">
              <a:solidFill>
                <a:srgbClr val="0000CC"/>
              </a:solidFill>
            </a:endParaRPr>
          </a:p>
        </p:txBody>
      </p:sp>
      <p:sp>
        <p:nvSpPr>
          <p:cNvPr id="13" name="文本框 12"/>
          <p:cNvSpPr txBox="1"/>
          <p:nvPr/>
        </p:nvSpPr>
        <p:spPr>
          <a:xfrm>
            <a:off x="2555164" y="4221088"/>
            <a:ext cx="1656796" cy="584775"/>
          </a:xfrm>
          <a:prstGeom prst="rect">
            <a:avLst/>
          </a:prstGeom>
          <a:noFill/>
        </p:spPr>
        <p:txBody>
          <a:bodyPr wrap="square" rtlCol="0">
            <a:spAutoFit/>
          </a:bodyPr>
          <a:lstStyle/>
          <a:p>
            <a:pPr algn="ctr"/>
            <a:r>
              <a:rPr lang="en-US" altLang="zh-CN" sz="3200" dirty="0">
                <a:solidFill>
                  <a:srgbClr val="0000CC"/>
                </a:solidFill>
              </a:rPr>
              <a:t>10Gbps</a:t>
            </a:r>
            <a:endParaRPr lang="zh-CN" altLang="en-US" sz="3200" dirty="0">
              <a:solidFill>
                <a:srgbClr val="0000CC"/>
              </a:solidFill>
            </a:endParaRPr>
          </a:p>
        </p:txBody>
      </p:sp>
      <p:sp>
        <p:nvSpPr>
          <p:cNvPr id="14" name="文本框 13"/>
          <p:cNvSpPr txBox="1"/>
          <p:nvPr/>
        </p:nvSpPr>
        <p:spPr>
          <a:xfrm>
            <a:off x="4421828" y="4221088"/>
            <a:ext cx="1656796" cy="584775"/>
          </a:xfrm>
          <a:prstGeom prst="rect">
            <a:avLst/>
          </a:prstGeom>
          <a:noFill/>
        </p:spPr>
        <p:txBody>
          <a:bodyPr wrap="square" rtlCol="0">
            <a:spAutoFit/>
          </a:bodyPr>
          <a:lstStyle/>
          <a:p>
            <a:pPr algn="ctr"/>
            <a:r>
              <a:rPr lang="en-US" altLang="zh-CN" sz="3200" dirty="0">
                <a:solidFill>
                  <a:srgbClr val="0000CC"/>
                </a:solidFill>
              </a:rPr>
              <a:t>40Gbps</a:t>
            </a:r>
            <a:endParaRPr lang="zh-CN" altLang="en-US" sz="3200" dirty="0">
              <a:solidFill>
                <a:srgbClr val="0000CC"/>
              </a:solidFill>
            </a:endParaRPr>
          </a:p>
        </p:txBody>
      </p:sp>
      <p:sp>
        <p:nvSpPr>
          <p:cNvPr id="15" name="文本框 14"/>
          <p:cNvSpPr txBox="1"/>
          <p:nvPr/>
        </p:nvSpPr>
        <p:spPr>
          <a:xfrm>
            <a:off x="6267428" y="4221088"/>
            <a:ext cx="1656796" cy="584775"/>
          </a:xfrm>
          <a:prstGeom prst="rect">
            <a:avLst/>
          </a:prstGeom>
          <a:noFill/>
        </p:spPr>
        <p:txBody>
          <a:bodyPr wrap="square" rtlCol="0">
            <a:spAutoFit/>
          </a:bodyPr>
          <a:lstStyle/>
          <a:p>
            <a:pPr algn="ctr"/>
            <a:r>
              <a:rPr lang="en-US" altLang="zh-CN" sz="3200" dirty="0">
                <a:solidFill>
                  <a:srgbClr val="0000CC"/>
                </a:solidFill>
              </a:rPr>
              <a:t>100Gbps</a:t>
            </a:r>
            <a:endParaRPr lang="zh-CN" altLang="en-US" sz="3200" dirty="0">
              <a:solidFill>
                <a:srgbClr val="0000CC"/>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89</a:t>
            </a:fld>
            <a:endParaRPr lang="zh-CN" altLang="en-US" dirty="0"/>
          </a:p>
        </p:txBody>
      </p:sp>
      <p:sp>
        <p:nvSpPr>
          <p:cNvPr id="16" name="文本框 15"/>
          <p:cNvSpPr txBox="1"/>
          <p:nvPr/>
        </p:nvSpPr>
        <p:spPr>
          <a:xfrm>
            <a:off x="905136" y="5171566"/>
            <a:ext cx="1440160" cy="584775"/>
          </a:xfrm>
          <a:prstGeom prst="rect">
            <a:avLst/>
          </a:prstGeom>
          <a:noFill/>
        </p:spPr>
        <p:txBody>
          <a:bodyPr wrap="square" rtlCol="0">
            <a:spAutoFit/>
          </a:bodyPr>
          <a:lstStyle/>
          <a:p>
            <a:pPr algn="ctr"/>
            <a:r>
              <a:rPr lang="en-US" altLang="zh-CN" sz="3200" dirty="0">
                <a:solidFill>
                  <a:srgbClr val="0000CC"/>
                </a:solidFill>
              </a:rPr>
              <a:t>80KB</a:t>
            </a:r>
            <a:endParaRPr lang="zh-CN" altLang="en-US" sz="3200" dirty="0">
              <a:solidFill>
                <a:srgbClr val="0000CC"/>
              </a:solidFill>
            </a:endParaRPr>
          </a:p>
        </p:txBody>
      </p:sp>
      <p:sp>
        <p:nvSpPr>
          <p:cNvPr id="17" name="文本框 16"/>
          <p:cNvSpPr txBox="1"/>
          <p:nvPr/>
        </p:nvSpPr>
        <p:spPr>
          <a:xfrm>
            <a:off x="2699792" y="5171566"/>
            <a:ext cx="1440160" cy="584775"/>
          </a:xfrm>
          <a:prstGeom prst="rect">
            <a:avLst/>
          </a:prstGeom>
          <a:noFill/>
        </p:spPr>
        <p:txBody>
          <a:bodyPr wrap="square" rtlCol="0">
            <a:spAutoFit/>
          </a:bodyPr>
          <a:lstStyle/>
          <a:p>
            <a:pPr algn="ctr"/>
            <a:r>
              <a:rPr lang="en-US" altLang="zh-CN" sz="3200" dirty="0">
                <a:solidFill>
                  <a:srgbClr val="0000CC"/>
                </a:solidFill>
              </a:rPr>
              <a:t>192KB</a:t>
            </a:r>
            <a:endParaRPr lang="zh-CN" altLang="en-US" sz="3200" dirty="0">
              <a:solidFill>
                <a:srgbClr val="0000CC"/>
              </a:solidFill>
            </a:endParaRPr>
          </a:p>
        </p:txBody>
      </p:sp>
      <p:sp>
        <p:nvSpPr>
          <p:cNvPr id="18" name="文本框 17"/>
          <p:cNvSpPr txBox="1"/>
          <p:nvPr/>
        </p:nvSpPr>
        <p:spPr>
          <a:xfrm>
            <a:off x="4572000" y="5165903"/>
            <a:ext cx="1440160" cy="584775"/>
          </a:xfrm>
          <a:prstGeom prst="rect">
            <a:avLst/>
          </a:prstGeom>
          <a:noFill/>
        </p:spPr>
        <p:txBody>
          <a:bodyPr wrap="square" rtlCol="0">
            <a:spAutoFit/>
          </a:bodyPr>
          <a:lstStyle/>
          <a:p>
            <a:pPr algn="ctr"/>
            <a:r>
              <a:rPr lang="en-US" altLang="zh-CN" sz="3200" dirty="0">
                <a:solidFill>
                  <a:srgbClr val="0000CC"/>
                </a:solidFill>
              </a:rPr>
              <a:t>384KB</a:t>
            </a:r>
            <a:endParaRPr lang="zh-CN" altLang="en-US" sz="3200" dirty="0">
              <a:solidFill>
                <a:srgbClr val="0000CC"/>
              </a:solidFill>
            </a:endParaRPr>
          </a:p>
        </p:txBody>
      </p:sp>
      <p:sp>
        <p:nvSpPr>
          <p:cNvPr id="19" name="文本框 18"/>
          <p:cNvSpPr txBox="1"/>
          <p:nvPr/>
        </p:nvSpPr>
        <p:spPr>
          <a:xfrm>
            <a:off x="6372200" y="5165903"/>
            <a:ext cx="1440160" cy="584775"/>
          </a:xfrm>
          <a:prstGeom prst="rect">
            <a:avLst/>
          </a:prstGeom>
          <a:noFill/>
        </p:spPr>
        <p:txBody>
          <a:bodyPr wrap="square" rtlCol="0">
            <a:spAutoFit/>
          </a:bodyPr>
          <a:lstStyle/>
          <a:p>
            <a:pPr algn="ctr"/>
            <a:r>
              <a:rPr lang="en-US" altLang="zh-CN" sz="3200" dirty="0">
                <a:solidFill>
                  <a:srgbClr val="0000CC"/>
                </a:solidFill>
              </a:rPr>
              <a:t>512KB</a:t>
            </a:r>
            <a:endParaRPr lang="zh-CN" altLang="en-US" sz="3200" dirty="0">
              <a:solidFill>
                <a:srgbClr val="0000CC"/>
              </a:solidFill>
            </a:endParaRPr>
          </a:p>
        </p:txBody>
      </p:sp>
      <p:sp>
        <p:nvSpPr>
          <p:cNvPr id="20" name="文本框 19"/>
          <p:cNvSpPr txBox="1"/>
          <p:nvPr/>
        </p:nvSpPr>
        <p:spPr>
          <a:xfrm>
            <a:off x="899592" y="5786100"/>
            <a:ext cx="6907224" cy="523220"/>
          </a:xfrm>
          <a:prstGeom prst="rect">
            <a:avLst/>
          </a:prstGeom>
          <a:noFill/>
        </p:spPr>
        <p:txBody>
          <a:bodyPr wrap="square" rtlCol="0">
            <a:spAutoFit/>
          </a:bodyPr>
          <a:lstStyle/>
          <a:p>
            <a:pPr algn="ctr"/>
            <a:r>
              <a:rPr lang="en-US" altLang="zh-CN" sz="2800" dirty="0"/>
              <a:t>Buffer / port of Broadcom chips </a:t>
            </a:r>
            <a:endParaRPr lang="zh-CN" altLang="en-US" sz="2800" dirty="0"/>
          </a:p>
        </p:txBody>
      </p:sp>
    </p:spTree>
    <p:extLst>
      <p:ext uri="{BB962C8B-B14F-4D97-AF65-F5344CB8AC3E}">
        <p14:creationId xmlns:p14="http://schemas.microsoft.com/office/powerpoint/2010/main" val="4709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childTnLst>
                                </p:cTn>
                              </p:par>
                            </p:childTnLst>
                          </p:cTn>
                        </p:par>
                        <p:par>
                          <p:cTn id="14" fill="hold">
                            <p:stCondLst>
                              <p:cond delay="75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750"/>
                                        <p:tgtEl>
                                          <p:spTgt spid="13"/>
                                        </p:tgtEl>
                                      </p:cBhvr>
                                    </p:animEffect>
                                  </p:childTnLst>
                                </p:cTn>
                              </p:par>
                            </p:childTnLst>
                          </p:cTn>
                        </p:par>
                        <p:par>
                          <p:cTn id="21" fill="hold">
                            <p:stCondLst>
                              <p:cond delay="1500"/>
                            </p:stCondLst>
                            <p:childTnLst>
                              <p:par>
                                <p:cTn id="22" presetID="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childTnLst>
                          </p:cTn>
                        </p:par>
                        <p:par>
                          <p:cTn id="28" fill="hold">
                            <p:stCondLst>
                              <p:cond delay="2250"/>
                            </p:stCondLst>
                            <p:childTnLst>
                              <p:par>
                                <p:cTn id="29" presetID="1"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225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750"/>
                                        <p:tgtEl>
                                          <p:spTgt spid="15"/>
                                        </p:tgtEl>
                                      </p:cBhvr>
                                    </p:animEffect>
                                  </p:childTnLst>
                                </p:cTn>
                              </p:par>
                            </p:childTnLst>
                          </p:cTn>
                        </p:par>
                        <p:par>
                          <p:cTn id="35" fill="hold">
                            <p:stCondLst>
                              <p:cond delay="3000"/>
                            </p:stCondLst>
                            <p:childTnLst>
                              <p:par>
                                <p:cTn id="36" presetID="1" presetClass="entr" presetSubtype="0" fill="hold" nodeType="afterEffect">
                                  <p:stCondLst>
                                    <p:cond delay="250"/>
                                  </p:stCondLst>
                                  <p:childTnLst>
                                    <p:set>
                                      <p:cBhvr>
                                        <p:cTn id="3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par>
                          <p:cTn id="46" fill="hold">
                            <p:stCondLst>
                              <p:cond delay="0"/>
                            </p:stCondLst>
                            <p:childTnLst>
                              <p:par>
                                <p:cTn id="47" presetID="10"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750"/>
                                        <p:tgtEl>
                                          <p:spTgt spid="16"/>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750"/>
                                        <p:tgtEl>
                                          <p:spTgt spid="17"/>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750"/>
                                        <p:tgtEl>
                                          <p:spTgt spid="18"/>
                                        </p:tgtEl>
                                      </p:cBhvr>
                                    </p:animEffect>
                                  </p:childTnLst>
                                </p:cTn>
                              </p:par>
                            </p:childTnLst>
                          </p:cTn>
                        </p:par>
                        <p:par>
                          <p:cTn id="58" fill="hold">
                            <p:stCondLst>
                              <p:cond delay="2250"/>
                            </p:stCondLst>
                            <p:childTnLst>
                              <p:par>
                                <p:cTn id="59" presetID="10"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750"/>
                                        <p:tgtEl>
                                          <p:spTgt spid="19"/>
                                        </p:tgtEl>
                                      </p:cBhvr>
                                    </p:animEffect>
                                  </p:childTnLst>
                                </p:cTn>
                              </p:par>
                            </p:childTnLst>
                          </p:cTn>
                        </p:par>
                        <p:par>
                          <p:cTn id="62" fill="hold">
                            <p:stCondLst>
                              <p:cond delay="3000"/>
                            </p:stCondLst>
                            <p:childTnLst>
                              <p:par>
                                <p:cTn id="63" presetID="1" presetClass="entr" presetSubtype="0" fill="hold" nodeType="afterEffect">
                                  <p:stCondLst>
                                    <p:cond delay="0"/>
                                  </p:stCondLst>
                                  <p:childTnLst>
                                    <p:set>
                                      <p:cBhvr>
                                        <p:cTn id="6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maz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0444" y="3477964"/>
            <a:ext cx="2641476" cy="147922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8520" y="4869160"/>
            <a:ext cx="5472608" cy="1261884"/>
          </a:xfrm>
          <a:prstGeom prst="rect">
            <a:avLst/>
          </a:prstGeom>
          <a:noFill/>
        </p:spPr>
        <p:txBody>
          <a:bodyPr wrap="square" rtlCol="0">
            <a:spAutoFit/>
          </a:bodyPr>
          <a:lstStyle/>
          <a:p>
            <a:pPr algn="ctr"/>
            <a:r>
              <a:rPr lang="en-US" altLang="zh-CN" sz="2800" dirty="0"/>
              <a:t>Revenue decreased by </a:t>
            </a:r>
            <a:r>
              <a:rPr lang="en-US" altLang="zh-CN" sz="2800" b="1" dirty="0">
                <a:solidFill>
                  <a:srgbClr val="FF0000"/>
                </a:solidFill>
              </a:rPr>
              <a:t>1% of sales </a:t>
            </a:r>
            <a:r>
              <a:rPr lang="en-US" altLang="zh-CN" sz="2800" dirty="0"/>
              <a:t>for every 100ms latency</a:t>
            </a:r>
          </a:p>
          <a:p>
            <a:pPr algn="ctr"/>
            <a:r>
              <a:rPr lang="en-US" altLang="zh-CN" sz="2000" dirty="0">
                <a:solidFill>
                  <a:schemeClr val="bg1">
                    <a:lumMod val="50000"/>
                  </a:schemeClr>
                </a:solidFill>
              </a:rPr>
              <a:t>[Speed matters; Greg Linden]</a:t>
            </a:r>
            <a:endParaRPr lang="zh-CN" altLang="en-US" sz="2000" dirty="0">
              <a:solidFill>
                <a:schemeClr val="bg1">
                  <a:lumMod val="50000"/>
                </a:schemeClr>
              </a:solidFill>
            </a:endParaRPr>
          </a:p>
        </p:txBody>
      </p:sp>
      <p:pic>
        <p:nvPicPr>
          <p:cNvPr id="10" name="图片 9"/>
          <p:cNvPicPr>
            <a:picLocks noChangeAspect="1"/>
          </p:cNvPicPr>
          <p:nvPr/>
        </p:nvPicPr>
        <p:blipFill>
          <a:blip r:embed="rId4"/>
          <a:stretch>
            <a:fillRect/>
          </a:stretch>
        </p:blipFill>
        <p:spPr>
          <a:xfrm>
            <a:off x="3129508" y="548680"/>
            <a:ext cx="3314700" cy="1381125"/>
          </a:xfrm>
          <a:prstGeom prst="rect">
            <a:avLst/>
          </a:prstGeom>
        </p:spPr>
      </p:pic>
      <p:sp>
        <p:nvSpPr>
          <p:cNvPr id="12" name="文本框 11"/>
          <p:cNvSpPr txBox="1"/>
          <p:nvPr/>
        </p:nvSpPr>
        <p:spPr>
          <a:xfrm>
            <a:off x="1907704" y="1772816"/>
            <a:ext cx="5781170" cy="1261884"/>
          </a:xfrm>
          <a:prstGeom prst="rect">
            <a:avLst/>
          </a:prstGeom>
          <a:noFill/>
        </p:spPr>
        <p:txBody>
          <a:bodyPr wrap="square" rtlCol="0">
            <a:spAutoFit/>
          </a:bodyPr>
          <a:lstStyle/>
          <a:p>
            <a:pPr algn="ctr"/>
            <a:r>
              <a:rPr lang="en-US" altLang="zh-CN" sz="2800" dirty="0"/>
              <a:t>100ms slowdown reduced </a:t>
            </a:r>
          </a:p>
          <a:p>
            <a:pPr algn="ctr"/>
            <a:r>
              <a:rPr lang="en-US" altLang="zh-CN" sz="2800" dirty="0"/>
              <a:t># searches by </a:t>
            </a:r>
            <a:r>
              <a:rPr lang="en-US" altLang="zh-CN" sz="2800" b="1" dirty="0">
                <a:solidFill>
                  <a:srgbClr val="FF0000"/>
                </a:solidFill>
              </a:rPr>
              <a:t>0.2-0.4%</a:t>
            </a:r>
            <a:endParaRPr lang="en-US" altLang="zh-CN" sz="2800" dirty="0"/>
          </a:p>
          <a:p>
            <a:pPr algn="ctr"/>
            <a:r>
              <a:rPr lang="en-US" altLang="zh-CN" sz="2000" dirty="0">
                <a:solidFill>
                  <a:schemeClr val="bg1">
                    <a:lumMod val="50000"/>
                  </a:schemeClr>
                </a:solidFill>
              </a:rPr>
              <a:t>[Speed matters for Google Web Search; Jake </a:t>
            </a:r>
            <a:r>
              <a:rPr lang="en-US" altLang="zh-CN" sz="2000" dirty="0" err="1">
                <a:solidFill>
                  <a:schemeClr val="bg1">
                    <a:lumMod val="50000"/>
                  </a:schemeClr>
                </a:solidFill>
              </a:rPr>
              <a:t>Brutlag</a:t>
            </a:r>
            <a:r>
              <a:rPr lang="en-US" altLang="zh-CN" sz="2000" dirty="0">
                <a:solidFill>
                  <a:schemeClr val="bg1">
                    <a:lumMod val="50000"/>
                  </a:schemeClr>
                </a:solidFill>
              </a:rPr>
              <a:t>]</a:t>
            </a:r>
            <a:endParaRPr lang="zh-CN" altLang="en-US" sz="2000" dirty="0">
              <a:solidFill>
                <a:schemeClr val="bg1">
                  <a:lumMod val="50000"/>
                </a:schemeClr>
              </a:solidFill>
            </a:endParaRPr>
          </a:p>
        </p:txBody>
      </p:sp>
      <p:sp>
        <p:nvSpPr>
          <p:cNvPr id="15" name="文本框 14"/>
          <p:cNvSpPr txBox="1"/>
          <p:nvPr/>
        </p:nvSpPr>
        <p:spPr>
          <a:xfrm>
            <a:off x="4191430" y="4869160"/>
            <a:ext cx="5781170" cy="1261884"/>
          </a:xfrm>
          <a:prstGeom prst="rect">
            <a:avLst/>
          </a:prstGeom>
          <a:noFill/>
        </p:spPr>
        <p:txBody>
          <a:bodyPr wrap="square" rtlCol="0">
            <a:spAutoFit/>
          </a:bodyPr>
          <a:lstStyle/>
          <a:p>
            <a:pPr algn="ctr"/>
            <a:r>
              <a:rPr lang="en-US" altLang="zh-CN" sz="2800" dirty="0"/>
              <a:t>400ms slowdown resulted </a:t>
            </a:r>
          </a:p>
          <a:p>
            <a:pPr algn="ctr"/>
            <a:r>
              <a:rPr lang="en-US" altLang="zh-CN" sz="2800" dirty="0"/>
              <a:t>in a traffic decrease of </a:t>
            </a:r>
            <a:r>
              <a:rPr lang="en-US" altLang="zh-CN" sz="2800" b="1" dirty="0">
                <a:solidFill>
                  <a:srgbClr val="FF0000"/>
                </a:solidFill>
              </a:rPr>
              <a:t>9%</a:t>
            </a:r>
            <a:endParaRPr lang="en-US" altLang="zh-CN" sz="2800" dirty="0"/>
          </a:p>
          <a:p>
            <a:pPr algn="ctr"/>
            <a:r>
              <a:rPr lang="en-US" altLang="zh-CN" sz="2000" dirty="0">
                <a:solidFill>
                  <a:schemeClr val="bg1">
                    <a:lumMod val="50000"/>
                  </a:schemeClr>
                </a:solidFill>
              </a:rPr>
              <a:t>[</a:t>
            </a:r>
            <a:r>
              <a:rPr lang="en-US" altLang="zh-CN" sz="2000" dirty="0" err="1">
                <a:solidFill>
                  <a:schemeClr val="bg1">
                    <a:lumMod val="50000"/>
                  </a:schemeClr>
                </a:solidFill>
              </a:rPr>
              <a:t>Yslow</a:t>
            </a:r>
            <a:r>
              <a:rPr lang="en-US" altLang="zh-CN" sz="2000" dirty="0">
                <a:solidFill>
                  <a:schemeClr val="bg1">
                    <a:lumMod val="50000"/>
                  </a:schemeClr>
                </a:solidFill>
              </a:rPr>
              <a:t> 2.0; </a:t>
            </a:r>
            <a:r>
              <a:rPr lang="en-US" altLang="zh-CN" sz="2000" dirty="0" err="1">
                <a:solidFill>
                  <a:schemeClr val="bg1">
                    <a:lumMod val="50000"/>
                  </a:schemeClr>
                </a:solidFill>
              </a:rPr>
              <a:t>Stoyan</a:t>
            </a:r>
            <a:r>
              <a:rPr lang="en-US" altLang="zh-CN" sz="2000" dirty="0">
                <a:solidFill>
                  <a:schemeClr val="bg1">
                    <a:lumMod val="50000"/>
                  </a:schemeClr>
                </a:solidFill>
              </a:rPr>
              <a:t> </a:t>
            </a:r>
            <a:r>
              <a:rPr lang="en-US" altLang="zh-CN" sz="2000" dirty="0" err="1">
                <a:solidFill>
                  <a:schemeClr val="bg1">
                    <a:lumMod val="50000"/>
                  </a:schemeClr>
                </a:solidFill>
              </a:rPr>
              <a:t>Stefanov</a:t>
            </a:r>
            <a:r>
              <a:rPr lang="en-US" altLang="zh-CN" sz="2000" dirty="0">
                <a:solidFill>
                  <a:schemeClr val="bg1">
                    <a:lumMod val="50000"/>
                  </a:schemeClr>
                </a:solidFill>
              </a:rPr>
              <a:t>]</a:t>
            </a:r>
            <a:endParaRPr lang="zh-CN" altLang="en-US" sz="2000" dirty="0">
              <a:solidFill>
                <a:schemeClr val="bg1">
                  <a:lumMod val="50000"/>
                </a:schemeClr>
              </a:solidFill>
            </a:endParaRPr>
          </a:p>
        </p:txBody>
      </p:sp>
      <p:pic>
        <p:nvPicPr>
          <p:cNvPr id="16" name="图片 15"/>
          <p:cNvPicPr>
            <a:picLocks noChangeAspect="1"/>
          </p:cNvPicPr>
          <p:nvPr/>
        </p:nvPicPr>
        <p:blipFill>
          <a:blip r:embed="rId5"/>
          <a:stretch>
            <a:fillRect/>
          </a:stretch>
        </p:blipFill>
        <p:spPr>
          <a:xfrm>
            <a:off x="5220072" y="3501008"/>
            <a:ext cx="3842467" cy="1355565"/>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9</a:t>
            </a:fld>
            <a:endParaRPr lang="zh-CN" altLang="en-US" dirty="0"/>
          </a:p>
        </p:txBody>
      </p:sp>
    </p:spTree>
    <p:extLst>
      <p:ext uri="{BB962C8B-B14F-4D97-AF65-F5344CB8AC3E}">
        <p14:creationId xmlns:p14="http://schemas.microsoft.com/office/powerpoint/2010/main" val="16581281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Observation</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a:xfrm>
            <a:off x="457200" y="1600200"/>
            <a:ext cx="8363272" cy="4525963"/>
          </a:xfrm>
        </p:spPr>
        <p:txBody>
          <a:bodyPr/>
          <a:lstStyle/>
          <a:p>
            <a:r>
              <a:rPr lang="en-US" altLang="zh-CN" dirty="0"/>
              <a:t>More and more shallow switch buffer</a:t>
            </a:r>
          </a:p>
          <a:p>
            <a:pPr lvl="1"/>
            <a:r>
              <a:rPr lang="en-US" altLang="zh-CN" dirty="0"/>
              <a:t>Buffer per port per </a:t>
            </a:r>
            <a:r>
              <a:rPr lang="en-US" altLang="zh-CN" dirty="0" err="1"/>
              <a:t>Gbps</a:t>
            </a:r>
            <a:r>
              <a:rPr lang="en-US" altLang="zh-CN" dirty="0"/>
              <a:t> keeps decreasing </a:t>
            </a:r>
          </a:p>
          <a:p>
            <a:pPr lvl="1"/>
            <a:endParaRPr lang="en-US" altLang="zh-CN" dirty="0"/>
          </a:p>
          <a:p>
            <a:pPr lvl="1"/>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90</a:t>
            </a:fld>
            <a:endParaRPr lang="zh-CN" altLang="en-US" dirty="0"/>
          </a:p>
        </p:txBody>
      </p:sp>
      <p:graphicFrame>
        <p:nvGraphicFramePr>
          <p:cNvPr id="21" name="图表 20"/>
          <p:cNvGraphicFramePr>
            <a:graphicFrameLocks/>
          </p:cNvGraphicFramePr>
          <p:nvPr>
            <p:extLst>
              <p:ext uri="{D42A27DB-BD31-4B8C-83A1-F6EECF244321}">
                <p14:modId xmlns:p14="http://schemas.microsoft.com/office/powerpoint/2010/main" val="506703109"/>
              </p:ext>
            </p:extLst>
          </p:nvPr>
        </p:nvGraphicFramePr>
        <p:xfrm>
          <a:off x="1115616" y="2708921"/>
          <a:ext cx="6624736" cy="40125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597516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0000CC"/>
                </a:solidFill>
                <a:ea typeface="Corbel" charset="0"/>
                <a:cs typeface="Corbel" charset="0"/>
              </a:rPr>
              <a:t>Observation</a:t>
            </a:r>
            <a:endParaRPr lang="zh-CN" altLang="en-US" dirty="0">
              <a:solidFill>
                <a:srgbClr val="0000CC"/>
              </a:solidFill>
              <a:ea typeface="Corbel" charset="0"/>
              <a:cs typeface="Corbel" charset="0"/>
            </a:endParaRPr>
          </a:p>
        </p:txBody>
      </p:sp>
      <p:sp>
        <p:nvSpPr>
          <p:cNvPr id="3" name="内容占位符 2"/>
          <p:cNvSpPr>
            <a:spLocks noGrp="1"/>
          </p:cNvSpPr>
          <p:nvPr>
            <p:ph idx="1"/>
          </p:nvPr>
        </p:nvSpPr>
        <p:spPr>
          <a:xfrm>
            <a:off x="457200" y="1600200"/>
            <a:ext cx="8363272" cy="4525963"/>
          </a:xfrm>
        </p:spPr>
        <p:txBody>
          <a:bodyPr/>
          <a:lstStyle/>
          <a:p>
            <a:r>
              <a:rPr lang="en-US" altLang="zh-CN" dirty="0"/>
              <a:t>More and more shallow switch buffer</a:t>
            </a:r>
          </a:p>
          <a:p>
            <a:pPr lvl="1"/>
            <a:r>
              <a:rPr lang="en-US" altLang="zh-CN" dirty="0"/>
              <a:t>Buffer per port per </a:t>
            </a:r>
            <a:r>
              <a:rPr lang="en-US" altLang="zh-CN" dirty="0" err="1"/>
              <a:t>Gbps</a:t>
            </a:r>
            <a:r>
              <a:rPr lang="en-US" altLang="zh-CN" dirty="0"/>
              <a:t> keeps decreasing </a:t>
            </a:r>
          </a:p>
          <a:p>
            <a:pPr lvl="1"/>
            <a:endParaRPr lang="en-US" altLang="zh-CN" dirty="0"/>
          </a:p>
          <a:p>
            <a:pPr lvl="1"/>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91</a:t>
            </a:fld>
            <a:endParaRPr lang="zh-CN" altLang="en-US" dirty="0"/>
          </a:p>
        </p:txBody>
      </p:sp>
      <p:graphicFrame>
        <p:nvGraphicFramePr>
          <p:cNvPr id="21" name="图表 20"/>
          <p:cNvGraphicFramePr>
            <a:graphicFrameLocks/>
          </p:cNvGraphicFramePr>
          <p:nvPr>
            <p:extLst/>
          </p:nvPr>
        </p:nvGraphicFramePr>
        <p:xfrm>
          <a:off x="1115616" y="2708921"/>
          <a:ext cx="6624736" cy="4012554"/>
        </p:xfrm>
        <a:graphic>
          <a:graphicData uri="http://schemas.openxmlformats.org/drawingml/2006/chart">
            <c:chart xmlns:c="http://schemas.openxmlformats.org/drawingml/2006/chart" xmlns:r="http://schemas.openxmlformats.org/officeDocument/2006/relationships" r:id="rId2"/>
          </a:graphicData>
        </a:graphic>
      </p:graphicFrame>
      <p:sp>
        <p:nvSpPr>
          <p:cNvPr id="6" name="标题 8"/>
          <p:cNvSpPr txBox="1">
            <a:spLocks/>
          </p:cNvSpPr>
          <p:nvPr/>
        </p:nvSpPr>
        <p:spPr>
          <a:xfrm>
            <a:off x="17480" y="274638"/>
            <a:ext cx="9126519" cy="6178698"/>
          </a:xfrm>
          <a:prstGeom prst="rect">
            <a:avLst/>
          </a:prstGeom>
          <a:solidFill>
            <a:schemeClr val="bg1">
              <a:alpha val="95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a:solidFill>
                  <a:srgbClr val="0000CC"/>
                </a:solidFill>
                <a:ea typeface="+mn-ea"/>
                <a:cs typeface="Times New Roman" panose="02020603050405020304" pitchFamily="18" charset="0"/>
              </a:rPr>
              <a:t>Extremely</a:t>
            </a:r>
            <a:r>
              <a:rPr lang="en-US" altLang="zh-CN" dirty="0">
                <a:ea typeface="+mn-ea"/>
                <a:cs typeface="Times New Roman" panose="02020603050405020304" pitchFamily="18" charset="0"/>
              </a:rPr>
              <a:t> Shallow-buffered DCNs</a:t>
            </a:r>
            <a:endParaRPr lang="zh-CN" altLang="en-US" dirty="0">
              <a:ea typeface="+mn-ea"/>
              <a:cs typeface="Times New Roman" panose="02020603050405020304" pitchFamily="18" charset="0"/>
            </a:endParaRPr>
          </a:p>
        </p:txBody>
      </p:sp>
    </p:spTree>
    <p:extLst>
      <p:ext uri="{BB962C8B-B14F-4D97-AF65-F5344CB8AC3E}">
        <p14:creationId xmlns:p14="http://schemas.microsoft.com/office/powerpoint/2010/main" val="23603947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Current Practice</a:t>
            </a:r>
            <a:endParaRPr lang="zh-CN" altLang="en-US" dirty="0"/>
          </a:p>
        </p:txBody>
      </p:sp>
      <p:sp>
        <p:nvSpPr>
          <p:cNvPr id="3" name="内容占位符 2"/>
          <p:cNvSpPr>
            <a:spLocks noGrp="1"/>
          </p:cNvSpPr>
          <p:nvPr>
            <p:ph idx="1"/>
          </p:nvPr>
        </p:nvSpPr>
        <p:spPr/>
        <p:txBody>
          <a:bodyPr/>
          <a:lstStyle/>
          <a:p>
            <a:r>
              <a:rPr lang="en-US" altLang="zh-CN" dirty="0"/>
              <a:t>Dynamic buffer allocation at switch</a:t>
            </a:r>
          </a:p>
          <a:p>
            <a:pPr lvl="1"/>
            <a:r>
              <a:rPr lang="en-US" altLang="zh-CN" dirty="0"/>
              <a:t>Excellent burst absorption</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92</a:t>
            </a:fld>
            <a:endParaRPr lang="zh-CN" altLang="en-US" dirty="0"/>
          </a:p>
        </p:txBody>
      </p:sp>
      <p:sp>
        <p:nvSpPr>
          <p:cNvPr id="5" name="Rectangle 23"/>
          <p:cNvSpPr>
            <a:spLocks noChangeArrowheads="1"/>
          </p:cNvSpPr>
          <p:nvPr/>
        </p:nvSpPr>
        <p:spPr bwMode="auto">
          <a:xfrm>
            <a:off x="2266384" y="2877914"/>
            <a:ext cx="3600000" cy="3647430"/>
          </a:xfrm>
          <a:prstGeom prst="rect">
            <a:avLst/>
          </a:prstGeom>
          <a:ln w="38100">
            <a:solidFill>
              <a:schemeClr val="tx1"/>
            </a:solidFill>
            <a:headEnd/>
            <a:tailEnd/>
          </a:ln>
        </p:spPr>
        <p:style>
          <a:lnRef idx="1">
            <a:schemeClr val="dk1"/>
          </a:lnRef>
          <a:fillRef idx="2">
            <a:schemeClr val="dk1"/>
          </a:fillRef>
          <a:effectRef idx="1">
            <a:schemeClr val="dk1"/>
          </a:effectRef>
          <a:fontRef idx="minor">
            <a:schemeClr val="dk1"/>
          </a:fontRef>
        </p:style>
        <p:txBody>
          <a:bodyPr wrap="none" anchor="ctr">
            <a:prstTxWarp prst="textNoShape">
              <a:avLst/>
            </a:prstTxWarp>
          </a:bodyPr>
          <a:lstStyle/>
          <a:p>
            <a:endParaRPr lang="en-US" sz="2400"/>
          </a:p>
        </p:txBody>
      </p:sp>
      <p:sp>
        <p:nvSpPr>
          <p:cNvPr id="33" name="文本框 32"/>
          <p:cNvSpPr txBox="1"/>
          <p:nvPr/>
        </p:nvSpPr>
        <p:spPr>
          <a:xfrm>
            <a:off x="6291166" y="3071721"/>
            <a:ext cx="971128" cy="461665"/>
          </a:xfrm>
          <a:prstGeom prst="rect">
            <a:avLst/>
          </a:prstGeom>
          <a:noFill/>
        </p:spPr>
        <p:txBody>
          <a:bodyPr wrap="square" rtlCol="0">
            <a:spAutoFit/>
          </a:bodyPr>
          <a:lstStyle/>
          <a:p>
            <a:pPr algn="ctr"/>
            <a:r>
              <a:rPr lang="en-US" altLang="zh-CN" sz="2400" b="1" dirty="0"/>
              <a:t>1</a:t>
            </a:r>
            <a:endParaRPr lang="zh-CN" altLang="en-US" sz="2400" b="1" dirty="0"/>
          </a:p>
        </p:txBody>
      </p:sp>
      <p:grpSp>
        <p:nvGrpSpPr>
          <p:cNvPr id="11" name="Group 40"/>
          <p:cNvGrpSpPr/>
          <p:nvPr/>
        </p:nvGrpSpPr>
        <p:grpSpPr>
          <a:xfrm>
            <a:off x="6045087" y="3133506"/>
            <a:ext cx="543137" cy="312954"/>
            <a:chOff x="6897409" y="2819400"/>
            <a:chExt cx="705793" cy="762000"/>
          </a:xfrm>
        </p:grpSpPr>
        <p:cxnSp>
          <p:nvCxnSpPr>
            <p:cNvPr id="12"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131" name="文本框 130"/>
          <p:cNvSpPr txBox="1"/>
          <p:nvPr/>
        </p:nvSpPr>
        <p:spPr>
          <a:xfrm>
            <a:off x="6291166" y="3469912"/>
            <a:ext cx="971128" cy="461665"/>
          </a:xfrm>
          <a:prstGeom prst="rect">
            <a:avLst/>
          </a:prstGeom>
          <a:noFill/>
        </p:spPr>
        <p:txBody>
          <a:bodyPr wrap="square" rtlCol="0">
            <a:spAutoFit/>
          </a:bodyPr>
          <a:lstStyle/>
          <a:p>
            <a:pPr algn="ctr"/>
            <a:r>
              <a:rPr lang="en-US" altLang="zh-CN" sz="2400" b="1" dirty="0"/>
              <a:t>2</a:t>
            </a:r>
            <a:endParaRPr lang="zh-CN" altLang="en-US" sz="2400" b="1" dirty="0"/>
          </a:p>
        </p:txBody>
      </p:sp>
      <p:grpSp>
        <p:nvGrpSpPr>
          <p:cNvPr id="132" name="Group 40"/>
          <p:cNvGrpSpPr/>
          <p:nvPr/>
        </p:nvGrpSpPr>
        <p:grpSpPr>
          <a:xfrm>
            <a:off x="6045087" y="3546900"/>
            <a:ext cx="543137" cy="312954"/>
            <a:chOff x="6897409" y="2819400"/>
            <a:chExt cx="705793" cy="762000"/>
          </a:xfrm>
        </p:grpSpPr>
        <p:cxnSp>
          <p:nvCxnSpPr>
            <p:cNvPr id="133"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34"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35" name="Group 40"/>
          <p:cNvGrpSpPr/>
          <p:nvPr/>
        </p:nvGrpSpPr>
        <p:grpSpPr>
          <a:xfrm>
            <a:off x="6044136" y="3942159"/>
            <a:ext cx="543137" cy="312954"/>
            <a:chOff x="6897409" y="2819400"/>
            <a:chExt cx="705793" cy="762000"/>
          </a:xfrm>
        </p:grpSpPr>
        <p:cxnSp>
          <p:nvCxnSpPr>
            <p:cNvPr id="136"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37"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38" name="Group 40"/>
          <p:cNvGrpSpPr/>
          <p:nvPr/>
        </p:nvGrpSpPr>
        <p:grpSpPr>
          <a:xfrm>
            <a:off x="6044136" y="4355553"/>
            <a:ext cx="543137" cy="312954"/>
            <a:chOff x="6897409" y="2819400"/>
            <a:chExt cx="705793" cy="762000"/>
          </a:xfrm>
        </p:grpSpPr>
        <p:cxnSp>
          <p:nvCxnSpPr>
            <p:cNvPr id="139"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40"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41" name="Group 40"/>
          <p:cNvGrpSpPr/>
          <p:nvPr/>
        </p:nvGrpSpPr>
        <p:grpSpPr>
          <a:xfrm>
            <a:off x="6041102" y="4745997"/>
            <a:ext cx="543137" cy="312954"/>
            <a:chOff x="6897409" y="2819400"/>
            <a:chExt cx="705793" cy="762000"/>
          </a:xfrm>
        </p:grpSpPr>
        <p:cxnSp>
          <p:nvCxnSpPr>
            <p:cNvPr id="142"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43"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44" name="Group 40"/>
          <p:cNvGrpSpPr/>
          <p:nvPr/>
        </p:nvGrpSpPr>
        <p:grpSpPr>
          <a:xfrm>
            <a:off x="6041102" y="5159391"/>
            <a:ext cx="543137" cy="312954"/>
            <a:chOff x="6897409" y="2819400"/>
            <a:chExt cx="705793" cy="762000"/>
          </a:xfrm>
        </p:grpSpPr>
        <p:cxnSp>
          <p:nvCxnSpPr>
            <p:cNvPr id="145"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46"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47" name="Group 40"/>
          <p:cNvGrpSpPr/>
          <p:nvPr/>
        </p:nvGrpSpPr>
        <p:grpSpPr>
          <a:xfrm>
            <a:off x="6040151" y="5554650"/>
            <a:ext cx="543137" cy="312954"/>
            <a:chOff x="6897409" y="2819400"/>
            <a:chExt cx="705793" cy="762000"/>
          </a:xfrm>
        </p:grpSpPr>
        <p:cxnSp>
          <p:nvCxnSpPr>
            <p:cNvPr id="148"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49"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50" name="Group 40"/>
          <p:cNvGrpSpPr/>
          <p:nvPr/>
        </p:nvGrpSpPr>
        <p:grpSpPr>
          <a:xfrm>
            <a:off x="6040151" y="5968044"/>
            <a:ext cx="543137" cy="312954"/>
            <a:chOff x="6897409" y="2819400"/>
            <a:chExt cx="705793" cy="762000"/>
          </a:xfrm>
        </p:grpSpPr>
        <p:cxnSp>
          <p:nvCxnSpPr>
            <p:cNvPr id="151" name="Straight Connector 19"/>
            <p:cNvCxnSpPr/>
            <p:nvPr/>
          </p:nvCxnSpPr>
          <p:spPr>
            <a:xfrm>
              <a:off x="6897410" y="2819400"/>
              <a:ext cx="0" cy="762000"/>
            </a:xfrm>
            <a:prstGeom prst="line">
              <a:avLst/>
            </a:prstGeom>
          </p:spPr>
          <p:style>
            <a:lnRef idx="3">
              <a:schemeClr val="dk1"/>
            </a:lnRef>
            <a:fillRef idx="0">
              <a:schemeClr val="dk1"/>
            </a:fillRef>
            <a:effectRef idx="2">
              <a:schemeClr val="dk1"/>
            </a:effectRef>
            <a:fontRef idx="minor">
              <a:schemeClr val="tx1"/>
            </a:fontRef>
          </p:style>
        </p:cxnSp>
        <p:cxnSp>
          <p:nvCxnSpPr>
            <p:cNvPr id="152" name="Straight Arrow Connector 39"/>
            <p:cNvCxnSpPr/>
            <p:nvPr/>
          </p:nvCxnSpPr>
          <p:spPr>
            <a:xfrm>
              <a:off x="6897409" y="3204927"/>
              <a:ext cx="70579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154" name="文本框 153"/>
          <p:cNvSpPr txBox="1"/>
          <p:nvPr/>
        </p:nvSpPr>
        <p:spPr>
          <a:xfrm>
            <a:off x="6299950" y="3880607"/>
            <a:ext cx="971128" cy="461665"/>
          </a:xfrm>
          <a:prstGeom prst="rect">
            <a:avLst/>
          </a:prstGeom>
          <a:noFill/>
        </p:spPr>
        <p:txBody>
          <a:bodyPr wrap="square" rtlCol="0">
            <a:spAutoFit/>
          </a:bodyPr>
          <a:lstStyle/>
          <a:p>
            <a:pPr algn="ctr"/>
            <a:r>
              <a:rPr lang="en-US" altLang="zh-CN" sz="2400" b="1" dirty="0"/>
              <a:t>3</a:t>
            </a:r>
            <a:endParaRPr lang="zh-CN" altLang="en-US" sz="2400" b="1" dirty="0"/>
          </a:p>
        </p:txBody>
      </p:sp>
      <p:sp>
        <p:nvSpPr>
          <p:cNvPr id="155" name="文本框 154"/>
          <p:cNvSpPr txBox="1"/>
          <p:nvPr/>
        </p:nvSpPr>
        <p:spPr>
          <a:xfrm>
            <a:off x="6306154" y="4263062"/>
            <a:ext cx="971128" cy="461665"/>
          </a:xfrm>
          <a:prstGeom prst="rect">
            <a:avLst/>
          </a:prstGeom>
          <a:noFill/>
        </p:spPr>
        <p:txBody>
          <a:bodyPr wrap="square" rtlCol="0">
            <a:spAutoFit/>
          </a:bodyPr>
          <a:lstStyle/>
          <a:p>
            <a:pPr algn="ctr"/>
            <a:r>
              <a:rPr lang="en-US" altLang="zh-CN" sz="2400" b="1" dirty="0"/>
              <a:t>4</a:t>
            </a:r>
            <a:endParaRPr lang="zh-CN" altLang="en-US" sz="2400" b="1" dirty="0"/>
          </a:p>
        </p:txBody>
      </p:sp>
      <p:sp>
        <p:nvSpPr>
          <p:cNvPr id="156" name="文本框 155"/>
          <p:cNvSpPr txBox="1"/>
          <p:nvPr/>
        </p:nvSpPr>
        <p:spPr>
          <a:xfrm>
            <a:off x="6306154" y="4658525"/>
            <a:ext cx="971128" cy="461665"/>
          </a:xfrm>
          <a:prstGeom prst="rect">
            <a:avLst/>
          </a:prstGeom>
          <a:noFill/>
        </p:spPr>
        <p:txBody>
          <a:bodyPr wrap="square" rtlCol="0">
            <a:spAutoFit/>
          </a:bodyPr>
          <a:lstStyle/>
          <a:p>
            <a:pPr algn="ctr"/>
            <a:r>
              <a:rPr lang="en-US" altLang="zh-CN" sz="2400" b="1" dirty="0"/>
              <a:t>5</a:t>
            </a:r>
            <a:endParaRPr lang="zh-CN" altLang="en-US" sz="2400" b="1" dirty="0"/>
          </a:p>
        </p:txBody>
      </p:sp>
      <p:sp>
        <p:nvSpPr>
          <p:cNvPr id="157" name="文本框 156"/>
          <p:cNvSpPr txBox="1"/>
          <p:nvPr/>
        </p:nvSpPr>
        <p:spPr>
          <a:xfrm>
            <a:off x="6306154" y="5084451"/>
            <a:ext cx="971128" cy="461665"/>
          </a:xfrm>
          <a:prstGeom prst="rect">
            <a:avLst/>
          </a:prstGeom>
          <a:noFill/>
        </p:spPr>
        <p:txBody>
          <a:bodyPr wrap="square" rtlCol="0">
            <a:spAutoFit/>
          </a:bodyPr>
          <a:lstStyle/>
          <a:p>
            <a:pPr algn="ctr"/>
            <a:r>
              <a:rPr lang="en-US" altLang="zh-CN" sz="2400" b="1" dirty="0"/>
              <a:t>6</a:t>
            </a:r>
            <a:endParaRPr lang="zh-CN" altLang="en-US" sz="2400" b="1" dirty="0"/>
          </a:p>
        </p:txBody>
      </p:sp>
      <p:sp>
        <p:nvSpPr>
          <p:cNvPr id="158" name="文本框 157"/>
          <p:cNvSpPr txBox="1"/>
          <p:nvPr/>
        </p:nvSpPr>
        <p:spPr>
          <a:xfrm>
            <a:off x="6306154" y="5480294"/>
            <a:ext cx="971128" cy="461665"/>
          </a:xfrm>
          <a:prstGeom prst="rect">
            <a:avLst/>
          </a:prstGeom>
          <a:noFill/>
        </p:spPr>
        <p:txBody>
          <a:bodyPr wrap="square" rtlCol="0">
            <a:spAutoFit/>
          </a:bodyPr>
          <a:lstStyle/>
          <a:p>
            <a:pPr algn="ctr"/>
            <a:r>
              <a:rPr lang="en-US" altLang="zh-CN" sz="2400" b="1" dirty="0"/>
              <a:t>7</a:t>
            </a:r>
            <a:endParaRPr lang="zh-CN" altLang="en-US" sz="2400" b="1" dirty="0"/>
          </a:p>
        </p:txBody>
      </p:sp>
      <p:sp>
        <p:nvSpPr>
          <p:cNvPr id="159" name="文本框 158"/>
          <p:cNvSpPr txBox="1"/>
          <p:nvPr/>
        </p:nvSpPr>
        <p:spPr>
          <a:xfrm>
            <a:off x="6306154" y="5891828"/>
            <a:ext cx="971128" cy="461665"/>
          </a:xfrm>
          <a:prstGeom prst="rect">
            <a:avLst/>
          </a:prstGeom>
          <a:noFill/>
        </p:spPr>
        <p:txBody>
          <a:bodyPr wrap="square" rtlCol="0">
            <a:spAutoFit/>
          </a:bodyPr>
          <a:lstStyle/>
          <a:p>
            <a:pPr algn="ctr"/>
            <a:r>
              <a:rPr lang="en-US" altLang="zh-CN" sz="2400" b="1" dirty="0"/>
              <a:t>8</a:t>
            </a:r>
            <a:endParaRPr lang="zh-CN" altLang="en-US" sz="2400" b="1" dirty="0"/>
          </a:p>
        </p:txBody>
      </p:sp>
      <p:sp>
        <p:nvSpPr>
          <p:cNvPr id="160" name="文本框 159"/>
          <p:cNvSpPr txBox="1"/>
          <p:nvPr/>
        </p:nvSpPr>
        <p:spPr>
          <a:xfrm>
            <a:off x="4785963" y="2675343"/>
            <a:ext cx="3999101" cy="461665"/>
          </a:xfrm>
          <a:prstGeom prst="rect">
            <a:avLst/>
          </a:prstGeom>
          <a:noFill/>
        </p:spPr>
        <p:txBody>
          <a:bodyPr wrap="square" rtlCol="0">
            <a:spAutoFit/>
          </a:bodyPr>
          <a:lstStyle/>
          <a:p>
            <a:pPr algn="ctr"/>
            <a:r>
              <a:rPr lang="en-US" altLang="zh-CN" sz="2400" b="1" dirty="0"/>
              <a:t>Egress Ports</a:t>
            </a:r>
            <a:endParaRPr lang="zh-CN" altLang="en-US" sz="2400" b="1" dirty="0"/>
          </a:p>
        </p:txBody>
      </p:sp>
      <p:sp>
        <p:nvSpPr>
          <p:cNvPr id="162" name="文本框 161"/>
          <p:cNvSpPr txBox="1"/>
          <p:nvPr/>
        </p:nvSpPr>
        <p:spPr>
          <a:xfrm>
            <a:off x="2742314" y="4448066"/>
            <a:ext cx="2669033" cy="461665"/>
          </a:xfrm>
          <a:prstGeom prst="rect">
            <a:avLst/>
          </a:prstGeom>
          <a:noFill/>
        </p:spPr>
        <p:txBody>
          <a:bodyPr wrap="square" rtlCol="0">
            <a:spAutoFit/>
          </a:bodyPr>
          <a:lstStyle/>
          <a:p>
            <a:pPr algn="ctr"/>
            <a:r>
              <a:rPr lang="en-US" altLang="zh-CN" sz="2400" b="1" dirty="0"/>
              <a:t>Shared Buffer Pool</a:t>
            </a:r>
            <a:endParaRPr lang="zh-CN" altLang="en-US" sz="2400" b="1" dirty="0"/>
          </a:p>
        </p:txBody>
      </p:sp>
    </p:spTree>
    <p:extLst>
      <p:ext uri="{BB962C8B-B14F-4D97-AF65-F5344CB8AC3E}">
        <p14:creationId xmlns:p14="http://schemas.microsoft.com/office/powerpoint/2010/main" val="2621868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Current Practice</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Dynamic buffer allocation at switch</a:t>
                </a:r>
              </a:p>
              <a:p>
                <a:pPr lvl="1"/>
                <a:r>
                  <a:rPr lang="en-US" altLang="zh-CN" dirty="0"/>
                  <a:t>Excellent burst absorption</a:t>
                </a:r>
              </a:p>
              <a:p>
                <a:pPr lvl="1"/>
                <a:endParaRPr lang="en-US" altLang="zh-CN" dirty="0"/>
              </a:p>
              <a:p>
                <a:r>
                  <a:rPr lang="en-US" altLang="zh-CN" dirty="0"/>
                  <a:t>ECN-based transports</a:t>
                </a:r>
              </a:p>
              <a:p>
                <a:pPr lvl="1"/>
                <a:r>
                  <a:rPr lang="en-US" altLang="zh-CN" dirty="0"/>
                  <a:t>Use little switch queueing for </a:t>
                </a:r>
                <a:r>
                  <a:rPr lang="en-US" altLang="zh-CN" dirty="0">
                    <a:solidFill>
                      <a:srgbClr val="0000CC"/>
                    </a:solidFill>
                  </a:rPr>
                  <a:t>100% throughput</a:t>
                </a:r>
              </a:p>
              <a:p>
                <a:pPr lvl="1"/>
                <a:r>
                  <a:rPr lang="en-US" altLang="zh-CN" dirty="0"/>
                  <a:t>Low queueing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a:t>
                </a:r>
                <a:r>
                  <a:rPr lang="en-US" altLang="zh-CN" dirty="0">
                    <a:solidFill>
                      <a:srgbClr val="0000CC"/>
                    </a:solidFill>
                  </a:rPr>
                  <a:t>Low queueing delay</a:t>
                </a:r>
              </a:p>
              <a:p>
                <a:pPr lvl="1"/>
                <a:r>
                  <a:rPr lang="en-US" altLang="zh-CN" dirty="0"/>
                  <a:t>Leave headroom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 </a:t>
                </a:r>
                <a:r>
                  <a:rPr lang="en-US" altLang="zh-CN" dirty="0">
                    <a:solidFill>
                      <a:srgbClr val="0000CC"/>
                    </a:solidFill>
                  </a:rPr>
                  <a:t>Good burst tolerance</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93</a:t>
            </a:fld>
            <a:endParaRPr lang="zh-CN" altLang="en-US" dirty="0"/>
          </a:p>
        </p:txBody>
      </p:sp>
    </p:spTree>
    <p:extLst>
      <p:ext uri="{BB962C8B-B14F-4D97-AF65-F5344CB8AC3E}">
        <p14:creationId xmlns:p14="http://schemas.microsoft.com/office/powerpoint/2010/main" val="41244867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Problems of Existing Solutions (1)</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Standard ECN configuration</a:t>
                </a:r>
              </a:p>
              <a:p>
                <a:pPr lvl="1"/>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𝑅𝑇𝑇</m:t>
                    </m:r>
                    <m:r>
                      <a:rPr lang="en-US" altLang="zh-CN" b="0" i="1" smtClean="0">
                        <a:latin typeface="Cambria Math" panose="02040503050406030204" pitchFamily="18" charset="0"/>
                      </a:rPr>
                      <m:t>×</m:t>
                    </m:r>
                    <m:r>
                      <a:rPr lang="en-US" altLang="zh-CN" b="0" i="1" smtClean="0">
                        <a:latin typeface="Cambria Math" panose="02040503050406030204" pitchFamily="18" charset="0"/>
                      </a:rPr>
                      <m:t>𝜆</m:t>
                    </m:r>
                  </m:oMath>
                </a14:m>
                <a:r>
                  <a:rPr lang="zh-CN" altLang="en-US" dirty="0"/>
                  <a:t> </a:t>
                </a:r>
                <a:r>
                  <a:rPr lang="en-US" altLang="zh-CN" dirty="0"/>
                  <a:t>per port for high throughput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704" t="-175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94</a:t>
            </a:fld>
            <a:endParaRPr lang="zh-CN" altLang="en-US" dirty="0"/>
          </a:p>
        </p:txBody>
      </p:sp>
      <p:grpSp>
        <p:nvGrpSpPr>
          <p:cNvPr id="5" name="Group 108"/>
          <p:cNvGrpSpPr/>
          <p:nvPr/>
        </p:nvGrpSpPr>
        <p:grpSpPr>
          <a:xfrm>
            <a:off x="2123728" y="4083365"/>
            <a:ext cx="4736506" cy="1577883"/>
            <a:chOff x="2362200" y="5867400"/>
            <a:chExt cx="3898413" cy="609600"/>
          </a:xfrm>
        </p:grpSpPr>
        <p:grpSp>
          <p:nvGrpSpPr>
            <p:cNvPr id="6" name="Group 21"/>
            <p:cNvGrpSpPr>
              <a:grpSpLocks/>
            </p:cNvGrpSpPr>
            <p:nvPr/>
          </p:nvGrpSpPr>
          <p:grpSpPr bwMode="auto">
            <a:xfrm>
              <a:off x="2362200" y="5867400"/>
              <a:ext cx="1892299" cy="609600"/>
              <a:chOff x="1632" y="2832"/>
              <a:chExt cx="720" cy="432"/>
            </a:xfrm>
          </p:grpSpPr>
          <p:sp>
            <p:nvSpPr>
              <p:cNvPr id="9" name="Freeform 22"/>
              <p:cNvSpPr>
                <a:spLocks/>
              </p:cNvSpPr>
              <p:nvPr/>
            </p:nvSpPr>
            <p:spPr bwMode="auto">
              <a:xfrm>
                <a:off x="1632" y="2832"/>
                <a:ext cx="672" cy="432"/>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10" name="Line 23"/>
              <p:cNvSpPr>
                <a:spLocks noChangeShapeType="1"/>
              </p:cNvSpPr>
              <p:nvPr/>
            </p:nvSpPr>
            <p:spPr bwMode="auto">
              <a:xfrm>
                <a:off x="2304" y="2832"/>
                <a:ext cx="48" cy="432"/>
              </a:xfrm>
              <a:prstGeom prst="line">
                <a:avLst/>
              </a:prstGeom>
              <a:noFill/>
              <a:ln w="50800">
                <a:solidFill>
                  <a:srgbClr val="FF0000"/>
                </a:solidFill>
                <a:round/>
                <a:headEnd/>
                <a:tailEnd/>
              </a:ln>
              <a:effectLst/>
            </p:spPr>
            <p:txBody>
              <a:bodyPr/>
              <a:lstStyle/>
              <a:p>
                <a:endParaRPr lang="en-US"/>
              </a:p>
            </p:txBody>
          </p:sp>
        </p:grpSp>
        <p:sp>
          <p:nvSpPr>
            <p:cNvPr id="7" name="Freeform 22"/>
            <p:cNvSpPr>
              <a:spLocks/>
            </p:cNvSpPr>
            <p:nvPr/>
          </p:nvSpPr>
          <p:spPr bwMode="auto">
            <a:xfrm>
              <a:off x="4267201" y="5867400"/>
              <a:ext cx="1766146" cy="609600"/>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8" name="Line 23"/>
            <p:cNvSpPr>
              <a:spLocks noChangeShapeType="1"/>
            </p:cNvSpPr>
            <p:nvPr/>
          </p:nvSpPr>
          <p:spPr bwMode="auto">
            <a:xfrm>
              <a:off x="6019801" y="5878138"/>
              <a:ext cx="240812" cy="587516"/>
            </a:xfrm>
            <a:prstGeom prst="line">
              <a:avLst/>
            </a:prstGeom>
            <a:noFill/>
            <a:ln w="50800">
              <a:solidFill>
                <a:srgbClr val="FF0000"/>
              </a:solidFill>
              <a:round/>
              <a:headEnd/>
              <a:tailEnd/>
            </a:ln>
            <a:effectLst/>
          </p:spPr>
          <p:txBody>
            <a:bodyPr/>
            <a:lstStyle/>
            <a:p>
              <a:endParaRPr lang="en-US"/>
            </a:p>
          </p:txBody>
        </p:sp>
      </p:grpSp>
      <p:sp>
        <p:nvSpPr>
          <p:cNvPr id="11" name="Text Box 19"/>
          <p:cNvSpPr txBox="1">
            <a:spLocks noChangeArrowheads="1"/>
          </p:cNvSpPr>
          <p:nvPr/>
        </p:nvSpPr>
        <p:spPr bwMode="auto">
          <a:xfrm>
            <a:off x="1043608" y="3183359"/>
            <a:ext cx="2433102" cy="461665"/>
          </a:xfrm>
          <a:prstGeom prst="rect">
            <a:avLst/>
          </a:prstGeom>
          <a:noFill/>
          <a:ln w="9525">
            <a:noFill/>
            <a:miter lim="800000"/>
            <a:headEnd/>
            <a:tailEnd/>
          </a:ln>
          <a:effectLst/>
        </p:spPr>
        <p:txBody>
          <a:bodyPr wrap="none">
            <a:spAutoFit/>
          </a:bodyPr>
          <a:lstStyle/>
          <a:p>
            <a:r>
              <a:rPr lang="en-US" sz="2400" b="1" dirty="0"/>
              <a:t>Buffer Occupancy</a:t>
            </a:r>
          </a:p>
        </p:txBody>
      </p:sp>
      <p:sp>
        <p:nvSpPr>
          <p:cNvPr id="12" name="Text Box 19"/>
          <p:cNvSpPr txBox="1">
            <a:spLocks noChangeArrowheads="1"/>
          </p:cNvSpPr>
          <p:nvPr/>
        </p:nvSpPr>
        <p:spPr bwMode="auto">
          <a:xfrm>
            <a:off x="1626730" y="3872586"/>
            <a:ext cx="409086" cy="584775"/>
          </a:xfrm>
          <a:prstGeom prst="rect">
            <a:avLst/>
          </a:prstGeom>
          <a:noFill/>
          <a:ln w="9525">
            <a:noFill/>
            <a:miter lim="800000"/>
            <a:headEnd/>
            <a:tailEnd/>
          </a:ln>
          <a:effectLst/>
        </p:spPr>
        <p:txBody>
          <a:bodyPr wrap="none">
            <a:spAutoFit/>
          </a:bodyPr>
          <a:lstStyle/>
          <a:p>
            <a:r>
              <a:rPr lang="en-US" sz="3200" b="1" dirty="0">
                <a:solidFill>
                  <a:srgbClr val="FF0000"/>
                </a:solidFill>
              </a:rPr>
              <a:t>K</a:t>
            </a:r>
          </a:p>
        </p:txBody>
      </p:sp>
      <p:cxnSp>
        <p:nvCxnSpPr>
          <p:cNvPr id="13" name="直接连接符 12"/>
          <p:cNvCxnSpPr/>
          <p:nvPr/>
        </p:nvCxnSpPr>
        <p:spPr>
          <a:xfrm flipV="1">
            <a:off x="2060075" y="4083365"/>
            <a:ext cx="4800159" cy="2779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5" name="Group 110"/>
          <p:cNvGrpSpPr/>
          <p:nvPr/>
        </p:nvGrpSpPr>
        <p:grpSpPr>
          <a:xfrm>
            <a:off x="2060075" y="3597994"/>
            <a:ext cx="5157936" cy="2927350"/>
            <a:chOff x="4304322" y="4338320"/>
            <a:chExt cx="4339615" cy="1187704"/>
          </a:xfrm>
        </p:grpSpPr>
        <p:sp>
          <p:nvSpPr>
            <p:cNvPr id="16" name="Freeform 5"/>
            <p:cNvSpPr>
              <a:spLocks/>
            </p:cNvSpPr>
            <p:nvPr/>
          </p:nvSpPr>
          <p:spPr bwMode="auto">
            <a:xfrm>
              <a:off x="4304322" y="4338320"/>
              <a:ext cx="4339615" cy="868680"/>
            </a:xfrm>
            <a:custGeom>
              <a:avLst/>
              <a:gdLst/>
              <a:ahLst/>
              <a:cxnLst>
                <a:cxn ang="0">
                  <a:pos x="0" y="0"/>
                </a:cxn>
                <a:cxn ang="0">
                  <a:pos x="0" y="960"/>
                </a:cxn>
                <a:cxn ang="0">
                  <a:pos x="2976" y="960"/>
                </a:cxn>
              </a:cxnLst>
              <a:rect l="0" t="0" r="r" b="b"/>
              <a:pathLst>
                <a:path w="2976" h="960">
                  <a:moveTo>
                    <a:pt x="0" y="0"/>
                  </a:moveTo>
                  <a:lnTo>
                    <a:pt x="0" y="960"/>
                  </a:lnTo>
                  <a:lnTo>
                    <a:pt x="2976" y="960"/>
                  </a:lnTo>
                </a:path>
              </a:pathLst>
            </a:custGeom>
            <a:noFill/>
            <a:ln w="41275" cmpd="sng">
              <a:solidFill>
                <a:schemeClr val="tx1"/>
              </a:solidFill>
              <a:round/>
              <a:headEnd type="triangle" w="med" len="med"/>
              <a:tailEnd type="triangle" w="med" len="med"/>
            </a:ln>
            <a:effectLst/>
          </p:spPr>
          <p:txBody>
            <a:bodyPr/>
            <a:lstStyle/>
            <a:p>
              <a:endParaRPr lang="en-US"/>
            </a:p>
          </p:txBody>
        </p:sp>
        <p:sp>
          <p:nvSpPr>
            <p:cNvPr id="17" name="Rectangle 106"/>
            <p:cNvSpPr/>
            <p:nvPr/>
          </p:nvSpPr>
          <p:spPr>
            <a:xfrm>
              <a:off x="4380522" y="5221224"/>
              <a:ext cx="396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 Box 19"/>
          <p:cNvSpPr txBox="1">
            <a:spLocks noChangeArrowheads="1"/>
          </p:cNvSpPr>
          <p:nvPr/>
        </p:nvSpPr>
        <p:spPr bwMode="auto">
          <a:xfrm>
            <a:off x="6251305" y="5806716"/>
            <a:ext cx="817853" cy="461665"/>
          </a:xfrm>
          <a:prstGeom prst="rect">
            <a:avLst/>
          </a:prstGeom>
          <a:noFill/>
          <a:ln w="9525">
            <a:noFill/>
            <a:miter lim="800000"/>
            <a:headEnd/>
            <a:tailEnd/>
          </a:ln>
          <a:effectLst/>
        </p:spPr>
        <p:txBody>
          <a:bodyPr wrap="none">
            <a:spAutoFit/>
          </a:bodyPr>
          <a:lstStyle/>
          <a:p>
            <a:r>
              <a:rPr lang="en-US" sz="2400" b="1" dirty="0"/>
              <a:t>Time</a:t>
            </a:r>
          </a:p>
        </p:txBody>
      </p:sp>
    </p:spTree>
    <p:extLst>
      <p:ext uri="{BB962C8B-B14F-4D97-AF65-F5344CB8AC3E}">
        <p14:creationId xmlns:p14="http://schemas.microsoft.com/office/powerpoint/2010/main" val="10735306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Problems of Existing Solutions (1)</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997152"/>
              </a:xfrm>
            </p:spPr>
            <p:txBody>
              <a:bodyPr>
                <a:normAutofit/>
              </a:bodyPr>
              <a:lstStyle/>
              <a:p>
                <a:r>
                  <a:rPr lang="en-US" altLang="zh-CN" dirty="0"/>
                  <a:t>Standard ECN configuration</a:t>
                </a:r>
              </a:p>
              <a:p>
                <a:pPr lvl="1"/>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𝑅𝑇𝑇</m:t>
                    </m:r>
                    <m:r>
                      <a:rPr lang="en-US" altLang="zh-CN" i="1">
                        <a:latin typeface="Cambria Math" panose="02040503050406030204" pitchFamily="18" charset="0"/>
                      </a:rPr>
                      <m:t>×</m:t>
                    </m:r>
                    <m:r>
                      <a:rPr lang="en-US" altLang="zh-CN" i="1">
                        <a:latin typeface="Cambria Math" panose="02040503050406030204" pitchFamily="18" charset="0"/>
                      </a:rPr>
                      <m:t>𝜆</m:t>
                    </m:r>
                  </m:oMath>
                </a14:m>
                <a:r>
                  <a:rPr lang="zh-CN" altLang="en-US" dirty="0"/>
                  <a:t> </a:t>
                </a:r>
                <a:r>
                  <a:rPr lang="en-US" altLang="zh-CN" dirty="0"/>
                  <a:t>per port for high throughput</a:t>
                </a:r>
              </a:p>
              <a:p>
                <a:pPr lvl="1"/>
                <a:r>
                  <a:rPr lang="en-US" altLang="zh-CN" dirty="0">
                    <a:solidFill>
                      <a:srgbClr val="FF0000"/>
                    </a:solidFill>
                  </a:rPr>
                  <a:t>Excessive packet losses with many active ports</a:t>
                </a:r>
              </a:p>
              <a:p>
                <a:pPr lvl="1"/>
                <a:endParaRPr lang="en-US" altLang="zh-CN" dirty="0"/>
              </a:p>
              <a:p>
                <a:pPr marL="457200" lvl="1" indent="0">
                  <a:buNone/>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997152"/>
              </a:xfrm>
              <a:blipFill>
                <a:blip r:embed="rId3"/>
                <a:stretch>
                  <a:fillRect l="-1704" t="-15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95</a:t>
            </a:fld>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953598" y="3717032"/>
                <a:ext cx="7236804" cy="2148620"/>
              </a:xfrm>
              <a:prstGeom prst="rect">
                <a:avLst/>
              </a:prstGeom>
              <a:noFill/>
              <a:ln w="31750">
                <a:solidFill>
                  <a:schemeClr val="tx1"/>
                </a:solidFill>
              </a:ln>
            </p:spPr>
            <p:txBody>
              <a:bodyPr wrap="square" lIns="180000" tIns="180000" rIns="180000" bIns="180000" rtlCol="0" anchor="ctr" anchorCtr="1">
                <a:spAutoFit/>
              </a:bodyPr>
              <a:lstStyle/>
              <a:p>
                <a:r>
                  <a:rPr lang="en-US" altLang="zh-CN" sz="3200" dirty="0"/>
                  <a:t>Example: Broadcom </a:t>
                </a:r>
                <a:r>
                  <a:rPr lang="en-US" altLang="zh-CN" sz="3200" dirty="0" err="1"/>
                  <a:t>Tomhawk</a:t>
                </a:r>
                <a:r>
                  <a:rPr lang="en-US" altLang="zh-CN" sz="3200" dirty="0"/>
                  <a:t> </a:t>
                </a:r>
              </a:p>
              <a:p>
                <a:pPr marL="457200" indent="-457200">
                  <a:buFont typeface="Arial" panose="020B0604020202020204" pitchFamily="34" charset="0"/>
                  <a:buChar char="•"/>
                </a:pPr>
                <a:r>
                  <a:rPr lang="en-US" altLang="zh-CN" sz="2800" dirty="0"/>
                  <a:t>16MB shared buffer for 32 x 100Gbps ports</a:t>
                </a:r>
              </a:p>
              <a:p>
                <a:pPr marL="457200" indent="-457200">
                  <a:buFont typeface="Arial" panose="020B0604020202020204" pitchFamily="34" charset="0"/>
                  <a:buChar char="•"/>
                </a:pPr>
                <a:r>
                  <a:rPr lang="en-US" altLang="zh-CN" sz="2800" dirty="0"/>
                  <a:t>1MB (</a:t>
                </a:r>
                <a14:m>
                  <m:oMath xmlns:m="http://schemas.openxmlformats.org/officeDocument/2006/math">
                    <m:r>
                      <a:rPr lang="en-US" altLang="zh-CN" sz="2800" i="1">
                        <a:latin typeface="Cambria Math" panose="02040503050406030204" pitchFamily="18" charset="0"/>
                      </a:rPr>
                      <m:t>100</m:t>
                    </m:r>
                    <m:r>
                      <a:rPr lang="en-US" altLang="zh-CN" sz="2800" i="1">
                        <a:latin typeface="Cambria Math" panose="02040503050406030204" pitchFamily="18" charset="0"/>
                      </a:rPr>
                      <m:t>𝐺𝑏𝑝𝑠</m:t>
                    </m:r>
                    <m:r>
                      <a:rPr lang="en-US" altLang="zh-CN" sz="2800" i="1">
                        <a:latin typeface="Cambria Math" panose="02040503050406030204" pitchFamily="18" charset="0"/>
                      </a:rPr>
                      <m:t>×80</m:t>
                    </m:r>
                    <m:r>
                      <a:rPr lang="en-US" altLang="zh-CN" sz="2800" i="1">
                        <a:latin typeface="Cambria Math" panose="02040503050406030204" pitchFamily="18" charset="0"/>
                      </a:rPr>
                      <m:t>𝜇</m:t>
                    </m:r>
                    <m:r>
                      <a:rPr lang="en-US" altLang="zh-CN" sz="2800" i="1">
                        <a:latin typeface="Cambria Math" panose="02040503050406030204" pitchFamily="18" charset="0"/>
                      </a:rPr>
                      <m:t>𝑠</m:t>
                    </m:r>
                  </m:oMath>
                </a14:m>
                <a:r>
                  <a:rPr lang="en-US" altLang="zh-CN" sz="2800" dirty="0"/>
                  <a:t>) per port buffering</a:t>
                </a:r>
              </a:p>
              <a:p>
                <a:pPr marL="457200" indent="-457200">
                  <a:buFont typeface="Arial" panose="020B0604020202020204" pitchFamily="34" charset="0"/>
                  <a:buChar char="•"/>
                </a:pPr>
                <a14:m>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m:t>
                    </m:r>
                  </m:oMath>
                </a14:m>
                <a:r>
                  <a:rPr lang="en-US" altLang="zh-CN" sz="2800" dirty="0">
                    <a:solidFill>
                      <a:srgbClr val="FF0000"/>
                    </a:solidFill>
                  </a:rPr>
                  <a:t> 50% of ports are active </a:t>
                </a:r>
                <a14:m>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m:t>
                    </m:r>
                  </m:oMath>
                </a14:m>
                <a:r>
                  <a:rPr lang="en-US" altLang="zh-CN" sz="2800" dirty="0">
                    <a:solidFill>
                      <a:srgbClr val="FF0000"/>
                    </a:solidFill>
                  </a:rPr>
                  <a:t> buffer overflow</a:t>
                </a:r>
              </a:p>
            </p:txBody>
          </p:sp>
        </mc:Choice>
        <mc:Fallback xmlns="">
          <p:sp>
            <p:nvSpPr>
              <p:cNvPr id="7" name="文本框 6"/>
              <p:cNvSpPr txBox="1">
                <a:spLocks noRot="1" noChangeAspect="1" noMove="1" noResize="1" noEditPoints="1" noAdjustHandles="1" noChangeArrowheads="1" noChangeShapeType="1" noTextEdit="1"/>
              </p:cNvSpPr>
              <p:nvPr/>
            </p:nvSpPr>
            <p:spPr>
              <a:xfrm>
                <a:off x="953598" y="3717032"/>
                <a:ext cx="7236804" cy="2148620"/>
              </a:xfrm>
              <a:prstGeom prst="rect">
                <a:avLst/>
              </a:prstGeom>
              <a:blipFill>
                <a:blip r:embed="rId4"/>
                <a:stretch>
                  <a:fillRect l="-251" b="-560"/>
                </a:stretch>
              </a:blipFill>
              <a:ln w="31750">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149650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10"/>
          <p:cNvGrpSpPr/>
          <p:nvPr/>
        </p:nvGrpSpPr>
        <p:grpSpPr>
          <a:xfrm>
            <a:off x="2060075" y="3597994"/>
            <a:ext cx="5157936" cy="2927350"/>
            <a:chOff x="4304322" y="4338320"/>
            <a:chExt cx="4339615" cy="1187704"/>
          </a:xfrm>
        </p:grpSpPr>
        <p:sp>
          <p:nvSpPr>
            <p:cNvPr id="17" name="Freeform 5"/>
            <p:cNvSpPr>
              <a:spLocks/>
            </p:cNvSpPr>
            <p:nvPr/>
          </p:nvSpPr>
          <p:spPr bwMode="auto">
            <a:xfrm>
              <a:off x="4304322" y="4338320"/>
              <a:ext cx="4339615" cy="868680"/>
            </a:xfrm>
            <a:custGeom>
              <a:avLst/>
              <a:gdLst/>
              <a:ahLst/>
              <a:cxnLst>
                <a:cxn ang="0">
                  <a:pos x="0" y="0"/>
                </a:cxn>
                <a:cxn ang="0">
                  <a:pos x="0" y="960"/>
                </a:cxn>
                <a:cxn ang="0">
                  <a:pos x="2976" y="960"/>
                </a:cxn>
              </a:cxnLst>
              <a:rect l="0" t="0" r="r" b="b"/>
              <a:pathLst>
                <a:path w="2976" h="960">
                  <a:moveTo>
                    <a:pt x="0" y="0"/>
                  </a:moveTo>
                  <a:lnTo>
                    <a:pt x="0" y="960"/>
                  </a:lnTo>
                  <a:lnTo>
                    <a:pt x="2976" y="960"/>
                  </a:lnTo>
                </a:path>
              </a:pathLst>
            </a:custGeom>
            <a:noFill/>
            <a:ln w="41275" cmpd="sng">
              <a:solidFill>
                <a:schemeClr val="tx1"/>
              </a:solidFill>
              <a:round/>
              <a:headEnd type="triangle" w="med" len="med"/>
              <a:tailEnd type="triangle" w="med" len="med"/>
            </a:ln>
            <a:effectLst/>
          </p:spPr>
          <p:txBody>
            <a:bodyPr/>
            <a:lstStyle/>
            <a:p>
              <a:endParaRPr lang="en-US"/>
            </a:p>
          </p:txBody>
        </p:sp>
        <p:sp>
          <p:nvSpPr>
            <p:cNvPr id="18" name="Rectangle 106"/>
            <p:cNvSpPr/>
            <p:nvPr/>
          </p:nvSpPr>
          <p:spPr>
            <a:xfrm>
              <a:off x="4380522" y="5221224"/>
              <a:ext cx="396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Problems of Existing Solutions (2)</a:t>
            </a:r>
            <a:endParaRPr lang="zh-CN" altLang="en-US" dirty="0"/>
          </a:p>
        </p:txBody>
      </p:sp>
      <p:sp>
        <p:nvSpPr>
          <p:cNvPr id="3" name="内容占位符 2"/>
          <p:cNvSpPr>
            <a:spLocks noGrp="1"/>
          </p:cNvSpPr>
          <p:nvPr>
            <p:ph idx="1"/>
          </p:nvPr>
        </p:nvSpPr>
        <p:spPr>
          <a:xfrm>
            <a:off x="457200" y="1600200"/>
            <a:ext cx="8229600" cy="4997152"/>
          </a:xfrm>
        </p:spPr>
        <p:txBody>
          <a:bodyPr>
            <a:normAutofit/>
          </a:bodyPr>
          <a:lstStyle/>
          <a:p>
            <a:r>
              <a:rPr lang="en-US" altLang="zh-CN" dirty="0"/>
              <a:t>Conservative ECN configuration</a:t>
            </a:r>
          </a:p>
          <a:p>
            <a:pPr lvl="1"/>
            <a:r>
              <a:rPr lang="en-US" altLang="zh-CN" dirty="0"/>
              <a:t>Leave headroom for low packet loss rate</a:t>
            </a:r>
          </a:p>
          <a:p>
            <a:pPr lvl="1"/>
            <a:endParaRPr lang="en-US" altLang="zh-CN" dirty="0"/>
          </a:p>
          <a:p>
            <a:pPr lvl="1"/>
            <a:endParaRPr lang="en-US" altLang="zh-CN" dirty="0"/>
          </a:p>
          <a:p>
            <a:pPr marL="457200" lvl="1" indent="0">
              <a:buNone/>
            </a:pP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96</a:t>
            </a:fld>
            <a:endParaRPr lang="zh-CN" altLang="en-US" dirty="0"/>
          </a:p>
        </p:txBody>
      </p:sp>
      <p:grpSp>
        <p:nvGrpSpPr>
          <p:cNvPr id="8" name="Group 21"/>
          <p:cNvGrpSpPr>
            <a:grpSpLocks/>
          </p:cNvGrpSpPr>
          <p:nvPr/>
        </p:nvGrpSpPr>
        <p:grpSpPr bwMode="auto">
          <a:xfrm>
            <a:off x="2059864" y="4981890"/>
            <a:ext cx="4652509" cy="774332"/>
            <a:chOff x="1612" y="3078"/>
            <a:chExt cx="1457" cy="212"/>
          </a:xfrm>
        </p:grpSpPr>
        <p:sp>
          <p:nvSpPr>
            <p:cNvPr id="11" name="Freeform 22"/>
            <p:cNvSpPr>
              <a:spLocks/>
            </p:cNvSpPr>
            <p:nvPr/>
          </p:nvSpPr>
          <p:spPr bwMode="auto">
            <a:xfrm>
              <a:off x="1612" y="3087"/>
              <a:ext cx="493" cy="203"/>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12" name="Line 23"/>
            <p:cNvSpPr>
              <a:spLocks noChangeShapeType="1"/>
            </p:cNvSpPr>
            <p:nvPr/>
          </p:nvSpPr>
          <p:spPr bwMode="auto">
            <a:xfrm>
              <a:off x="2103" y="3083"/>
              <a:ext cx="10" cy="192"/>
            </a:xfrm>
            <a:prstGeom prst="line">
              <a:avLst/>
            </a:prstGeom>
            <a:noFill/>
            <a:ln w="50800">
              <a:solidFill>
                <a:srgbClr val="FF0000"/>
              </a:solidFill>
              <a:round/>
              <a:headEnd/>
              <a:tailEnd/>
            </a:ln>
            <a:effectLst/>
          </p:spPr>
          <p:txBody>
            <a:bodyPr/>
            <a:lstStyle/>
            <a:p>
              <a:endParaRPr lang="en-US"/>
            </a:p>
          </p:txBody>
        </p:sp>
        <p:sp>
          <p:nvSpPr>
            <p:cNvPr id="20" name="Freeform 22"/>
            <p:cNvSpPr>
              <a:spLocks/>
            </p:cNvSpPr>
            <p:nvPr/>
          </p:nvSpPr>
          <p:spPr bwMode="auto">
            <a:xfrm>
              <a:off x="2345" y="3083"/>
              <a:ext cx="493" cy="203"/>
            </a:xfrm>
            <a:custGeom>
              <a:avLst/>
              <a:gdLst/>
              <a:ahLst/>
              <a:cxnLst>
                <a:cxn ang="0">
                  <a:pos x="0" y="528"/>
                </a:cxn>
                <a:cxn ang="0">
                  <a:pos x="144" y="288"/>
                </a:cxn>
                <a:cxn ang="0">
                  <a:pos x="336" y="96"/>
                </a:cxn>
                <a:cxn ang="0">
                  <a:pos x="480" y="0"/>
                </a:cxn>
              </a:cxnLst>
              <a:rect l="0" t="0" r="r" b="b"/>
              <a:pathLst>
                <a:path w="480" h="528">
                  <a:moveTo>
                    <a:pt x="0" y="528"/>
                  </a:moveTo>
                  <a:cubicBezTo>
                    <a:pt x="44" y="444"/>
                    <a:pt x="88" y="360"/>
                    <a:pt x="144" y="288"/>
                  </a:cubicBezTo>
                  <a:cubicBezTo>
                    <a:pt x="200" y="216"/>
                    <a:pt x="280" y="144"/>
                    <a:pt x="336" y="96"/>
                  </a:cubicBezTo>
                  <a:cubicBezTo>
                    <a:pt x="392" y="48"/>
                    <a:pt x="436" y="24"/>
                    <a:pt x="480" y="0"/>
                  </a:cubicBezTo>
                </a:path>
              </a:pathLst>
            </a:custGeom>
            <a:noFill/>
            <a:ln w="50800" cmpd="sng">
              <a:solidFill>
                <a:srgbClr val="FF0000"/>
              </a:solidFill>
              <a:round/>
              <a:headEnd/>
              <a:tailEnd/>
            </a:ln>
            <a:effectLst/>
          </p:spPr>
          <p:txBody>
            <a:bodyPr/>
            <a:lstStyle/>
            <a:p>
              <a:endParaRPr lang="en-US"/>
            </a:p>
          </p:txBody>
        </p:sp>
        <p:sp>
          <p:nvSpPr>
            <p:cNvPr id="21" name="Line 23"/>
            <p:cNvSpPr>
              <a:spLocks noChangeShapeType="1"/>
            </p:cNvSpPr>
            <p:nvPr/>
          </p:nvSpPr>
          <p:spPr bwMode="auto">
            <a:xfrm>
              <a:off x="2833" y="3078"/>
              <a:ext cx="14" cy="212"/>
            </a:xfrm>
            <a:prstGeom prst="line">
              <a:avLst/>
            </a:prstGeom>
            <a:noFill/>
            <a:ln w="50800">
              <a:solidFill>
                <a:srgbClr val="FF0000"/>
              </a:solidFill>
              <a:round/>
              <a:headEnd/>
              <a:tailEnd/>
            </a:ln>
            <a:effectLst/>
          </p:spPr>
          <p:txBody>
            <a:bodyPr/>
            <a:lstStyle/>
            <a:p>
              <a:endParaRPr lang="en-US"/>
            </a:p>
          </p:txBody>
        </p:sp>
        <p:sp>
          <p:nvSpPr>
            <p:cNvPr id="22" name="Line 23"/>
            <p:cNvSpPr>
              <a:spLocks noChangeShapeType="1"/>
            </p:cNvSpPr>
            <p:nvPr/>
          </p:nvSpPr>
          <p:spPr bwMode="auto">
            <a:xfrm flipV="1">
              <a:off x="2114" y="3282"/>
              <a:ext cx="231" cy="0"/>
            </a:xfrm>
            <a:prstGeom prst="line">
              <a:avLst/>
            </a:prstGeom>
            <a:noFill/>
            <a:ln w="50800">
              <a:solidFill>
                <a:srgbClr val="FF0000"/>
              </a:solidFill>
              <a:round/>
              <a:headEnd/>
              <a:tailEnd/>
            </a:ln>
            <a:effectLst/>
          </p:spPr>
          <p:txBody>
            <a:bodyPr/>
            <a:lstStyle/>
            <a:p>
              <a:endParaRPr lang="en-US"/>
            </a:p>
          </p:txBody>
        </p:sp>
        <p:sp>
          <p:nvSpPr>
            <p:cNvPr id="23" name="Line 23"/>
            <p:cNvSpPr>
              <a:spLocks noChangeShapeType="1"/>
            </p:cNvSpPr>
            <p:nvPr/>
          </p:nvSpPr>
          <p:spPr bwMode="auto">
            <a:xfrm flipV="1">
              <a:off x="2838" y="3284"/>
              <a:ext cx="231" cy="0"/>
            </a:xfrm>
            <a:prstGeom prst="line">
              <a:avLst/>
            </a:prstGeom>
            <a:noFill/>
            <a:ln w="50800">
              <a:solidFill>
                <a:srgbClr val="FF0000"/>
              </a:solidFill>
              <a:round/>
              <a:headEnd/>
              <a:tailEnd/>
            </a:ln>
            <a:effectLst/>
          </p:spPr>
          <p:txBody>
            <a:bodyPr/>
            <a:lstStyle/>
            <a:p>
              <a:endParaRPr lang="en-US"/>
            </a:p>
          </p:txBody>
        </p:sp>
      </p:grpSp>
      <p:sp>
        <p:nvSpPr>
          <p:cNvPr id="13" name="Text Box 19"/>
          <p:cNvSpPr txBox="1">
            <a:spLocks noChangeArrowheads="1"/>
          </p:cNvSpPr>
          <p:nvPr/>
        </p:nvSpPr>
        <p:spPr bwMode="auto">
          <a:xfrm>
            <a:off x="1043608" y="3183359"/>
            <a:ext cx="2433102" cy="461665"/>
          </a:xfrm>
          <a:prstGeom prst="rect">
            <a:avLst/>
          </a:prstGeom>
          <a:noFill/>
          <a:ln w="9525">
            <a:noFill/>
            <a:miter lim="800000"/>
            <a:headEnd/>
            <a:tailEnd/>
          </a:ln>
          <a:effectLst/>
        </p:spPr>
        <p:txBody>
          <a:bodyPr wrap="none">
            <a:spAutoFit/>
          </a:bodyPr>
          <a:lstStyle/>
          <a:p>
            <a:r>
              <a:rPr lang="en-US" sz="2400" b="1" dirty="0"/>
              <a:t>Buffer Occupancy</a:t>
            </a:r>
          </a:p>
        </p:txBody>
      </p:sp>
      <p:sp>
        <p:nvSpPr>
          <p:cNvPr id="14" name="Text Box 19"/>
          <p:cNvSpPr txBox="1">
            <a:spLocks noChangeArrowheads="1"/>
          </p:cNvSpPr>
          <p:nvPr/>
        </p:nvSpPr>
        <p:spPr bwMode="auto">
          <a:xfrm>
            <a:off x="1579197" y="4704140"/>
            <a:ext cx="409086" cy="584775"/>
          </a:xfrm>
          <a:prstGeom prst="rect">
            <a:avLst/>
          </a:prstGeom>
          <a:noFill/>
          <a:ln w="9525">
            <a:noFill/>
            <a:miter lim="800000"/>
            <a:headEnd/>
            <a:tailEnd/>
          </a:ln>
          <a:effectLst/>
        </p:spPr>
        <p:txBody>
          <a:bodyPr wrap="none">
            <a:spAutoFit/>
          </a:bodyPr>
          <a:lstStyle/>
          <a:p>
            <a:r>
              <a:rPr lang="en-US" sz="3200" b="1" dirty="0">
                <a:solidFill>
                  <a:srgbClr val="FF0000"/>
                </a:solidFill>
              </a:rPr>
              <a:t>K</a:t>
            </a:r>
          </a:p>
        </p:txBody>
      </p:sp>
      <p:cxnSp>
        <p:nvCxnSpPr>
          <p:cNvPr id="15" name="直接连接符 14"/>
          <p:cNvCxnSpPr/>
          <p:nvPr/>
        </p:nvCxnSpPr>
        <p:spPr>
          <a:xfrm flipV="1">
            <a:off x="2000967" y="4998720"/>
            <a:ext cx="4796073" cy="2560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Text Box 19"/>
          <p:cNvSpPr txBox="1">
            <a:spLocks noChangeArrowheads="1"/>
          </p:cNvSpPr>
          <p:nvPr/>
        </p:nvSpPr>
        <p:spPr bwMode="auto">
          <a:xfrm>
            <a:off x="6251305" y="5806716"/>
            <a:ext cx="817853" cy="461665"/>
          </a:xfrm>
          <a:prstGeom prst="rect">
            <a:avLst/>
          </a:prstGeom>
          <a:noFill/>
          <a:ln w="9525">
            <a:noFill/>
            <a:miter lim="800000"/>
            <a:headEnd/>
            <a:tailEnd/>
          </a:ln>
          <a:effectLst/>
        </p:spPr>
        <p:txBody>
          <a:bodyPr wrap="none">
            <a:spAutoFit/>
          </a:bodyPr>
          <a:lstStyle/>
          <a:p>
            <a:r>
              <a:rPr lang="en-US" sz="2400" b="1" dirty="0"/>
              <a:t>Time</a:t>
            </a:r>
          </a:p>
        </p:txBody>
      </p:sp>
      <p:cxnSp>
        <p:nvCxnSpPr>
          <p:cNvPr id="24" name="直接连接符 23"/>
          <p:cNvCxnSpPr/>
          <p:nvPr/>
        </p:nvCxnSpPr>
        <p:spPr>
          <a:xfrm>
            <a:off x="2002832" y="4295736"/>
            <a:ext cx="4798294" cy="2367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5" name="Text Box 19"/>
          <p:cNvSpPr txBox="1">
            <a:spLocks noChangeArrowheads="1"/>
          </p:cNvSpPr>
          <p:nvPr/>
        </p:nvSpPr>
        <p:spPr bwMode="auto">
          <a:xfrm>
            <a:off x="3302449" y="3762063"/>
            <a:ext cx="2474908" cy="461665"/>
          </a:xfrm>
          <a:prstGeom prst="rect">
            <a:avLst/>
          </a:prstGeom>
          <a:noFill/>
          <a:ln w="9525">
            <a:noFill/>
            <a:miter lim="800000"/>
            <a:headEnd/>
            <a:tailEnd/>
          </a:ln>
          <a:effectLst/>
        </p:spPr>
        <p:txBody>
          <a:bodyPr wrap="none">
            <a:spAutoFit/>
          </a:bodyPr>
          <a:lstStyle/>
          <a:p>
            <a:r>
              <a:rPr lang="en-US" sz="2400" b="1" dirty="0">
                <a:solidFill>
                  <a:srgbClr val="FF0000"/>
                </a:solidFill>
              </a:rPr>
              <a:t>Avg. Buffer / Port </a:t>
            </a:r>
          </a:p>
        </p:txBody>
      </p:sp>
    </p:spTree>
    <p:extLst>
      <p:ext uri="{BB962C8B-B14F-4D97-AF65-F5344CB8AC3E}">
        <p14:creationId xmlns:p14="http://schemas.microsoft.com/office/powerpoint/2010/main" val="1290757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Problems of Existing Solutions (2)</a:t>
            </a:r>
            <a:endParaRPr lang="zh-CN" altLang="en-US" dirty="0"/>
          </a:p>
        </p:txBody>
      </p:sp>
      <p:sp>
        <p:nvSpPr>
          <p:cNvPr id="3" name="内容占位符 2"/>
          <p:cNvSpPr>
            <a:spLocks noGrp="1"/>
          </p:cNvSpPr>
          <p:nvPr>
            <p:ph idx="1"/>
          </p:nvPr>
        </p:nvSpPr>
        <p:spPr>
          <a:xfrm>
            <a:off x="457200" y="1600200"/>
            <a:ext cx="8229600" cy="4997152"/>
          </a:xfrm>
        </p:spPr>
        <p:txBody>
          <a:bodyPr>
            <a:normAutofit/>
          </a:bodyPr>
          <a:lstStyle/>
          <a:p>
            <a:r>
              <a:rPr lang="en-US" altLang="zh-CN" dirty="0"/>
              <a:t>Conservative ECN configuration</a:t>
            </a:r>
          </a:p>
          <a:p>
            <a:pPr lvl="1"/>
            <a:r>
              <a:rPr lang="en-US" altLang="zh-CN" dirty="0"/>
              <a:t>Leave headroom for low packet loss rate</a:t>
            </a:r>
          </a:p>
          <a:p>
            <a:pPr lvl="1"/>
            <a:r>
              <a:rPr lang="en-US" altLang="zh-CN" dirty="0">
                <a:solidFill>
                  <a:srgbClr val="FF0000"/>
                </a:solidFill>
              </a:rPr>
              <a:t>Significant throughput degradation with few active ports</a:t>
            </a:r>
          </a:p>
          <a:p>
            <a:pPr lvl="1"/>
            <a:endParaRPr lang="en-US" altLang="zh-CN" dirty="0"/>
          </a:p>
          <a:p>
            <a:pPr lvl="1"/>
            <a:endParaRPr lang="en-US" altLang="zh-CN" dirty="0"/>
          </a:p>
          <a:p>
            <a:pPr marL="457200" lvl="1" indent="0">
              <a:buNone/>
            </a:pP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97</a:t>
            </a:fld>
            <a:endParaRPr lang="zh-CN" altLang="en-US" dirty="0"/>
          </a:p>
        </p:txBody>
      </p:sp>
    </p:spTree>
    <p:extLst>
      <p:ext uri="{BB962C8B-B14F-4D97-AF65-F5344CB8AC3E}">
        <p14:creationId xmlns:p14="http://schemas.microsoft.com/office/powerpoint/2010/main" val="27804071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4638"/>
            <a:ext cx="9144000" cy="1143000"/>
          </a:xfrm>
        </p:spPr>
        <p:txBody>
          <a:bodyPr>
            <a:normAutofit/>
          </a:bodyPr>
          <a:lstStyle/>
          <a:p>
            <a:r>
              <a:rPr lang="en-US" altLang="zh-CN" dirty="0">
                <a:solidFill>
                  <a:srgbClr val="0000CC"/>
                </a:solidFill>
                <a:ea typeface="Corbel" charset="0"/>
                <a:cs typeface="Corbel" charset="0"/>
              </a:rPr>
              <a:t>Summary of Problems</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600200"/>
                <a:ext cx="8229600" cy="4997152"/>
              </a:xfrm>
            </p:spPr>
            <p:txBody>
              <a:bodyPr>
                <a:normAutofit/>
              </a:bodyPr>
              <a:lstStyle/>
              <a:p>
                <a:r>
                  <a:rPr lang="en-US" altLang="zh-CN" dirty="0"/>
                  <a:t>Standard ECN configuration</a:t>
                </a:r>
              </a:p>
              <a:p>
                <a:pPr lvl="1"/>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𝑅𝑇𝑇</m:t>
                    </m:r>
                    <m:r>
                      <a:rPr lang="en-US" altLang="zh-CN" i="1">
                        <a:latin typeface="Cambria Math" panose="02040503050406030204" pitchFamily="18" charset="0"/>
                      </a:rPr>
                      <m:t>×</m:t>
                    </m:r>
                    <m:r>
                      <a:rPr lang="en-US" altLang="zh-CN" i="1">
                        <a:latin typeface="Cambria Math" panose="02040503050406030204" pitchFamily="18" charset="0"/>
                      </a:rPr>
                      <m:t>𝜆</m:t>
                    </m:r>
                  </m:oMath>
                </a14:m>
                <a:r>
                  <a:rPr lang="zh-CN" altLang="en-US" dirty="0"/>
                  <a:t> </a:t>
                </a:r>
                <a:r>
                  <a:rPr lang="en-US" altLang="zh-CN" dirty="0"/>
                  <a:t>per port for </a:t>
                </a:r>
                <a:r>
                  <a:rPr lang="en-US" altLang="zh-CN" dirty="0">
                    <a:solidFill>
                      <a:srgbClr val="0000CC"/>
                    </a:solidFill>
                  </a:rPr>
                  <a:t>high throughput</a:t>
                </a:r>
              </a:p>
              <a:p>
                <a:pPr lvl="1"/>
                <a:r>
                  <a:rPr lang="en-US" altLang="zh-CN" dirty="0">
                    <a:solidFill>
                      <a:srgbClr val="FF0000"/>
                    </a:solidFill>
                  </a:rPr>
                  <a:t>Excessive packet losses with many active ports</a:t>
                </a:r>
              </a:p>
              <a:p>
                <a:endParaRPr lang="en-US" altLang="zh-CN" dirty="0"/>
              </a:p>
              <a:p>
                <a:r>
                  <a:rPr lang="en-US" altLang="zh-CN" dirty="0"/>
                  <a:t>Conservative ECN configuration</a:t>
                </a:r>
              </a:p>
              <a:p>
                <a:pPr lvl="1"/>
                <a:r>
                  <a:rPr lang="en-US" altLang="zh-CN" dirty="0"/>
                  <a:t>Leave headroom for </a:t>
                </a:r>
                <a:r>
                  <a:rPr lang="en-US" altLang="zh-CN" dirty="0">
                    <a:solidFill>
                      <a:srgbClr val="0000CC"/>
                    </a:solidFill>
                  </a:rPr>
                  <a:t>low packet loss rate</a:t>
                </a:r>
              </a:p>
              <a:p>
                <a:pPr lvl="1"/>
                <a:r>
                  <a:rPr lang="en-US" altLang="zh-CN" dirty="0">
                    <a:solidFill>
                      <a:srgbClr val="FF0000"/>
                    </a:solidFill>
                  </a:rPr>
                  <a:t>Significant throughput degradation with few active ports</a:t>
                </a:r>
              </a:p>
              <a:p>
                <a:pPr lvl="1"/>
                <a:endParaRPr lang="en-US" altLang="zh-CN" dirty="0"/>
              </a:p>
              <a:p>
                <a:pPr lvl="1"/>
                <a:endParaRPr lang="en-US" altLang="zh-CN" dirty="0"/>
              </a:p>
              <a:p>
                <a:pPr marL="457200" lvl="1" indent="0">
                  <a:buNone/>
                </a:pP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600200"/>
                <a:ext cx="8229600" cy="4997152"/>
              </a:xfrm>
              <a:blipFill>
                <a:blip r:embed="rId2"/>
                <a:stretch>
                  <a:fillRect l="-1704" t="-15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0C913308-F349-4B6D-A68A-DD1791B4A57B}" type="slidenum">
              <a:rPr lang="zh-CN" altLang="en-US" smtClean="0"/>
              <a:t>98</a:t>
            </a:fld>
            <a:endParaRPr lang="zh-CN" altLang="en-US" dirty="0"/>
          </a:p>
        </p:txBody>
      </p:sp>
    </p:spTree>
    <p:extLst>
      <p:ext uri="{BB962C8B-B14F-4D97-AF65-F5344CB8AC3E}">
        <p14:creationId xmlns:p14="http://schemas.microsoft.com/office/powerpoint/2010/main" val="27525285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0000CC"/>
                </a:solidFill>
                <a:ea typeface="Corbel" charset="0"/>
                <a:cs typeface="Corbel" charset="0"/>
              </a:rPr>
              <a:t>Design Goals</a:t>
            </a:r>
            <a:endParaRPr lang="zh-CN" altLang="en-US" dirty="0"/>
          </a:p>
        </p:txBody>
      </p:sp>
      <p:sp>
        <p:nvSpPr>
          <p:cNvPr id="3" name="内容占位符 2"/>
          <p:cNvSpPr>
            <a:spLocks noGrp="1"/>
          </p:cNvSpPr>
          <p:nvPr>
            <p:ph idx="1"/>
          </p:nvPr>
        </p:nvSpPr>
        <p:spPr/>
        <p:txBody>
          <a:bodyPr/>
          <a:lstStyle/>
          <a:p>
            <a:r>
              <a:rPr lang="en-US" altLang="zh-CN" dirty="0"/>
              <a:t>High Throughput</a:t>
            </a:r>
            <a:endParaRPr lang="en-US" altLang="zh-CN" sz="800" dirty="0"/>
          </a:p>
          <a:p>
            <a:r>
              <a:rPr lang="en-US" altLang="zh-CN" dirty="0"/>
              <a:t>Low Packet Loss Rate</a:t>
            </a:r>
            <a:endParaRPr lang="en-US" altLang="zh-CN" sz="1600" dirty="0"/>
          </a:p>
          <a:p>
            <a:r>
              <a:rPr lang="en-US" altLang="zh-CN" dirty="0"/>
              <a:t>When many ports are active?</a:t>
            </a:r>
          </a:p>
          <a:p>
            <a:pPr lvl="1"/>
            <a:r>
              <a:rPr lang="en-US" altLang="zh-CN" dirty="0"/>
              <a:t>Packet loss rate </a:t>
            </a:r>
            <a:r>
              <a:rPr lang="en-US" altLang="zh-CN" dirty="0">
                <a:solidFill>
                  <a:srgbClr val="0000CC"/>
                </a:solidFill>
              </a:rPr>
              <a:t>prioritized</a:t>
            </a:r>
            <a:r>
              <a:rPr lang="en-US" altLang="zh-CN" dirty="0"/>
              <a:t> over throughput</a:t>
            </a:r>
          </a:p>
          <a:p>
            <a:r>
              <a:rPr lang="en-US" altLang="zh-CN" dirty="0"/>
              <a:t>Readily-deployable </a:t>
            </a:r>
          </a:p>
          <a:p>
            <a:pPr lvl="1"/>
            <a:r>
              <a:rPr lang="en-US" altLang="zh-CN" dirty="0"/>
              <a:t>Legacy Network Stacks &amp; Commodity Switch ASIC </a:t>
            </a:r>
          </a:p>
          <a:p>
            <a:endParaRPr lang="en-US" altLang="zh-CN"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99</a:t>
            </a:fld>
            <a:endParaRPr lang="zh-CN" altLang="en-US" dirty="0"/>
          </a:p>
        </p:txBody>
      </p:sp>
    </p:spTree>
    <p:extLst>
      <p:ext uri="{BB962C8B-B14F-4D97-AF65-F5344CB8AC3E}">
        <p14:creationId xmlns:p14="http://schemas.microsoft.com/office/powerpoint/2010/main" val="187642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5261</TotalTime>
  <Words>7016</Words>
  <Application>Microsoft Office PowerPoint</Application>
  <PresentationFormat>全屏显示(4:3)</PresentationFormat>
  <Paragraphs>1282</Paragraphs>
  <Slides>122</Slides>
  <Notes>100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122</vt:i4>
      </vt:variant>
    </vt:vector>
  </HeadingPairs>
  <TitlesOfParts>
    <vt:vector size="131" baseType="lpstr">
      <vt:lpstr>等线</vt:lpstr>
      <vt:lpstr>宋体</vt:lpstr>
      <vt:lpstr>Arial</vt:lpstr>
      <vt:lpstr>Calibri</vt:lpstr>
      <vt:lpstr>Cambria Math</vt:lpstr>
      <vt:lpstr>Corbel</vt:lpstr>
      <vt:lpstr>Times New Roman</vt:lpstr>
      <vt:lpstr>Wingdings</vt:lpstr>
      <vt:lpstr>Office 主题</vt:lpstr>
      <vt:lpstr>PowerPoint 演示文稿</vt:lpstr>
      <vt:lpstr>Data Centers Around the World</vt:lpstr>
      <vt:lpstr>Data Center Network (DCN)</vt:lpstr>
      <vt:lpstr>Communication inside the Data Center</vt:lpstr>
      <vt:lpstr>Communication inside the Data Center</vt:lpstr>
      <vt:lpstr>TCP in the Data Center</vt:lpstr>
      <vt:lpstr>TCP in the Data Center</vt:lpstr>
      <vt:lpstr>Data center applications  really care about latency!</vt:lpstr>
      <vt:lpstr>PowerPoint 演示文稿</vt:lpstr>
      <vt:lpstr>Goal of My Thesis</vt:lpstr>
      <vt:lpstr> Thesis Components</vt:lpstr>
      <vt:lpstr> Thesis Components</vt:lpstr>
      <vt:lpstr> Thesis Components</vt:lpstr>
      <vt:lpstr> Thesis Components</vt:lpstr>
      <vt:lpstr>Outline</vt:lpstr>
      <vt:lpstr>Flow Completion Time (FCT) is Key</vt:lpstr>
      <vt:lpstr>Existing Solutions</vt:lpstr>
      <vt:lpstr>Question</vt:lpstr>
      <vt:lpstr>Design Goal 1</vt:lpstr>
      <vt:lpstr>Design Goal 2</vt:lpstr>
      <vt:lpstr>Design Goal 3</vt:lpstr>
      <vt:lpstr>Our Answer</vt:lpstr>
      <vt:lpstr>PIAS Key Idea</vt:lpstr>
      <vt:lpstr>PIAS Key Idea</vt:lpstr>
      <vt:lpstr>PIAS Key Idea</vt:lpstr>
      <vt:lpstr>How to implement PIAS?</vt:lpstr>
      <vt:lpstr>How to implement PIAS?</vt:lpstr>
      <vt:lpstr>How to implement PIAS?</vt:lpstr>
      <vt:lpstr>Threshold vs Traffic Mismatch</vt:lpstr>
      <vt:lpstr>PIAS in 1 Slide</vt:lpstr>
      <vt:lpstr>Prototyping &amp; Evaluation</vt:lpstr>
      <vt:lpstr>Testbed: Small Flows (&lt;100KB)</vt:lpstr>
      <vt:lpstr>NS-2: Comparison with pFabric</vt:lpstr>
      <vt:lpstr>PIAS Recap</vt:lpstr>
      <vt:lpstr>Outline</vt:lpstr>
      <vt:lpstr>Background</vt:lpstr>
      <vt:lpstr>Background</vt:lpstr>
      <vt:lpstr>Background</vt:lpstr>
      <vt:lpstr>ECN-based Transports</vt:lpstr>
      <vt:lpstr>ECN-based Transports</vt:lpstr>
      <vt:lpstr>ECN-based Transports</vt:lpstr>
      <vt:lpstr>ECN-based Transports</vt:lpstr>
      <vt:lpstr>ECN-aware Switches</vt:lpstr>
      <vt:lpstr>ECN-aware Switches</vt:lpstr>
      <vt:lpstr>ECN-aware Switches</vt:lpstr>
      <vt:lpstr>ECN-aware Switches</vt:lpstr>
      <vt:lpstr>ECN-aware Switches</vt:lpstr>
      <vt:lpstr>ECN-aware Switches</vt:lpstr>
      <vt:lpstr>ECN-aware Switches</vt:lpstr>
      <vt:lpstr>ECN-aware Switches</vt:lpstr>
      <vt:lpstr>ECN-aware Switches</vt:lpstr>
      <vt:lpstr>ECN-aware Switches</vt:lpstr>
      <vt:lpstr>ECN marking with Single Queue</vt:lpstr>
      <vt:lpstr>ECN marking with Single Queue</vt:lpstr>
      <vt:lpstr>ECN marking with Single Queue</vt:lpstr>
      <vt:lpstr>ECN marking with Single Queue</vt:lpstr>
      <vt:lpstr>ECN marking with Single Queue</vt:lpstr>
      <vt:lpstr>ECN marking with Single Queue</vt:lpstr>
      <vt:lpstr>ECN marking with Single Queue</vt:lpstr>
      <vt:lpstr>ECN marking with Multi-Queue (1)</vt:lpstr>
      <vt:lpstr>ECN marking with Multi-Queue (1) </vt:lpstr>
      <vt:lpstr>ECN marking with Multi-Queue (1)</vt:lpstr>
      <vt:lpstr>ECN marking with Multi-Queue (1)</vt:lpstr>
      <vt:lpstr>ECN marking with Multi-Queue (2)</vt:lpstr>
      <vt:lpstr>ECN marking with Multi-Queue (2)</vt:lpstr>
      <vt:lpstr>ECN marking with Multi-Queue (2)</vt:lpstr>
      <vt:lpstr>ECN marking with Multi-Queue (3)</vt:lpstr>
      <vt:lpstr>ECN marking with Multi-Queue (3)</vt:lpstr>
      <vt:lpstr>ECN marking with Multi-Queue (3)</vt:lpstr>
      <vt:lpstr>Question</vt:lpstr>
      <vt:lpstr>Question</vt:lpstr>
      <vt:lpstr>MQ-ECN</vt:lpstr>
      <vt:lpstr>MQ-ECN</vt:lpstr>
      <vt:lpstr>MQ-ECN</vt:lpstr>
      <vt:lpstr>MQ-ECN</vt:lpstr>
      <vt:lpstr>Testbed Evaluation</vt:lpstr>
      <vt:lpstr>Static Flow Experiment</vt:lpstr>
      <vt:lpstr>Static Flow Experiment</vt:lpstr>
      <vt:lpstr>Static Flow Experiment</vt:lpstr>
      <vt:lpstr>Realistic Traffic: Small Flows (&lt;100KB)</vt:lpstr>
      <vt:lpstr>Realistic Traffic: Small Flows (&lt;100KB)</vt:lpstr>
      <vt:lpstr>Realistic Traffic: Large Flows (&gt;10MB)</vt:lpstr>
      <vt:lpstr>Realistic Traffic: Large Flows (&gt;10MB)</vt:lpstr>
      <vt:lpstr>MQ-ECN Recap</vt:lpstr>
      <vt:lpstr>Follow-Up: TCN</vt:lpstr>
      <vt:lpstr>Outline</vt:lpstr>
      <vt:lpstr>Switch Buffer</vt:lpstr>
      <vt:lpstr>Switch Buffer</vt:lpstr>
      <vt:lpstr>Recent Trends in DCNs</vt:lpstr>
      <vt:lpstr>Observation</vt:lpstr>
      <vt:lpstr>Observation</vt:lpstr>
      <vt:lpstr>Current Practice</vt:lpstr>
      <vt:lpstr>Current Practice</vt:lpstr>
      <vt:lpstr>Problems of Existing Solutions (1)</vt:lpstr>
      <vt:lpstr>Problems of Existing Solutions (1)</vt:lpstr>
      <vt:lpstr>Problems of Existing Solutions (2)</vt:lpstr>
      <vt:lpstr>Problems of Existing Solutions (2)</vt:lpstr>
      <vt:lpstr>Summary of Problems</vt:lpstr>
      <vt:lpstr>Design Goals</vt:lpstr>
      <vt:lpstr>Our Solution</vt:lpstr>
      <vt:lpstr>BCC Mechanisms</vt:lpstr>
      <vt:lpstr>BCC in 1 Slide</vt:lpstr>
      <vt:lpstr>BCC in 1 Slide</vt:lpstr>
      <vt:lpstr>Evaluation</vt:lpstr>
      <vt:lpstr>99th percentile FCT for Flows &lt;100KB</vt:lpstr>
      <vt:lpstr>Average FCT for Flows &gt; 10MB </vt:lpstr>
      <vt:lpstr>BCC Recap</vt:lpstr>
      <vt:lpstr>Summary</vt:lpstr>
      <vt:lpstr>Thesis Contributions</vt:lpstr>
      <vt:lpstr>Future Work: High Speed Programmable DCNs</vt:lpstr>
      <vt:lpstr>Publication list in PhD study</vt:lpstr>
      <vt:lpstr>Thanks! </vt:lpstr>
      <vt:lpstr>Backup Slides</vt:lpstr>
      <vt:lpstr>Does PIAS lead to Starvation?</vt:lpstr>
      <vt:lpstr>Inspecting Starvation in Practice</vt:lpstr>
      <vt:lpstr>NS-2: Overall Performance</vt:lpstr>
      <vt:lpstr>NS-2: Small Flows (&lt;100KB)</vt:lpstr>
      <vt:lpstr>Sizing Router Buffers</vt:lpstr>
      <vt:lpstr>AQM in DCNs</vt:lpstr>
      <vt:lpstr>AQM in Internet</vt:lpstr>
      <vt:lpstr>BCC Model</vt:lpstr>
      <vt:lpstr>BCC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 bai</dc:creator>
  <cp:lastModifiedBy>wei bai</cp:lastModifiedBy>
  <cp:revision>676</cp:revision>
  <dcterms:created xsi:type="dcterms:W3CDTF">2016-10-16T14:56:32Z</dcterms:created>
  <dcterms:modified xsi:type="dcterms:W3CDTF">2017-05-19T05:30:28Z</dcterms:modified>
</cp:coreProperties>
</file>